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8" r:id="rId3"/>
    <p:sldId id="259" r:id="rId4"/>
    <p:sldId id="260" r:id="rId5"/>
    <p:sldId id="261" r:id="rId6"/>
    <p:sldId id="265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4" r:id="rId28"/>
    <p:sldId id="285" r:id="rId29"/>
    <p:sldId id="288" r:id="rId30"/>
    <p:sldId id="287" r:id="rId31"/>
    <p:sldId id="283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6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DCC64E-FB51-4C7D-B373-6156B5BEF53F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9C1CFB-49CF-4A1A-8F99-C3A6B1EE81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C1CFB-49CF-4A1A-8F99-C3A6B1EE81D9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ssolve/>
    <p:sndAc>
      <p:stSnd>
        <p:snd r:embed="rId13" name="chimes.wav" builtIn="1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myslide.ru/documents_4/238ad79528787e52382d8c502075b5ef/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357290" y="1071546"/>
            <a:ext cx="715896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Презентация к родительскому собранию</a:t>
            </a:r>
          </a:p>
          <a:p>
            <a:pPr algn="ctr"/>
            <a:r>
              <a:rPr lang="ru-RU" sz="5400" b="1" i="1" dirty="0" smtClean="0">
                <a:solidFill>
                  <a:srgbClr val="FF0000"/>
                </a:solidFill>
              </a:rPr>
              <a:t>«Правила дорожного движения для детей и взрослых»</a:t>
            </a:r>
          </a:p>
          <a:p>
            <a:pPr algn="ctr"/>
            <a:endParaRPr lang="ru-RU" sz="4000" b="1" i="1" dirty="0" smtClean="0">
              <a:solidFill>
                <a:srgbClr val="FF0000"/>
              </a:solidFill>
            </a:endParaRPr>
          </a:p>
          <a:p>
            <a:pPr algn="ctr"/>
            <a:endParaRPr lang="ru-RU" sz="4000" b="1" i="1" dirty="0" smtClean="0">
              <a:solidFill>
                <a:srgbClr val="FF0000"/>
              </a:solidFill>
            </a:endParaRPr>
          </a:p>
          <a:p>
            <a:pPr algn="r"/>
            <a:r>
              <a:rPr lang="ru-RU" b="1" i="1" dirty="0" smtClean="0"/>
              <a:t>Козлова Е.А.</a:t>
            </a:r>
          </a:p>
          <a:p>
            <a:pPr algn="r"/>
            <a:r>
              <a:rPr lang="ru-RU" b="1" i="1" dirty="0" smtClean="0"/>
              <a:t>Воспитатель МБДОУ №170</a:t>
            </a:r>
            <a:endParaRPr lang="ru-RU" dirty="0" smtClean="0"/>
          </a:p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myslide.ru/documents_4/238ad79528787e52382d8c502075b5ef/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u="sng" dirty="0" smtClean="0">
                <a:solidFill>
                  <a:srgbClr val="7030A0"/>
                </a:solidFill>
              </a:rPr>
              <a:t/>
            </a:r>
            <a:br>
              <a:rPr lang="ru-RU" b="1" i="1" u="sng" dirty="0" smtClean="0">
                <a:solidFill>
                  <a:srgbClr val="7030A0"/>
                </a:solidFill>
              </a:rPr>
            </a:br>
            <a:r>
              <a:rPr lang="ru-RU" b="1" i="1" u="sng" dirty="0" smtClean="0">
                <a:solidFill>
                  <a:srgbClr val="7030A0"/>
                </a:solidFill>
              </a:rPr>
              <a:t/>
            </a:r>
            <a:br>
              <a:rPr lang="ru-RU" b="1" i="1" u="sng" dirty="0" smtClean="0">
                <a:solidFill>
                  <a:srgbClr val="7030A0"/>
                </a:solidFill>
              </a:rPr>
            </a:br>
            <a:r>
              <a:rPr lang="ru-RU" b="1" i="1" u="sng" dirty="0" smtClean="0">
                <a:solidFill>
                  <a:srgbClr val="7030A0"/>
                </a:solidFill>
              </a:rPr>
              <a:t>Игра «Знатоки дорожных знаков»</a:t>
            </a:r>
            <a:br>
              <a:rPr lang="ru-RU" b="1" i="1" u="sng" dirty="0" smtClean="0">
                <a:solidFill>
                  <a:srgbClr val="7030A0"/>
                </a:solidFill>
              </a:rPr>
            </a:br>
            <a:r>
              <a:rPr lang="ru-RU" b="1" i="1" u="sng" dirty="0" smtClean="0">
                <a:solidFill>
                  <a:srgbClr val="7030A0"/>
                </a:solidFill>
              </a:rPr>
              <a:t/>
            </a:r>
            <a:br>
              <a:rPr lang="ru-RU" b="1" i="1" u="sng" dirty="0" smtClean="0">
                <a:solidFill>
                  <a:srgbClr val="7030A0"/>
                </a:solidFill>
              </a:rPr>
            </a:br>
            <a:endParaRPr lang="ru-RU" u="sng" dirty="0"/>
          </a:p>
        </p:txBody>
      </p:sp>
      <p:pic>
        <p:nvPicPr>
          <p:cNvPr id="6" name="Содержимое 5"/>
          <p:cNvPicPr>
            <a:picLocks noGr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814512" y="2428868"/>
            <a:ext cx="2328860" cy="2096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857752" y="1785926"/>
            <a:ext cx="2476498" cy="2967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myslide.ru/documents_4/238ad79528787e52382d8c502075b5ef/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rgbClr val="7030A0"/>
                </a:solidFill>
              </a:rPr>
              <a:t/>
            </a:r>
            <a:br>
              <a:rPr lang="ru-RU" b="1" i="1" u="sng" dirty="0" smtClean="0">
                <a:solidFill>
                  <a:srgbClr val="7030A0"/>
                </a:solidFill>
              </a:rPr>
            </a:br>
            <a:r>
              <a:rPr lang="ru-RU" b="1" i="1" u="sng" dirty="0" smtClean="0">
                <a:solidFill>
                  <a:srgbClr val="7030A0"/>
                </a:solidFill>
              </a:rPr>
              <a:t>Игра «Знатоки дорожных знаков»</a:t>
            </a:r>
            <a:br>
              <a:rPr lang="ru-RU" b="1" i="1" u="sng" dirty="0" smtClean="0">
                <a:solidFill>
                  <a:srgbClr val="7030A0"/>
                </a:solidFill>
              </a:rPr>
            </a:br>
            <a:endParaRPr lang="ru-RU" u="sng" dirty="0"/>
          </a:p>
        </p:txBody>
      </p:sp>
      <p:pic>
        <p:nvPicPr>
          <p:cNvPr id="6" name="Содержимое 5"/>
          <p:cNvPicPr>
            <a:picLocks noGr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809750" y="1785926"/>
            <a:ext cx="2190746" cy="2967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286380" y="1785926"/>
            <a:ext cx="2047870" cy="2967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myslide.ru/documents_4/238ad79528787e52382d8c502075b5ef/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rgbClr val="7030A0"/>
                </a:solidFill>
              </a:rPr>
              <a:t/>
            </a:r>
            <a:br>
              <a:rPr lang="ru-RU" b="1" i="1" u="sng" dirty="0" smtClean="0">
                <a:solidFill>
                  <a:srgbClr val="7030A0"/>
                </a:solidFill>
              </a:rPr>
            </a:br>
            <a:r>
              <a:rPr lang="ru-RU" b="1" i="1" u="sng" dirty="0" smtClean="0">
                <a:solidFill>
                  <a:srgbClr val="7030A0"/>
                </a:solidFill>
              </a:rPr>
              <a:t>Игра «Знатоки дорожных знаков»</a:t>
            </a:r>
            <a:br>
              <a:rPr lang="ru-RU" b="1" i="1" u="sng" dirty="0" smtClean="0">
                <a:solidFill>
                  <a:srgbClr val="7030A0"/>
                </a:solidFill>
              </a:rPr>
            </a:br>
            <a:endParaRPr lang="ru-RU" u="sng" dirty="0"/>
          </a:p>
        </p:txBody>
      </p:sp>
      <p:pic>
        <p:nvPicPr>
          <p:cNvPr id="6" name="Содержимое 5"/>
          <p:cNvPicPr>
            <a:picLocks noGr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809750" y="1428736"/>
            <a:ext cx="2690812" cy="3325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857752" y="1428736"/>
            <a:ext cx="2476498" cy="3325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myslide.ru/documents_4/238ad79528787e52382d8c502075b5ef/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rgbClr val="7030A0"/>
                </a:solidFill>
              </a:rPr>
              <a:t/>
            </a:r>
            <a:br>
              <a:rPr lang="ru-RU" b="1" i="1" u="sng" dirty="0" smtClean="0">
                <a:solidFill>
                  <a:srgbClr val="7030A0"/>
                </a:solidFill>
              </a:rPr>
            </a:br>
            <a:r>
              <a:rPr lang="ru-RU" b="1" i="1" u="sng" dirty="0" smtClean="0">
                <a:solidFill>
                  <a:srgbClr val="7030A0"/>
                </a:solidFill>
              </a:rPr>
              <a:t>Игра «Знатоки дорожных знаков»</a:t>
            </a:r>
            <a:br>
              <a:rPr lang="ru-RU" b="1" i="1" u="sng" dirty="0" smtClean="0">
                <a:solidFill>
                  <a:srgbClr val="7030A0"/>
                </a:solidFill>
              </a:rPr>
            </a:br>
            <a:endParaRPr lang="ru-RU" u="sng" dirty="0"/>
          </a:p>
        </p:txBody>
      </p:sp>
      <p:pic>
        <p:nvPicPr>
          <p:cNvPr id="6" name="Содержимое 5"/>
          <p:cNvPicPr>
            <a:picLocks noGr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809750" y="1714488"/>
            <a:ext cx="2262184" cy="3039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143504" y="1785926"/>
            <a:ext cx="2190746" cy="2967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myslide.ru/documents_4/238ad79528787e52382d8c502075b5ef/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rgbClr val="7030A0"/>
                </a:solidFill>
              </a:rPr>
              <a:t/>
            </a:r>
            <a:br>
              <a:rPr lang="ru-RU" b="1" i="1" u="sng" dirty="0" smtClean="0">
                <a:solidFill>
                  <a:srgbClr val="7030A0"/>
                </a:solidFill>
              </a:rPr>
            </a:br>
            <a:r>
              <a:rPr lang="ru-RU" b="1" i="1" u="sng" dirty="0" smtClean="0">
                <a:solidFill>
                  <a:srgbClr val="7030A0"/>
                </a:solidFill>
              </a:rPr>
              <a:t>Игра «Знатоки дорожных знаков»</a:t>
            </a:r>
            <a:br>
              <a:rPr lang="ru-RU" b="1" i="1" u="sng" dirty="0" smtClean="0">
                <a:solidFill>
                  <a:srgbClr val="7030A0"/>
                </a:solidFill>
              </a:rPr>
            </a:br>
            <a:endParaRPr lang="ru-RU" u="sng" dirty="0"/>
          </a:p>
        </p:txBody>
      </p:sp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000750" y="1643050"/>
            <a:ext cx="2357464" cy="3110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/>
          <p:cNvPicPr>
            <a:picLocks noGrp="1"/>
          </p:cNvPicPr>
          <p:nvPr>
            <p:ph sz="half"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809750" y="1643050"/>
            <a:ext cx="2333622" cy="3110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allday1.com/imagedb/1f/e/670b518cb1c1402008cb1f97582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714613" y="2000240"/>
            <a:ext cx="39290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u="sng" dirty="0" smtClean="0">
                <a:solidFill>
                  <a:srgbClr val="FF0000"/>
                </a:solidFill>
              </a:rPr>
              <a:t>Остановка </a:t>
            </a:r>
          </a:p>
          <a:p>
            <a:endParaRPr lang="ru-RU" sz="36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«Музыкальная»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llday1.com/imagedb/1f/e/670b518cb1c1402008cb1f97582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71737" y="857232"/>
            <a:ext cx="407196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u="sng" dirty="0" smtClean="0">
                <a:solidFill>
                  <a:srgbClr val="FF0000"/>
                </a:solidFill>
              </a:rPr>
              <a:t>Остановка</a:t>
            </a:r>
            <a:r>
              <a:rPr lang="ru-RU" sz="4000" b="1" i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endParaRPr lang="ru-RU" sz="40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«Будь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внимательным»</a:t>
            </a:r>
            <a:endParaRPr lang="ru-RU" sz="40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i.pics.livejournal.com/gbou_2098/60419296/7436/7436_9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428860" y="857232"/>
            <a:ext cx="464347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Кто из сказочных героев правильно перешел бы улицу?</a:t>
            </a:r>
          </a:p>
          <a:p>
            <a:pPr algn="ctr"/>
            <a:endParaRPr lang="ru-RU" sz="32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b="1" i="1" dirty="0" smtClean="0">
                <a:solidFill>
                  <a:srgbClr val="7030A0"/>
                </a:solidFill>
              </a:rPr>
              <a:t>1. </a:t>
            </a:r>
            <a:r>
              <a:rPr lang="ru-RU" sz="3200" b="1" i="1" dirty="0" err="1" smtClean="0">
                <a:solidFill>
                  <a:srgbClr val="7030A0"/>
                </a:solidFill>
              </a:rPr>
              <a:t>Мальвина</a:t>
            </a:r>
            <a:endParaRPr lang="ru-RU" sz="3200" b="1" i="1" dirty="0" smtClean="0">
              <a:solidFill>
                <a:srgbClr val="7030A0"/>
              </a:solidFill>
            </a:endParaRPr>
          </a:p>
          <a:p>
            <a:pPr algn="ctr"/>
            <a:r>
              <a:rPr lang="ru-RU" sz="3200" b="1" i="1" dirty="0" smtClean="0">
                <a:solidFill>
                  <a:srgbClr val="7030A0"/>
                </a:solidFill>
              </a:rPr>
              <a:t>2. Буратино</a:t>
            </a:r>
          </a:p>
          <a:p>
            <a:pPr algn="ctr"/>
            <a:r>
              <a:rPr lang="ru-RU" sz="3200" b="1" i="1" dirty="0" smtClean="0">
                <a:solidFill>
                  <a:srgbClr val="7030A0"/>
                </a:solidFill>
              </a:rPr>
              <a:t>3. </a:t>
            </a:r>
            <a:r>
              <a:rPr lang="ru-RU" sz="3200" b="1" i="1" dirty="0" err="1" smtClean="0">
                <a:solidFill>
                  <a:srgbClr val="7030A0"/>
                </a:solidFill>
              </a:rPr>
              <a:t>Винни-Пух</a:t>
            </a:r>
            <a:endParaRPr lang="ru-RU" sz="3200" b="1" i="1" dirty="0" smtClean="0">
              <a:solidFill>
                <a:srgbClr val="7030A0"/>
              </a:solidFill>
            </a:endParaRPr>
          </a:p>
          <a:p>
            <a:pPr algn="ctr"/>
            <a:r>
              <a:rPr lang="ru-RU" sz="3200" b="1" i="1" dirty="0" smtClean="0">
                <a:solidFill>
                  <a:srgbClr val="7030A0"/>
                </a:solidFill>
              </a:rPr>
              <a:t>4. Незнайка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i.pics.livejournal.com/gbou_2098/60419296/7436/7436_9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14546" y="357166"/>
            <a:ext cx="500066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Когда загорится зеленый        цвет светофора,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 что ты будешь  делать?</a:t>
            </a:r>
          </a:p>
          <a:p>
            <a:endParaRPr lang="ru-RU" sz="2800" b="1" i="1" dirty="0" smtClean="0"/>
          </a:p>
          <a:p>
            <a:pPr marL="342900" indent="-342900">
              <a:buAutoNum type="arabicPeriod"/>
            </a:pPr>
            <a:r>
              <a:rPr lang="ru-RU" sz="2800" b="1" i="1" dirty="0" smtClean="0">
                <a:solidFill>
                  <a:srgbClr val="7030A0"/>
                </a:solidFill>
              </a:rPr>
              <a:t>Пропустишь всех старушек и даму с собачкой?</a:t>
            </a:r>
          </a:p>
          <a:p>
            <a:pPr marL="342900" indent="-342900">
              <a:buAutoNum type="arabicPeriod"/>
            </a:pPr>
            <a:r>
              <a:rPr lang="ru-RU" sz="2800" b="1" i="1" dirty="0" smtClean="0">
                <a:solidFill>
                  <a:srgbClr val="7030A0"/>
                </a:solidFill>
              </a:rPr>
              <a:t>Посмотришь, нет ли поблизости быстро идущего транспорта?</a:t>
            </a:r>
          </a:p>
          <a:p>
            <a:pPr marL="342900" indent="-342900">
              <a:buAutoNum type="arabicPeriod"/>
            </a:pPr>
            <a:r>
              <a:rPr lang="ru-RU" sz="2800" b="1" i="1" dirty="0" smtClean="0">
                <a:solidFill>
                  <a:srgbClr val="7030A0"/>
                </a:solidFill>
              </a:rPr>
              <a:t>Побежишь со всех ног?</a:t>
            </a:r>
          </a:p>
          <a:p>
            <a:pPr marL="342900" indent="-342900">
              <a:buAutoNum type="arabicPeriod"/>
            </a:pPr>
            <a:r>
              <a:rPr lang="ru-RU" sz="2800" b="1" i="1" dirty="0" smtClean="0">
                <a:solidFill>
                  <a:srgbClr val="7030A0"/>
                </a:solidFill>
              </a:rPr>
              <a:t>Останешься стоять на месте?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arhivurokov.ru/kopilka/uploads/user_file_574acebd1fc78/ighrazaniatiieviesiolyisvietofor_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285728"/>
            <a:ext cx="795519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На какой дороге лучше затормозит машина?</a:t>
            </a: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  <a:p>
            <a:pPr marL="342900" indent="-342900" algn="ctr">
              <a:buAutoNum type="arabicPeriod"/>
            </a:pPr>
            <a:r>
              <a:rPr lang="ru-RU" sz="4400" b="1" i="1" dirty="0" smtClean="0">
                <a:solidFill>
                  <a:srgbClr val="7030A0"/>
                </a:solidFill>
              </a:rPr>
              <a:t>На мокрой</a:t>
            </a:r>
          </a:p>
          <a:p>
            <a:pPr marL="342900" indent="-342900" algn="ctr">
              <a:buAutoNum type="arabicPeriod"/>
            </a:pPr>
            <a:r>
              <a:rPr lang="ru-RU" sz="4400" b="1" i="1" dirty="0" smtClean="0">
                <a:solidFill>
                  <a:srgbClr val="7030A0"/>
                </a:solidFill>
              </a:rPr>
              <a:t>На обледенелой</a:t>
            </a:r>
          </a:p>
          <a:p>
            <a:pPr marL="342900" indent="-342900" algn="ctr">
              <a:buAutoNum type="arabicPeriod"/>
            </a:pPr>
            <a:r>
              <a:rPr lang="ru-RU" sz="4400" b="1" i="1" dirty="0" smtClean="0">
                <a:solidFill>
                  <a:srgbClr val="7030A0"/>
                </a:solidFill>
              </a:rPr>
              <a:t>С ямками</a:t>
            </a:r>
          </a:p>
          <a:p>
            <a:pPr marL="342900" indent="-342900" algn="ctr">
              <a:buAutoNum type="arabicPeriod"/>
            </a:pPr>
            <a:r>
              <a:rPr lang="ru-RU" sz="4400" b="1" i="1" dirty="0" smtClean="0">
                <a:solidFill>
                  <a:srgbClr val="7030A0"/>
                </a:solidFill>
              </a:rPr>
              <a:t>На сухой</a:t>
            </a:r>
            <a:endParaRPr lang="ru-RU" sz="44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lentachel.ru/netcat_files/3/1/1605/original/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3108" y="3071810"/>
            <a:ext cx="4643470" cy="206210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i="1" u="sng" dirty="0" smtClean="0"/>
              <a:t>Команда «Водители»</a:t>
            </a:r>
            <a:endParaRPr lang="ru-RU" sz="3600" dirty="0" smtClean="0"/>
          </a:p>
          <a:p>
            <a:endParaRPr lang="ru-RU" b="1" dirty="0" smtClean="0"/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Девиз</a:t>
            </a:r>
            <a:r>
              <a:rPr lang="ru-RU" sz="2800" b="1" dirty="0" smtClean="0"/>
              <a:t> «Азбуку дорожную знать каждому положено!».</a:t>
            </a:r>
          </a:p>
          <a:p>
            <a:endParaRPr lang="ru-RU" b="1" dirty="0"/>
          </a:p>
        </p:txBody>
      </p:sp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tvov.ru/tw_files2/urls_1/33/d-32624/32624_html_6460f8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214290"/>
            <a:ext cx="8786842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С какого возраста можно ездить на  велосипеде            по проезжей части?</a:t>
            </a:r>
          </a:p>
          <a:p>
            <a:pPr marL="514350" indent="-514350" algn="ctr"/>
            <a:r>
              <a:rPr lang="ru-RU" sz="2800" b="1" i="1" dirty="0" smtClean="0">
                <a:solidFill>
                  <a:srgbClr val="7030A0"/>
                </a:solidFill>
              </a:rPr>
              <a:t>                                </a:t>
            </a:r>
          </a:p>
          <a:p>
            <a:pPr marL="514350" indent="-514350" algn="ctr"/>
            <a:r>
              <a:rPr lang="ru-RU" sz="2800" b="1" i="1" dirty="0" smtClean="0">
                <a:solidFill>
                  <a:srgbClr val="7030A0"/>
                </a:solidFill>
              </a:rPr>
              <a:t>                               1. С самого рождения                                                    </a:t>
            </a:r>
          </a:p>
          <a:p>
            <a:pPr marL="514350" indent="-514350" algn="ctr"/>
            <a:r>
              <a:rPr lang="ru-RU" sz="2800" b="1" i="1" dirty="0" smtClean="0">
                <a:solidFill>
                  <a:srgbClr val="7030A0"/>
                </a:solidFill>
              </a:rPr>
              <a:t>          2. С 14 лет</a:t>
            </a:r>
          </a:p>
          <a:p>
            <a:pPr marL="514350" indent="-514350" algn="ctr"/>
            <a:r>
              <a:rPr lang="ru-RU" sz="2800" b="1" i="1" dirty="0" smtClean="0">
                <a:solidFill>
                  <a:srgbClr val="7030A0"/>
                </a:solidFill>
              </a:rPr>
              <a:t>                                    3. Когда получишь права</a:t>
            </a:r>
          </a:p>
          <a:p>
            <a:pPr marL="514350" indent="-514350" algn="ctr"/>
            <a:r>
              <a:rPr lang="ru-RU" sz="2800" b="1" i="1" dirty="0" smtClean="0">
                <a:solidFill>
                  <a:srgbClr val="7030A0"/>
                </a:solidFill>
              </a:rPr>
              <a:t>                                            4. Когда выйдешь на пенсию</a:t>
            </a:r>
          </a:p>
          <a:p>
            <a:pPr algn="r"/>
            <a:endParaRPr lang="ru-RU" sz="32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ds04.infourok.ru/uploads/ex/12e1/000640e8-09da17bd/img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4414" y="214290"/>
            <a:ext cx="67151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Зачем нужны ПДД ?</a:t>
            </a:r>
          </a:p>
          <a:p>
            <a:endParaRPr lang="ru-RU" sz="3600" b="1" i="1" dirty="0" smtClean="0">
              <a:solidFill>
                <a:srgbClr val="7030A0"/>
              </a:solidFill>
            </a:endParaRPr>
          </a:p>
          <a:p>
            <a:pPr marL="342900" indent="-342900">
              <a:buAutoNum type="arabicPeriod"/>
            </a:pPr>
            <a:r>
              <a:rPr lang="ru-RU" sz="3600" b="1" i="1" dirty="0" smtClean="0">
                <a:solidFill>
                  <a:srgbClr val="7030A0"/>
                </a:solidFill>
              </a:rPr>
              <a:t>Чтобы не скучать на улице</a:t>
            </a:r>
          </a:p>
          <a:p>
            <a:pPr marL="342900" indent="-342900"/>
            <a:r>
              <a:rPr lang="ru-RU" sz="3600" b="1" i="1" dirty="0" smtClean="0">
                <a:solidFill>
                  <a:srgbClr val="7030A0"/>
                </a:solidFill>
              </a:rPr>
              <a:t>2. Чтобы их нарушать</a:t>
            </a:r>
          </a:p>
          <a:p>
            <a:pPr marL="342900" indent="-342900"/>
            <a:r>
              <a:rPr lang="ru-RU" sz="3600" b="1" i="1" dirty="0" smtClean="0">
                <a:solidFill>
                  <a:srgbClr val="7030A0"/>
                </a:solidFill>
              </a:rPr>
              <a:t>3. Чтобы на дорогах  был порядок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mypresentation.ru/documents/c2ef3c4cb7405831672decf187a44f56/img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57818" y="857232"/>
            <a:ext cx="3643338" cy="489364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Как правильно перейти дорогу выйдя из автобуса?</a:t>
            </a:r>
          </a:p>
          <a:p>
            <a:endParaRPr lang="ru-RU" sz="2400" b="1" i="1" dirty="0" smtClean="0">
              <a:solidFill>
                <a:srgbClr val="FF0000"/>
              </a:solidFill>
            </a:endParaRPr>
          </a:p>
          <a:p>
            <a:pPr marL="342900" indent="-342900">
              <a:buAutoNum type="arabicPeriod"/>
            </a:pPr>
            <a:r>
              <a:rPr lang="ru-RU" sz="2400" b="1" i="1" dirty="0" smtClean="0">
                <a:solidFill>
                  <a:srgbClr val="7030A0"/>
                </a:solidFill>
              </a:rPr>
              <a:t>Обойти автобус спереди</a:t>
            </a:r>
          </a:p>
          <a:p>
            <a:pPr marL="342900" indent="-342900">
              <a:buAutoNum type="arabicPeriod"/>
            </a:pPr>
            <a:r>
              <a:rPr lang="ru-RU" sz="2400" b="1" i="1" dirty="0" smtClean="0">
                <a:solidFill>
                  <a:srgbClr val="7030A0"/>
                </a:solidFill>
              </a:rPr>
              <a:t>Перепрыгнуть</a:t>
            </a:r>
          </a:p>
          <a:p>
            <a:pPr marL="342900" indent="-342900">
              <a:buAutoNum type="arabicPeriod"/>
            </a:pPr>
            <a:r>
              <a:rPr lang="ru-RU" sz="2400" b="1" i="1" dirty="0" smtClean="0">
                <a:solidFill>
                  <a:srgbClr val="7030A0"/>
                </a:solidFill>
              </a:rPr>
              <a:t>Подождать пока он отъедет и переходить согласно правилам</a:t>
            </a:r>
          </a:p>
          <a:p>
            <a:pPr marL="342900" indent="-342900">
              <a:buAutoNum type="arabicPeriod"/>
            </a:pPr>
            <a:r>
              <a:rPr lang="ru-RU" sz="2400" b="1" i="1" dirty="0" smtClean="0">
                <a:solidFill>
                  <a:srgbClr val="7030A0"/>
                </a:solidFill>
              </a:rPr>
              <a:t>Пролезть под автобусом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detskiy-sad.com/wp-content/uploads/2017/08/shabl-pdd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857232"/>
            <a:ext cx="821537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Опасно ли ходить по краю тротуара?</a:t>
            </a:r>
          </a:p>
          <a:p>
            <a:endParaRPr lang="ru-RU" sz="2800" b="1" i="1" dirty="0" smtClean="0">
              <a:solidFill>
                <a:srgbClr val="7030A0"/>
              </a:solidFill>
            </a:endParaRPr>
          </a:p>
          <a:p>
            <a:pPr marL="342900" indent="-342900">
              <a:buAutoNum type="arabicPeriod"/>
            </a:pPr>
            <a:r>
              <a:rPr lang="ru-RU" sz="2800" b="1" i="1" dirty="0" smtClean="0">
                <a:solidFill>
                  <a:srgbClr val="7030A0"/>
                </a:solidFill>
              </a:rPr>
              <a:t>НЕ опасно так как тротуар предназначен для пешеходов</a:t>
            </a:r>
          </a:p>
          <a:p>
            <a:pPr marL="342900" indent="-342900">
              <a:buAutoNum type="arabicPeriod"/>
            </a:pPr>
            <a:r>
              <a:rPr lang="ru-RU" sz="2800" b="1" i="1" dirty="0" smtClean="0">
                <a:solidFill>
                  <a:srgbClr val="7030A0"/>
                </a:solidFill>
              </a:rPr>
              <a:t>НЕ опасно так как автомобиль не должен ехать близко к тротуару</a:t>
            </a:r>
          </a:p>
          <a:p>
            <a:pPr marL="342900" indent="-342900">
              <a:buAutoNum type="arabicPeriod"/>
            </a:pPr>
            <a:r>
              <a:rPr lang="ru-RU" sz="2800" b="1" i="1" dirty="0" smtClean="0">
                <a:solidFill>
                  <a:srgbClr val="7030A0"/>
                </a:solidFill>
              </a:rPr>
              <a:t>Опасно так как можно быть задетым </a:t>
            </a:r>
          </a:p>
          <a:p>
            <a:pPr marL="342900" indent="-342900"/>
            <a:r>
              <a:rPr lang="ru-RU" sz="2800" b="1" i="1" dirty="0" smtClean="0">
                <a:solidFill>
                  <a:srgbClr val="7030A0"/>
                </a:solidFill>
              </a:rPr>
              <a:t>близко идущим транспортом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3" name="chimes.wav" builtIn="1"/>
      </p:stSnd>
    </p:sndAc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ds04.infourok.ru/uploads/ex/00e6/000e1e2d-dd7b41df/hello_html_m3fde7b4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14612" y="1428736"/>
            <a:ext cx="5154371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Как расшифровывается ПДД?</a:t>
            </a:r>
          </a:p>
          <a:p>
            <a:pPr marL="342900" indent="-342900">
              <a:buAutoNum type="arabicPeriod"/>
            </a:pPr>
            <a:r>
              <a:rPr lang="ru-RU" sz="3200" b="1" i="1" dirty="0" smtClean="0">
                <a:solidFill>
                  <a:srgbClr val="7030A0"/>
                </a:solidFill>
              </a:rPr>
              <a:t>Пешеходное  дорожное движение</a:t>
            </a:r>
          </a:p>
          <a:p>
            <a:pPr marL="342900" indent="-342900">
              <a:buAutoNum type="arabicPeriod"/>
            </a:pPr>
            <a:r>
              <a:rPr lang="ru-RU" sz="3200" b="1" i="1" dirty="0" smtClean="0">
                <a:solidFill>
                  <a:srgbClr val="7030A0"/>
                </a:solidFill>
              </a:rPr>
              <a:t>Правила дорожного движения</a:t>
            </a:r>
          </a:p>
          <a:p>
            <a:pPr marL="342900" indent="-342900">
              <a:buAutoNum type="arabicPeriod"/>
            </a:pPr>
            <a:r>
              <a:rPr lang="ru-RU" sz="3200" b="1" i="1" dirty="0" smtClean="0">
                <a:solidFill>
                  <a:srgbClr val="7030A0"/>
                </a:solidFill>
              </a:rPr>
              <a:t>Песня дикого </a:t>
            </a:r>
          </a:p>
          <a:p>
            <a:pPr marL="342900" indent="-342900"/>
            <a:r>
              <a:rPr lang="ru-RU" sz="3200" b="1" i="1" dirty="0" smtClean="0">
                <a:solidFill>
                  <a:srgbClr val="7030A0"/>
                </a:solidFill>
              </a:rPr>
              <a:t>динозавра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12e1/000640e8-09da17bd/img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28663" y="642918"/>
            <a:ext cx="771530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В каком случае можно переходить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 дорогу в произвольном месте?</a:t>
            </a:r>
          </a:p>
          <a:p>
            <a:endParaRPr lang="ru-RU" sz="2800" b="1" i="1" dirty="0" smtClean="0">
              <a:solidFill>
                <a:srgbClr val="7030A0"/>
              </a:solidFill>
            </a:endParaRPr>
          </a:p>
          <a:p>
            <a:pPr marL="342900" indent="-342900">
              <a:buAutoNum type="arabicPeriod"/>
            </a:pPr>
            <a:r>
              <a:rPr lang="ru-RU" sz="2800" b="1" i="1" dirty="0" smtClean="0">
                <a:solidFill>
                  <a:srgbClr val="7030A0"/>
                </a:solidFill>
              </a:rPr>
              <a:t>Всегда если он безопасен</a:t>
            </a:r>
          </a:p>
          <a:p>
            <a:pPr marL="342900" indent="-342900">
              <a:buAutoNum type="arabicPeriod"/>
            </a:pPr>
            <a:r>
              <a:rPr lang="ru-RU" sz="2800" b="1" i="1" dirty="0" smtClean="0">
                <a:solidFill>
                  <a:srgbClr val="7030A0"/>
                </a:solidFill>
              </a:rPr>
              <a:t>Если в зоне видимости нет перекрестка или пешеходного перехода, дорога хорошо просматривается в обе стороны</a:t>
            </a:r>
          </a:p>
          <a:p>
            <a:pPr marL="342900" indent="-342900">
              <a:buAutoNum type="arabicPeriod"/>
            </a:pPr>
            <a:r>
              <a:rPr lang="ru-RU" sz="2800" b="1" i="1" dirty="0" smtClean="0">
                <a:solidFill>
                  <a:srgbClr val="7030A0"/>
                </a:solidFill>
              </a:rPr>
              <a:t>В произвольном месте переходить </a:t>
            </a:r>
          </a:p>
          <a:p>
            <a:pPr marL="342900" indent="-342900"/>
            <a:r>
              <a:rPr lang="ru-RU" sz="2800" b="1" i="1" dirty="0" smtClean="0">
                <a:solidFill>
                  <a:srgbClr val="7030A0"/>
                </a:solidFill>
              </a:rPr>
              <a:t>    нельзя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myslide.ru/documents_4/d97485a6936a9669202c2686ffb0fddd/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1" y="571480"/>
            <a:ext cx="778674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Как выглядят дорожные знаки,  запрещающие движение?</a:t>
            </a:r>
          </a:p>
          <a:p>
            <a:endParaRPr lang="ru-RU" sz="3600" b="1" i="1" dirty="0" smtClean="0">
              <a:solidFill>
                <a:srgbClr val="FF0000"/>
              </a:solidFill>
            </a:endParaRPr>
          </a:p>
          <a:p>
            <a:pPr marL="342900" indent="-342900">
              <a:buAutoNum type="arabicPeriod"/>
            </a:pPr>
            <a:r>
              <a:rPr lang="ru-RU" sz="3600" b="1" i="1" dirty="0" smtClean="0">
                <a:solidFill>
                  <a:srgbClr val="7030A0"/>
                </a:solidFill>
              </a:rPr>
              <a:t>Большие цветные картинки</a:t>
            </a:r>
          </a:p>
          <a:p>
            <a:pPr marL="342900" indent="-342900">
              <a:buAutoNum type="arabicPeriod"/>
            </a:pPr>
            <a:r>
              <a:rPr lang="ru-RU" sz="3600" b="1" i="1" dirty="0" smtClean="0">
                <a:solidFill>
                  <a:srgbClr val="7030A0"/>
                </a:solidFill>
              </a:rPr>
              <a:t>Квадратные </a:t>
            </a:r>
            <a:r>
              <a:rPr lang="ru-RU" sz="3600" b="1" i="1" dirty="0" err="1" smtClean="0">
                <a:solidFill>
                  <a:srgbClr val="7030A0"/>
                </a:solidFill>
              </a:rPr>
              <a:t>голубые</a:t>
            </a:r>
            <a:endParaRPr lang="ru-RU" sz="3600" b="1" i="1" dirty="0" smtClean="0">
              <a:solidFill>
                <a:srgbClr val="7030A0"/>
              </a:solidFill>
            </a:endParaRPr>
          </a:p>
          <a:p>
            <a:pPr marL="342900" indent="-342900">
              <a:buAutoNum type="arabicPeriod"/>
            </a:pPr>
            <a:r>
              <a:rPr lang="ru-RU" sz="3600" b="1" i="1" dirty="0" smtClean="0">
                <a:solidFill>
                  <a:srgbClr val="7030A0"/>
                </a:solidFill>
              </a:rPr>
              <a:t>Круглые с красной полосой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mypresentation.ru/documents/9237b818d974844be061c082e232160f/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1928802"/>
            <a:ext cx="27146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Что должен предпринять 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пешеход, двигаясь 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по проезжей части 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в темное время суток?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29321" y="714356"/>
            <a:ext cx="321467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7030A0"/>
                </a:solidFill>
              </a:rPr>
              <a:t>Применить прибор </a:t>
            </a:r>
          </a:p>
          <a:p>
            <a:pPr marL="342900" indent="-342900"/>
            <a:r>
              <a:rPr lang="ru-RU" sz="2800" dirty="0" smtClean="0">
                <a:solidFill>
                  <a:srgbClr val="7030A0"/>
                </a:solidFill>
              </a:rPr>
              <a:t>    ночного видения</a:t>
            </a:r>
          </a:p>
          <a:p>
            <a:pPr marL="342900" indent="-342900"/>
            <a:r>
              <a:rPr lang="ru-RU" sz="2800" dirty="0" smtClean="0">
                <a:solidFill>
                  <a:srgbClr val="7030A0"/>
                </a:solidFill>
              </a:rPr>
              <a:t>2. Не ходить в темное время суток</a:t>
            </a:r>
          </a:p>
          <a:p>
            <a:pPr marL="342900" indent="-342900"/>
            <a:r>
              <a:rPr lang="ru-RU" sz="2800" dirty="0" smtClean="0">
                <a:solidFill>
                  <a:srgbClr val="7030A0"/>
                </a:solidFill>
              </a:rPr>
              <a:t>4. Ходить с фонариком или </a:t>
            </a:r>
          </a:p>
          <a:p>
            <a:pPr marL="342900" indent="-342900"/>
            <a:r>
              <a:rPr lang="ru-RU" sz="2800" dirty="0" smtClean="0">
                <a:solidFill>
                  <a:srgbClr val="7030A0"/>
                </a:solidFill>
              </a:rPr>
              <a:t>    в одежде со светоотражающими элементами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57211/0001-001-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43174" y="1643050"/>
            <a:ext cx="5286412" cy="39703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Для чего нужен инспектор ГИБДД?</a:t>
            </a:r>
          </a:p>
          <a:p>
            <a:endParaRPr lang="ru-RU" sz="3600" b="1" dirty="0" smtClean="0">
              <a:solidFill>
                <a:srgbClr val="7030A0"/>
              </a:solidFill>
            </a:endParaRPr>
          </a:p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rgbClr val="7030A0"/>
                </a:solidFill>
              </a:rPr>
              <a:t>Наказывать пешеходов</a:t>
            </a:r>
          </a:p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rgbClr val="7030A0"/>
                </a:solidFill>
              </a:rPr>
              <a:t>Регулировать движение</a:t>
            </a:r>
          </a:p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rgbClr val="7030A0"/>
                </a:solidFill>
              </a:rPr>
              <a:t>Штрафовать водителей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2.infourok.ru/uploads/ex/0a7f/00049e5e-d547287d/img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4214818"/>
            <a:ext cx="4286280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Где, на вертикально расположенном светофоре,  помещен зеленый сигнал?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7030A0"/>
                </a:solidFill>
              </a:rPr>
              <a:t>Вверху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7030A0"/>
                </a:solidFill>
              </a:rPr>
              <a:t>Внизу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7030A0"/>
                </a:solidFill>
              </a:rPr>
              <a:t>Посередине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feodou34.crimea-school.ru/sites/default/files/images/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4" name="TextBox 3"/>
          <p:cNvSpPr txBox="1"/>
          <p:nvPr/>
        </p:nvSpPr>
        <p:spPr>
          <a:xfrm>
            <a:off x="6143636" y="428604"/>
            <a:ext cx="3000364" cy="261610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/>
              <a:t>Команда «Пешеходы»</a:t>
            </a:r>
          </a:p>
          <a:p>
            <a:endParaRPr lang="ru-RU" dirty="0" smtClean="0"/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Девиз </a:t>
            </a:r>
            <a:r>
              <a:rPr lang="ru-RU" sz="2400" b="1" dirty="0" smtClean="0"/>
              <a:t>«Дорожный знак — тебе не враг!»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s://ds03.infourok.ru/uploads/ex/03e4/00066c83-046308e0/32/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00364" y="642918"/>
            <a:ext cx="4714908" cy="550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Чем опасен кустарник, растущий на дороге?</a:t>
            </a:r>
          </a:p>
          <a:p>
            <a:endParaRPr lang="ru-RU" sz="3200" b="1" i="1" dirty="0" smtClean="0">
              <a:solidFill>
                <a:srgbClr val="7030A0"/>
              </a:solidFill>
            </a:endParaRPr>
          </a:p>
          <a:p>
            <a:pPr marL="342900" indent="-342900">
              <a:buAutoNum type="arabicPeriod"/>
            </a:pPr>
            <a:r>
              <a:rPr lang="ru-RU" sz="3200" b="1" i="1" dirty="0" smtClean="0">
                <a:solidFill>
                  <a:srgbClr val="7030A0"/>
                </a:solidFill>
              </a:rPr>
              <a:t>Ничем</a:t>
            </a:r>
          </a:p>
          <a:p>
            <a:pPr marL="342900" indent="-342900">
              <a:buAutoNum type="arabicPeriod"/>
            </a:pPr>
            <a:r>
              <a:rPr lang="ru-RU" sz="3200" b="1" i="1" dirty="0" smtClean="0">
                <a:solidFill>
                  <a:srgbClr val="7030A0"/>
                </a:solidFill>
              </a:rPr>
              <a:t>За ним могут прятаться хулиганы</a:t>
            </a:r>
          </a:p>
          <a:p>
            <a:pPr marL="342900" indent="-342900">
              <a:buAutoNum type="arabicPeriod"/>
            </a:pPr>
            <a:r>
              <a:rPr lang="ru-RU" sz="3200" b="1" i="1" dirty="0" smtClean="0">
                <a:solidFill>
                  <a:srgbClr val="7030A0"/>
                </a:solidFill>
              </a:rPr>
              <a:t>Он закрывает обзор дороги  в одну сторону, пешеход не видит транспортных средств</a:t>
            </a:r>
            <a:endParaRPr lang="ru-RU" dirty="0"/>
          </a:p>
        </p:txBody>
      </p:sp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s://i.ytimg.com/vi/zV78gamADlo/maxres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http://allday1.com/imagedb/1f/e/670b518cb1c1402008cb1f97582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571736" y="1000108"/>
            <a:ext cx="4143404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остановка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i="1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6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Игровая</a:t>
            </a:r>
            <a:r>
              <a:rPr kumimoji="0" lang="ru-RU" sz="6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6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llday1.com/imagedb/1f/e/670b518cb1c1402008cb1f97582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00298" y="1571612"/>
            <a:ext cx="414340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u="sng" dirty="0" smtClean="0">
                <a:solidFill>
                  <a:srgbClr val="FF0000"/>
                </a:solidFill>
              </a:rPr>
              <a:t>2 остановка </a:t>
            </a:r>
          </a:p>
          <a:p>
            <a:pPr algn="ctr"/>
            <a:endParaRPr lang="ru-RU" sz="4400" b="1" i="1" u="sng" dirty="0" smtClean="0">
              <a:solidFill>
                <a:srgbClr val="FF0000"/>
              </a:solidFill>
            </a:endParaRPr>
          </a:p>
          <a:p>
            <a:r>
              <a:rPr lang="ru-RU" sz="6000" b="1" i="1" u="sng" dirty="0" smtClean="0">
                <a:solidFill>
                  <a:srgbClr val="FF0000"/>
                </a:solidFill>
              </a:rPr>
              <a:t>«Знаковая»</a:t>
            </a:r>
            <a:endParaRPr lang="ru-RU" sz="6000" i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myslide.ru/documents_4/238ad79528787e52382d8c502075b5ef/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sz="5300" b="1" i="1" u="sng" dirty="0" smtClean="0">
                <a:solidFill>
                  <a:srgbClr val="7030A0"/>
                </a:solidFill>
              </a:rPr>
              <a:t>Игра «Знатоки дорожных знаков»</a:t>
            </a: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11" name="Содержимое 10"/>
          <p:cNvPicPr>
            <a:picLocks noGrp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715008" y="2500306"/>
            <a:ext cx="2071702" cy="202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11"/>
          <p:cNvPicPr>
            <a:picLocks noGrp="1"/>
          </p:cNvPicPr>
          <p:nvPr>
            <p:ph sz="half"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814512" y="2500306"/>
            <a:ext cx="2257422" cy="202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s://myslide.ru/documents_4/238ad79528787e52382d8c502075b5ef/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u="sng" dirty="0" smtClean="0">
                <a:solidFill>
                  <a:srgbClr val="7030A0"/>
                </a:solidFill>
              </a:rPr>
              <a:t/>
            </a:r>
            <a:br>
              <a:rPr lang="ru-RU" b="1" i="1" u="sng" dirty="0" smtClean="0">
                <a:solidFill>
                  <a:srgbClr val="7030A0"/>
                </a:solidFill>
              </a:rPr>
            </a:br>
            <a:r>
              <a:rPr lang="ru-RU" b="1" i="1" u="sng" dirty="0" smtClean="0">
                <a:solidFill>
                  <a:srgbClr val="7030A0"/>
                </a:solidFill>
              </a:rPr>
              <a:t/>
            </a:r>
            <a:br>
              <a:rPr lang="ru-RU" b="1" i="1" u="sng" dirty="0" smtClean="0">
                <a:solidFill>
                  <a:srgbClr val="7030A0"/>
                </a:solidFill>
              </a:rPr>
            </a:br>
            <a:r>
              <a:rPr lang="ru-RU" b="1" i="1" u="sng" dirty="0" smtClean="0">
                <a:solidFill>
                  <a:srgbClr val="7030A0"/>
                </a:solidFill>
              </a:rPr>
              <a:t>Игра «Знатоки дорожных знаков»</a:t>
            </a:r>
            <a:br>
              <a:rPr lang="ru-RU" b="1" i="1" u="sng" dirty="0" smtClean="0">
                <a:solidFill>
                  <a:srgbClr val="7030A0"/>
                </a:solidFill>
              </a:rPr>
            </a:br>
            <a:endParaRPr lang="ru-RU" u="sng" dirty="0"/>
          </a:p>
        </p:txBody>
      </p:sp>
      <p:pic>
        <p:nvPicPr>
          <p:cNvPr id="8" name="Содержимое 7"/>
          <p:cNvPicPr>
            <a:picLocks noGr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814512" y="2500306"/>
            <a:ext cx="2114546" cy="202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/>
          <p:cNvPicPr>
            <a:picLocks noGrp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000628" y="2428868"/>
            <a:ext cx="2328859" cy="2096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s://myslide.ru/documents_4/238ad79528787e52382d8c502075b5ef/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u="sng" dirty="0" smtClean="0">
                <a:solidFill>
                  <a:srgbClr val="7030A0"/>
                </a:solidFill>
              </a:rPr>
              <a:t/>
            </a:r>
            <a:br>
              <a:rPr lang="ru-RU" b="1" i="1" u="sng" dirty="0" smtClean="0">
                <a:solidFill>
                  <a:srgbClr val="7030A0"/>
                </a:solidFill>
              </a:rPr>
            </a:br>
            <a:r>
              <a:rPr lang="ru-RU" b="1" i="1" u="sng" dirty="0" smtClean="0">
                <a:solidFill>
                  <a:srgbClr val="7030A0"/>
                </a:solidFill>
              </a:rPr>
              <a:t/>
            </a:r>
            <a:br>
              <a:rPr lang="ru-RU" b="1" i="1" u="sng" dirty="0" smtClean="0">
                <a:solidFill>
                  <a:srgbClr val="7030A0"/>
                </a:solidFill>
              </a:rPr>
            </a:br>
            <a:r>
              <a:rPr lang="ru-RU" b="1" i="1" u="sng" dirty="0" smtClean="0">
                <a:solidFill>
                  <a:srgbClr val="7030A0"/>
                </a:solidFill>
              </a:rPr>
              <a:t>Игра «Знатоки дорожных знаков»</a:t>
            </a:r>
            <a:br>
              <a:rPr lang="ru-RU" b="1" i="1" u="sng" dirty="0" smtClean="0">
                <a:solidFill>
                  <a:srgbClr val="7030A0"/>
                </a:solidFill>
              </a:rPr>
            </a:br>
            <a:endParaRPr lang="ru-RU" u="sng" dirty="0"/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814512" y="2428868"/>
            <a:ext cx="2400298" cy="2096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/>
          <p:cNvPicPr>
            <a:picLocks noGrp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929190" y="2428868"/>
            <a:ext cx="2400297" cy="2096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s://myslide.ru/documents_4/238ad79528787e52382d8c502075b5ef/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u="sng" dirty="0" smtClean="0">
                <a:solidFill>
                  <a:srgbClr val="7030A0"/>
                </a:solidFill>
              </a:rPr>
              <a:t/>
            </a:r>
            <a:br>
              <a:rPr lang="ru-RU" b="1" i="1" u="sng" dirty="0" smtClean="0">
                <a:solidFill>
                  <a:srgbClr val="7030A0"/>
                </a:solidFill>
              </a:rPr>
            </a:br>
            <a:r>
              <a:rPr lang="ru-RU" b="1" i="1" u="sng" dirty="0" smtClean="0">
                <a:solidFill>
                  <a:srgbClr val="7030A0"/>
                </a:solidFill>
              </a:rPr>
              <a:t/>
            </a:r>
            <a:br>
              <a:rPr lang="ru-RU" b="1" i="1" u="sng" dirty="0" smtClean="0">
                <a:solidFill>
                  <a:srgbClr val="7030A0"/>
                </a:solidFill>
              </a:rPr>
            </a:br>
            <a:r>
              <a:rPr lang="ru-RU" b="1" i="1" u="sng" dirty="0" smtClean="0">
                <a:solidFill>
                  <a:srgbClr val="7030A0"/>
                </a:solidFill>
              </a:rPr>
              <a:t>Игра «Знатоки дорожных знаков»</a:t>
            </a: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endParaRPr lang="ru-RU" dirty="0"/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814512" y="2428868"/>
            <a:ext cx="2185984" cy="2096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/>
          <p:cNvPicPr>
            <a:picLocks noGrp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929190" y="2357430"/>
            <a:ext cx="2400297" cy="2167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415</Words>
  <PresentationFormat>Экран (4:3)</PresentationFormat>
  <Paragraphs>122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  Игра «Знатоки дорожных знаков» </vt:lpstr>
      <vt:lpstr>  Игра «Знатоки дорожных знаков» </vt:lpstr>
      <vt:lpstr>  Игра «Знатоки дорожных знаков» </vt:lpstr>
      <vt:lpstr>  Игра «Знатоки дорожных знаков» </vt:lpstr>
      <vt:lpstr>  Игра «Знатоки дорожных знаков»  </vt:lpstr>
      <vt:lpstr> Игра «Знатоки дорожных знаков» </vt:lpstr>
      <vt:lpstr> Игра «Знатоки дорожных знаков» </vt:lpstr>
      <vt:lpstr> Игра «Знатоки дорожных знаков» </vt:lpstr>
      <vt:lpstr> Игра «Знатоки дорожных знаков» 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111</cp:lastModifiedBy>
  <cp:revision>26</cp:revision>
  <dcterms:created xsi:type="dcterms:W3CDTF">2018-09-09T08:55:44Z</dcterms:created>
  <dcterms:modified xsi:type="dcterms:W3CDTF">2018-11-11T15:26:00Z</dcterms:modified>
</cp:coreProperties>
</file>