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FBB4-2D92-4677-AD3B-E41785749F8F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84AF-157B-47AD-887A-ECA482F07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FBB4-2D92-4677-AD3B-E41785749F8F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84AF-157B-47AD-887A-ECA482F07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FBB4-2D92-4677-AD3B-E41785749F8F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84AF-157B-47AD-887A-ECA482F07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FBB4-2D92-4677-AD3B-E41785749F8F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84AF-157B-47AD-887A-ECA482F07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FBB4-2D92-4677-AD3B-E41785749F8F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84AF-157B-47AD-887A-ECA482F07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FBB4-2D92-4677-AD3B-E41785749F8F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84AF-157B-47AD-887A-ECA482F07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FBB4-2D92-4677-AD3B-E41785749F8F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84AF-157B-47AD-887A-ECA482F07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FBB4-2D92-4677-AD3B-E41785749F8F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84AF-157B-47AD-887A-ECA482F07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FBB4-2D92-4677-AD3B-E41785749F8F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84AF-157B-47AD-887A-ECA482F07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FBB4-2D92-4677-AD3B-E41785749F8F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84AF-157B-47AD-887A-ECA482F07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FBB4-2D92-4677-AD3B-E41785749F8F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84AF-157B-47AD-887A-ECA482F07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CFBB4-2D92-4677-AD3B-E41785749F8F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184AF-157B-47AD-887A-ECA482F0707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72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 .Привлечение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родителей (законных представителей к образовательной деятельности.</a:t>
            </a:r>
            <a:br>
              <a:rPr lang="ru-RU" alt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Участие родителей на уровне ДОУ</a:t>
            </a:r>
            <a:endParaRPr lang="ru-RU" dirty="0"/>
          </a:p>
        </p:txBody>
      </p:sp>
      <p:pic>
        <p:nvPicPr>
          <p:cNvPr id="3" name="Объект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3405182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285860"/>
            <a:ext cx="3290881" cy="2313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810000"/>
            <a:ext cx="1400175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3786190"/>
            <a:ext cx="1400175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86644" y="3786190"/>
            <a:ext cx="1400175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29190" y="3786190"/>
            <a:ext cx="1400175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0" y="5000636"/>
            <a:ext cx="8858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За  активное участие в конкурсе «Музыкальные инструменты своими руками» </a:t>
            </a:r>
          </a:p>
          <a:p>
            <a:pPr algn="ctr"/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85918" y="5929330"/>
            <a:ext cx="62810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сертификаты семье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Татариновым,Бегздаевым,Эверстовым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286388"/>
            <a:ext cx="8929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участие в отборочном окружном  конкурсе приуроченному году Экологии «Самодельные книжки – малышки» среди воспитанников ДОУ. 2017г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28860" y="6143644"/>
            <a:ext cx="3375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Сертификат семье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Сметаниным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Позитивного динамика участия воспитанников в конкурсах. олимпиадах, соревнованиях на уровне ДОУ</a:t>
            </a:r>
            <a:endParaRPr lang="ru-RU" dirty="0"/>
          </a:p>
        </p:txBody>
      </p:sp>
      <p:pic>
        <p:nvPicPr>
          <p:cNvPr id="3" name="Рисунок 2" descr="IMG_20180711_13185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885321">
            <a:off x="564706" y="1003686"/>
            <a:ext cx="2346733" cy="2255970"/>
          </a:xfrm>
          <a:prstGeom prst="rect">
            <a:avLst/>
          </a:prstGeom>
        </p:spPr>
      </p:pic>
      <p:pic>
        <p:nvPicPr>
          <p:cNvPr id="4" name="Рисунок 3" descr="IMG-20171222-WA0013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86116" y="785794"/>
            <a:ext cx="2643206" cy="2643206"/>
          </a:xfrm>
          <a:prstGeom prst="rect">
            <a:avLst/>
          </a:prstGeom>
        </p:spPr>
      </p:pic>
      <p:pic>
        <p:nvPicPr>
          <p:cNvPr id="5" name="Рисунок 4" descr="IMG-20171227-WA005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405955">
            <a:off x="6441755" y="893253"/>
            <a:ext cx="1986933" cy="2752869"/>
          </a:xfrm>
          <a:prstGeom prst="rect">
            <a:avLst/>
          </a:prstGeom>
        </p:spPr>
      </p:pic>
      <p:pic>
        <p:nvPicPr>
          <p:cNvPr id="6" name="Рисунок 5" descr="02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5720" y="3429000"/>
            <a:ext cx="2500330" cy="3143944"/>
          </a:xfrm>
          <a:prstGeom prst="rect">
            <a:avLst/>
          </a:prstGeom>
        </p:spPr>
      </p:pic>
      <p:pic>
        <p:nvPicPr>
          <p:cNvPr id="7" name="Рисунок 6" descr="02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357950" y="3571876"/>
            <a:ext cx="2350409" cy="30182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86050" y="3714752"/>
            <a:ext cx="378621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400" b="1" dirty="0" smtClean="0"/>
              <a:t>Грамота-Иванченко Лилия занявшая 3 место в чемпионате по рус. шашкам среди воспитанников ДОУ.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/>
              <a:t>Грамота- </a:t>
            </a:r>
            <a:r>
              <a:rPr lang="ru-RU" sz="1400" b="1" dirty="0" err="1" smtClean="0"/>
              <a:t>Находкиной</a:t>
            </a:r>
            <a:r>
              <a:rPr lang="ru-RU" sz="1400" b="1" dirty="0" smtClean="0"/>
              <a:t> Насти  занявшая 2 место в чемпионате по рус. Шашкам среди воспитанников ДОУ.</a:t>
            </a:r>
          </a:p>
          <a:p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357422" y="5143512"/>
            <a:ext cx="41434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Грамоты за участие в окружном  заочно – творческом конкурсе новогодних поделок </a:t>
            </a:r>
          </a:p>
          <a:p>
            <a:pPr algn="ctr">
              <a:defRPr/>
            </a:pPr>
            <a:r>
              <a:rPr lang="ru-RU" alt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«Мастерская дедушки Мороза»  среди воспитанников и родителей ДОУ </a:t>
            </a:r>
          </a:p>
          <a:p>
            <a:pPr algn="ctr">
              <a:defRPr/>
            </a:pPr>
            <a:r>
              <a:rPr lang="ru-RU" alt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Марха</a:t>
            </a:r>
            <a:r>
              <a:rPr lang="ru-RU" alt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defRPr/>
            </a:pPr>
            <a:r>
              <a:rPr lang="ru-RU" alt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 2018г.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Позитивная динамика участия воспитанников в конкурсах, олимпиадах, соревнованиях на уровне муниципалитета</a:t>
            </a:r>
            <a:endParaRPr lang="ru-RU" dirty="0"/>
          </a:p>
        </p:txBody>
      </p:sp>
      <p:pic>
        <p:nvPicPr>
          <p:cNvPr id="3" name="Рисунок 2" descr="IMG_20180711_13171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00232" y="2571744"/>
            <a:ext cx="2928958" cy="1997015"/>
          </a:xfrm>
          <a:prstGeom prst="rect">
            <a:avLst/>
          </a:prstGeom>
        </p:spPr>
      </p:pic>
      <p:pic>
        <p:nvPicPr>
          <p:cNvPr id="4" name="Рисунок 3" descr="IMG_20180711_13295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857232"/>
            <a:ext cx="2764657" cy="198284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00430" y="1142984"/>
            <a:ext cx="43946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Сертификат- </a:t>
            </a:r>
            <a:r>
              <a:rPr lang="ru-RU" altLang="ru-RU" sz="16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Баишеву</a:t>
            </a:r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Дамиру</a:t>
            </a:r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 активное участие в городском фестивале русского фольклора «Играй гармонь, звени частушка!»</a:t>
            </a:r>
            <a:endParaRPr lang="ru-RU" sz="1600" b="1" dirty="0"/>
          </a:p>
        </p:txBody>
      </p:sp>
      <p:pic>
        <p:nvPicPr>
          <p:cNvPr id="6" name="Рисунок 5" descr="IMG_20180711_13161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158" y="3571876"/>
            <a:ext cx="2428892" cy="31728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00364" y="4786322"/>
            <a:ext cx="55721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err="1" smtClean="0"/>
              <a:t>мСертификат</a:t>
            </a:r>
            <a:r>
              <a:rPr lang="ru-RU" sz="1600" b="1" dirty="0" smtClean="0"/>
              <a:t>- МБДОУ № 91 коллективная работа </a:t>
            </a:r>
          </a:p>
          <a:p>
            <a:r>
              <a:rPr lang="en-US" sz="1600" b="1" dirty="0" smtClean="0"/>
              <a:t>II</a:t>
            </a:r>
            <a:r>
              <a:rPr lang="ru-RU" sz="1600" b="1" dirty="0" smtClean="0"/>
              <a:t> л/гр. «Рябинка» за участие в окружном конкурсе детских</a:t>
            </a:r>
          </a:p>
          <a:p>
            <a:r>
              <a:rPr lang="ru-RU" sz="1600" b="1" dirty="0" smtClean="0"/>
              <a:t>Аппликационных работ ,посвященных ко Дню Победы </a:t>
            </a:r>
          </a:p>
          <a:p>
            <a:r>
              <a:rPr lang="ru-RU" sz="1600" b="1" dirty="0" smtClean="0"/>
              <a:t>Советского народа  ВОВ 1941-1945гг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85728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Позитивная динамика участия воспитанников в конкурсах, олимпиадах, соревнованиях на уровне муниципалитета</a:t>
            </a:r>
            <a:endParaRPr lang="ru-RU" dirty="0"/>
          </a:p>
        </p:txBody>
      </p:sp>
      <p:pic>
        <p:nvPicPr>
          <p:cNvPr id="3" name="Рисунок 2" descr="02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6643702" y="2786058"/>
            <a:ext cx="2252678" cy="2357454"/>
          </a:xfrm>
          <a:prstGeom prst="rect">
            <a:avLst/>
          </a:prstGeom>
        </p:spPr>
      </p:pic>
      <p:pic>
        <p:nvPicPr>
          <p:cNvPr id="6" name="Рисунок 5" descr="0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190435">
            <a:off x="4492527" y="2072905"/>
            <a:ext cx="1939724" cy="2667691"/>
          </a:xfrm>
          <a:prstGeom prst="rect">
            <a:avLst/>
          </a:prstGeom>
        </p:spPr>
      </p:pic>
      <p:pic>
        <p:nvPicPr>
          <p:cNvPr id="7" name="Рисунок 6" descr="02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4883907" y="4045787"/>
            <a:ext cx="1662201" cy="2286015"/>
          </a:xfrm>
          <a:prstGeom prst="rect">
            <a:avLst/>
          </a:prstGeom>
        </p:spPr>
      </p:pic>
      <p:pic>
        <p:nvPicPr>
          <p:cNvPr id="8" name="Рисунок 7" descr="02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6165572">
            <a:off x="6385847" y="624702"/>
            <a:ext cx="1627457" cy="25095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4282" y="1214422"/>
            <a:ext cx="471490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Диплом- Федорова Артема за 3место в городской </a:t>
            </a:r>
            <a:r>
              <a:rPr lang="ru-RU" sz="1600" b="1" dirty="0" err="1" smtClean="0"/>
              <a:t>метапредметной</a:t>
            </a:r>
            <a:r>
              <a:rPr lang="ru-RU" sz="1600" b="1" dirty="0" smtClean="0"/>
              <a:t> олимпиаде </a:t>
            </a:r>
          </a:p>
          <a:p>
            <a:r>
              <a:rPr lang="ru-RU" sz="1600" b="1" dirty="0" smtClean="0"/>
              <a:t>среди детей  дошкольного  возраста.</a:t>
            </a:r>
          </a:p>
          <a:p>
            <a:endParaRPr lang="ru-RU" sz="1600" b="1" dirty="0" smtClean="0"/>
          </a:p>
          <a:p>
            <a:r>
              <a:rPr lang="ru-RU" sz="1600" b="1" dirty="0" smtClean="0"/>
              <a:t>Грамота- Васильевой Алисы за 1 место в конкурсе рисунков </a:t>
            </a:r>
          </a:p>
          <a:p>
            <a:r>
              <a:rPr lang="ru-RU" sz="1600" b="1" dirty="0" smtClean="0"/>
              <a:t>По мотивам якутских народных сказок.</a:t>
            </a:r>
          </a:p>
          <a:p>
            <a:endParaRPr lang="ru-RU" sz="1600" b="1" dirty="0" smtClean="0"/>
          </a:p>
          <a:p>
            <a:r>
              <a:rPr lang="ru-RU" sz="1600" b="1" dirty="0" smtClean="0"/>
              <a:t>Сертификат- Федоровой Виктории за активное участие в городской олимпиаде</a:t>
            </a:r>
          </a:p>
          <a:p>
            <a:r>
              <a:rPr lang="ru-RU" sz="1600" b="1" dirty="0" smtClean="0"/>
              <a:t>по рисованию среди детей  дошкольного возраста.</a:t>
            </a:r>
          </a:p>
          <a:p>
            <a:endParaRPr lang="ru-RU" sz="16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Позитивная динамика участия воспитанников в конкурсах, олимпиадах, соревнованиях на уровне муниципалитета</a:t>
            </a:r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857232"/>
            <a:ext cx="4071966" cy="547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714356"/>
            <a:ext cx="3456000" cy="5545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00496" y="3618000"/>
            <a:ext cx="1944000" cy="295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Позитивная динамика участия воспитанников в конкурсах, олимпиадах, соревнованиях на уровне муниципалитета</a:t>
            </a:r>
            <a:endParaRPr lang="ru-RU" dirty="0"/>
          </a:p>
        </p:txBody>
      </p:sp>
      <p:pic>
        <p:nvPicPr>
          <p:cNvPr id="3" name="Рисунок 2" descr="20160529_04014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857232"/>
            <a:ext cx="3857652" cy="4000528"/>
          </a:xfrm>
          <a:prstGeom prst="rect">
            <a:avLst/>
          </a:prstGeom>
        </p:spPr>
      </p:pic>
      <p:pic>
        <p:nvPicPr>
          <p:cNvPr id="4" name="Рисунок 3" descr="20160529_04005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3438" y="857232"/>
            <a:ext cx="4143372" cy="2357454"/>
          </a:xfrm>
          <a:prstGeom prst="rect">
            <a:avLst/>
          </a:prstGeom>
        </p:spPr>
      </p:pic>
      <p:pic>
        <p:nvPicPr>
          <p:cNvPr id="5" name="Рисунок 4" descr="IMG-20160122-WA00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43438" y="3500438"/>
            <a:ext cx="4214810" cy="28039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000636"/>
            <a:ext cx="46805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Диплом- МБДОУ №91 за участие фестивале</a:t>
            </a:r>
          </a:p>
          <a:p>
            <a:r>
              <a:rPr lang="ru-RU" sz="1600" b="1" dirty="0" smtClean="0"/>
              <a:t>«Гармония песни и танца»  Дипломанта 1 степени</a:t>
            </a:r>
          </a:p>
          <a:p>
            <a:r>
              <a:rPr lang="ru-RU" sz="1600" b="1" dirty="0" smtClean="0"/>
              <a:t>Танец  Стиляги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Позитивная динамика участия воспитанников в конкурсах, олимпиадах, соревнованиях на уровне муниципалитета</a:t>
            </a:r>
            <a:endParaRPr lang="ru-RU" dirty="0"/>
          </a:p>
        </p:txBody>
      </p:sp>
      <p:pic>
        <p:nvPicPr>
          <p:cNvPr id="3" name="Рисунок 2" descr="IMG_20180711_13155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1214422"/>
            <a:ext cx="3714776" cy="4714908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4810" y="1214422"/>
            <a:ext cx="464343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474965" y="5143512"/>
            <a:ext cx="46690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Грамота- МБДОУ №91  за участие в фестивале </a:t>
            </a:r>
          </a:p>
          <a:p>
            <a:r>
              <a:rPr lang="ru-RU" sz="1600" b="1" dirty="0" smtClean="0"/>
              <a:t>«Гармония песни и танца» в номинации «Лучший</a:t>
            </a:r>
          </a:p>
          <a:p>
            <a:r>
              <a:rPr lang="ru-RU" sz="1600" b="1" dirty="0" smtClean="0"/>
              <a:t>Сценический костюм»</a:t>
            </a:r>
          </a:p>
          <a:p>
            <a:r>
              <a:rPr lang="ru-RU" sz="1600" b="1" dirty="0" smtClean="0"/>
              <a:t>Танец «Лезгинка».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001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Позитивная  динамика участия воспитанников в конкурсах, олимпиадах соревнованиях на уровне муниципалитета.</a:t>
            </a:r>
            <a:endParaRPr lang="ru-RU" dirty="0"/>
          </a:p>
        </p:txBody>
      </p:sp>
      <p:pic>
        <p:nvPicPr>
          <p:cNvPr id="3" name="Рисунок 2" descr="IMG_20180711_13215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857233"/>
            <a:ext cx="3643370" cy="4429156"/>
          </a:xfrm>
          <a:prstGeom prst="rect">
            <a:avLst/>
          </a:prstGeom>
        </p:spPr>
      </p:pic>
      <p:pic>
        <p:nvPicPr>
          <p:cNvPr id="4" name="Рисунок 3" descr="IMG-20180316-WA002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4810" y="928670"/>
            <a:ext cx="4643438" cy="3071810"/>
          </a:xfrm>
          <a:prstGeom prst="rect">
            <a:avLst/>
          </a:prstGeom>
        </p:spPr>
      </p:pic>
      <p:pic>
        <p:nvPicPr>
          <p:cNvPr id="5" name="Рисунок 4" descr="IMG-20180316-WA005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14810" y="4143381"/>
            <a:ext cx="4643470" cy="242889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528638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/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«Благодарственное письмо» - за подготовку участников и содействие в организации и проведения </a:t>
            </a:r>
            <a:r>
              <a:rPr lang="en-US" altLang="ru-RU" sz="16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ежегодного детского фестиваля – конкурса песни и танца «Весенняя капель» 2018г</a:t>
            </a:r>
            <a:endParaRPr lang="en-US" alt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Позитивная  динамика участия воспитанников в конкурсах, олимпиадах соревнованиях на уровне республики.</a:t>
            </a:r>
            <a:endParaRPr lang="ru-RU" dirty="0"/>
          </a:p>
        </p:txBody>
      </p:sp>
      <p:pic>
        <p:nvPicPr>
          <p:cNvPr id="3" name="Рисунок 2" descr="20160529_0400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1142984"/>
            <a:ext cx="4018370" cy="4857784"/>
          </a:xfrm>
          <a:prstGeom prst="rect">
            <a:avLst/>
          </a:prstGeom>
        </p:spPr>
      </p:pic>
      <p:pic>
        <p:nvPicPr>
          <p:cNvPr id="4" name="Рисунок 3" descr="IMG-20160329-WA002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1142984"/>
            <a:ext cx="4214842" cy="48577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7224" y="6027003"/>
            <a:ext cx="68593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Диплом- МБДОУ№ 91  за участие </a:t>
            </a:r>
            <a:r>
              <a:rPr lang="en-US" sz="1600" b="1" dirty="0" smtClean="0"/>
              <a:t>V</a:t>
            </a:r>
            <a:r>
              <a:rPr lang="ru-RU" sz="1600" b="1" dirty="0" smtClean="0"/>
              <a:t> республиканском </a:t>
            </a:r>
            <a:r>
              <a:rPr lang="ru-RU" sz="1600" b="1" dirty="0" err="1" smtClean="0"/>
              <a:t>этно</a:t>
            </a:r>
            <a:r>
              <a:rPr lang="ru-RU" sz="1600" b="1" dirty="0" smtClean="0"/>
              <a:t> – фольклорном</a:t>
            </a:r>
          </a:p>
          <a:p>
            <a:r>
              <a:rPr lang="ru-RU" sz="1600" b="1" dirty="0" smtClean="0"/>
              <a:t> фестивале- конкурса «Т</a:t>
            </a:r>
            <a:r>
              <a:rPr lang="en-US" sz="1600" b="1" dirty="0" err="1" smtClean="0"/>
              <a:t>yh</a:t>
            </a:r>
            <a:r>
              <a:rPr lang="ru-RU" sz="1600" b="1" dirty="0" err="1" smtClean="0"/>
              <a:t>улгэ</a:t>
            </a:r>
            <a:r>
              <a:rPr lang="ru-RU" sz="1600" b="1" dirty="0" smtClean="0"/>
              <a:t>» Лауреат 3 степени</a:t>
            </a:r>
          </a:p>
          <a:p>
            <a:r>
              <a:rPr lang="ru-RU" sz="1600" b="1" dirty="0" smtClean="0"/>
              <a:t>За танец «</a:t>
            </a:r>
            <a:r>
              <a:rPr lang="ru-RU" sz="1600" b="1" dirty="0" err="1" smtClean="0"/>
              <a:t>Стерх</a:t>
            </a:r>
            <a:r>
              <a:rPr lang="ru-RU" sz="1600" b="1" dirty="0" smtClean="0"/>
              <a:t>».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Позитивная  динамика участия воспитанников в конкурсах, олимпиадах соревнованиях на уровне республики.</a:t>
            </a:r>
            <a:endParaRPr lang="ru-RU" dirty="0"/>
          </a:p>
        </p:txBody>
      </p:sp>
      <p:pic>
        <p:nvPicPr>
          <p:cNvPr id="3" name="Рисунок 2" descr="IMG_20180711_13231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857232"/>
            <a:ext cx="2643447" cy="35245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IMG_20180711_13233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57554" y="857232"/>
            <a:ext cx="2646708" cy="3429024"/>
          </a:xfrm>
          <a:prstGeom prst="rect">
            <a:avLst/>
          </a:prstGeom>
        </p:spPr>
      </p:pic>
      <p:pic>
        <p:nvPicPr>
          <p:cNvPr id="5" name="Рисунок 4" descr="IMG-20171208-WA005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596" y="3857628"/>
            <a:ext cx="3857652" cy="2839637"/>
          </a:xfrm>
          <a:prstGeom prst="rect">
            <a:avLst/>
          </a:prstGeom>
        </p:spPr>
      </p:pic>
      <p:pic>
        <p:nvPicPr>
          <p:cNvPr id="6" name="Рисунок 5" descr="IMG-20171208-WA004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643570" y="3786190"/>
            <a:ext cx="3286148" cy="28575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00760" y="1357298"/>
            <a:ext cx="28575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Диплом- МБДОУ№ 91 Танцевальный коллектив</a:t>
            </a:r>
          </a:p>
          <a:p>
            <a:r>
              <a:rPr lang="ru-RU" sz="1600" b="1" dirty="0" smtClean="0"/>
              <a:t>«</a:t>
            </a:r>
            <a:r>
              <a:rPr lang="ru-RU" sz="1600" b="1" dirty="0" err="1" smtClean="0"/>
              <a:t>Сулусчаан</a:t>
            </a:r>
            <a:r>
              <a:rPr lang="ru-RU" sz="1600" b="1" dirty="0" smtClean="0"/>
              <a:t>» за участие </a:t>
            </a:r>
            <a:r>
              <a:rPr lang="en-US" sz="1600" b="1" dirty="0" smtClean="0"/>
              <a:t>V </a:t>
            </a:r>
            <a:r>
              <a:rPr lang="ru-RU" sz="1600" b="1" dirty="0" smtClean="0"/>
              <a:t>региональном </a:t>
            </a:r>
          </a:p>
          <a:p>
            <a:r>
              <a:rPr lang="ru-RU" sz="1600" b="1" dirty="0" smtClean="0"/>
              <a:t>Детско-юношеском конкурсе фестиваль</a:t>
            </a:r>
          </a:p>
          <a:p>
            <a:r>
              <a:rPr lang="ru-RU" sz="1600" b="1" dirty="0" smtClean="0"/>
              <a:t>«зима начинается с Якутии» Лауреат 2 степени.2018г 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Позитивная  динамика участия воспитанников в конкурсах, олимпиадах соревнованиях на уровне республики</a:t>
            </a:r>
            <a:endParaRPr lang="ru-RU" dirty="0"/>
          </a:p>
        </p:txBody>
      </p:sp>
      <p:pic>
        <p:nvPicPr>
          <p:cNvPr id="3" name="Рисунок 2" descr="IMG_20180711_13211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1071546"/>
            <a:ext cx="3929090" cy="2571744"/>
          </a:xfrm>
          <a:prstGeom prst="rect">
            <a:avLst/>
          </a:prstGeom>
        </p:spPr>
      </p:pic>
      <p:pic>
        <p:nvPicPr>
          <p:cNvPr id="4" name="Рисунок 3" descr="IMG_20180711_1321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1071546"/>
            <a:ext cx="4000496" cy="2571744"/>
          </a:xfrm>
          <a:prstGeom prst="rect">
            <a:avLst/>
          </a:prstGeom>
        </p:spPr>
      </p:pic>
      <p:pic>
        <p:nvPicPr>
          <p:cNvPr id="5" name="Рисунок 4" descr="IMG-20180323-WA001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786190"/>
            <a:ext cx="4214842" cy="28575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14942" y="44291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421481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 algn="ctr"/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Диплом за подготовку участников на </a:t>
            </a:r>
            <a:r>
              <a:rPr lang="en-US" altLang="ru-RU" sz="1600" b="1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национальный фестиваль – конкурс хореографических коллективов «Танцует Якутия» имени заслуженного работника культуры РС(Я) Станислава </a:t>
            </a:r>
            <a:r>
              <a:rPr lang="ru-RU" altLang="ru-RU" sz="1600" b="1" dirty="0" err="1" smtClean="0">
                <a:latin typeface="Times New Roman" pitchFamily="18" charset="0"/>
                <a:cs typeface="Times New Roman" pitchFamily="18" charset="0"/>
              </a:rPr>
              <a:t>Катакова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2018г.</a:t>
            </a:r>
            <a:endParaRPr lang="ru-RU" alt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286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 .Привлечение родителей (законных представителей к образовательной деятельности.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Участие родителей на уровне ДОУ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5072074"/>
            <a:ext cx="88482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2016г. В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подг.гр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Семья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Баишевых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участвовала в конкурсе поделок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Зимний букет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Семья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Находкиных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заняли 1 место  соревновании.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2016г. в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подт.гр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. Родители и дети участвовали в городском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театрализованном конкурсе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Неразлучные друзья взрослые и дети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00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5393092" y="1035408"/>
            <a:ext cx="2857521" cy="3929931"/>
          </a:xfrm>
          <a:prstGeom prst="rect">
            <a:avLst/>
          </a:prstGeom>
        </p:spPr>
      </p:pic>
      <p:pic>
        <p:nvPicPr>
          <p:cNvPr id="5" name="Рисунок 4" descr="0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71538" y="1142984"/>
            <a:ext cx="2928957" cy="344698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Позитивная  динамика участия воспитанников в конкурсах, олимпиадах соревнованиях на уровне РФ.</a:t>
            </a:r>
            <a:endParaRPr lang="ru-RU" dirty="0"/>
          </a:p>
        </p:txBody>
      </p:sp>
      <p:pic>
        <p:nvPicPr>
          <p:cNvPr id="3" name="Рисунок 2" descr="20160529_03585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1319902">
            <a:off x="338945" y="875560"/>
            <a:ext cx="2334645" cy="3158608"/>
          </a:xfrm>
          <a:prstGeom prst="rect">
            <a:avLst/>
          </a:prstGeom>
        </p:spPr>
      </p:pic>
      <p:pic>
        <p:nvPicPr>
          <p:cNvPr id="4" name="Рисунок 3" descr="IMG-20160407-WA00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396864">
            <a:off x="3958646" y="1203337"/>
            <a:ext cx="4985869" cy="37517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5643578"/>
            <a:ext cx="65285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Диплом- Танцевальной группы «</a:t>
            </a:r>
            <a:r>
              <a:rPr lang="ru-RU" sz="1600" b="1" dirty="0" err="1" smtClean="0"/>
              <a:t>Кыталык</a:t>
            </a:r>
            <a:r>
              <a:rPr lang="ru-RU" sz="1600" b="1" dirty="0" smtClean="0"/>
              <a:t>»  Дипломант 3 степени</a:t>
            </a:r>
          </a:p>
          <a:p>
            <a:r>
              <a:rPr lang="ru-RU" sz="1600" b="1" dirty="0" smtClean="0"/>
              <a:t> за участие </a:t>
            </a:r>
            <a:r>
              <a:rPr lang="en-US" sz="1600" b="1" dirty="0" smtClean="0"/>
              <a:t>IV</a:t>
            </a:r>
            <a:r>
              <a:rPr lang="ru-RU" sz="1600" b="1" dirty="0" smtClean="0"/>
              <a:t> международном фестивале «БРИЛЛИАНТОВЫЕ НОТКИ».</a:t>
            </a:r>
          </a:p>
          <a:p>
            <a:r>
              <a:rPr lang="ru-RU" sz="1600" b="1" dirty="0" smtClean="0"/>
              <a:t>За танец СТИЛЯГИ.</a:t>
            </a:r>
            <a:endParaRPr lang="ru-RU" sz="1600" b="1" dirty="0"/>
          </a:p>
        </p:txBody>
      </p:sp>
      <p:pic>
        <p:nvPicPr>
          <p:cNvPr id="6" name="Рисунок 5" descr="00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1569769" y="2930769"/>
            <a:ext cx="1893747" cy="26044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85728"/>
            <a:ext cx="878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 .Привлечение родителей (законных представителей)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 образовательной деятельности.</a:t>
            </a:r>
            <a:endParaRPr lang="ru-RU" dirty="0"/>
          </a:p>
        </p:txBody>
      </p:sp>
      <p:pic>
        <p:nvPicPr>
          <p:cNvPr id="3" name="Picture 3" descr="C:\Users\User\Desktop\фотографии от ватсапт\IMG-20171216-WA00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142984"/>
            <a:ext cx="4667283" cy="3500462"/>
          </a:xfrm>
          <a:prstGeom prst="rect">
            <a:avLst/>
          </a:prstGeom>
          <a:noFill/>
        </p:spPr>
      </p:pic>
      <p:pic>
        <p:nvPicPr>
          <p:cNvPr id="4" name="Picture 2" descr="C:\Users\User\Desktop\фотографии от ватсапт\IMG-20171216-WA00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1142984"/>
            <a:ext cx="3429024" cy="45259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728" y="5214950"/>
            <a:ext cx="2261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Участие</a:t>
            </a:r>
            <a:r>
              <a:rPr lang="ru-RU" dirty="0" smtClean="0"/>
              <a:t> </a:t>
            </a:r>
            <a:r>
              <a:rPr lang="ru-RU" b="1" dirty="0" smtClean="0"/>
              <a:t>отцов в игре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9644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 .Привлечение родителей (законных представителей)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 образовательной деятельности.</a:t>
            </a:r>
            <a:endParaRPr lang="ru-RU" dirty="0"/>
          </a:p>
        </p:txBody>
      </p:sp>
      <p:pic>
        <p:nvPicPr>
          <p:cNvPr id="3" name="Picture 2" descr="C:\Users\User\Desktop\фотографии от ватсапт\IMG-20180305-WA00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8643998" cy="421484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5572140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Сотрудничество воспитателей и родителей помогает лучше узнать ребёнка, а, узнав, направить общие усилия на его развитие.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Привлечение родителей (законных представителей) к образовательной деятельности. 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Участие родителей на уровне муниципалитета</a:t>
            </a:r>
            <a:endParaRPr lang="ru-RU" dirty="0"/>
          </a:p>
        </p:txBody>
      </p:sp>
      <p:pic>
        <p:nvPicPr>
          <p:cNvPr id="3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372674">
            <a:off x="507542" y="1055913"/>
            <a:ext cx="3934604" cy="2519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2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09878">
            <a:off x="5848659" y="943161"/>
            <a:ext cx="2294689" cy="22190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321468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Грамота за активное участие в соревновании по волейболу среди женщин 2018г.</a:t>
            </a:r>
            <a:endParaRPr lang="ru-RU" altLang="ru-RU" sz="1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000504"/>
            <a:ext cx="428628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Объект 1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796156">
            <a:off x="1244600" y="3617461"/>
            <a:ext cx="1900831" cy="2333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57158" y="5500702"/>
            <a:ext cx="39290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городском Грамота за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место в соревновании по волейболу</a:t>
            </a:r>
          </a:p>
          <a:p>
            <a:pPr algn="ctr">
              <a:defRPr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рамках проекта «Совет отцов»  февраль 2018г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0"/>
            <a:ext cx="73580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Привлечение родителей (законных представителей) к образовательной деятельности. 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Участие родителей на уровне муниципалитета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4282" y="3857628"/>
            <a:ext cx="8715435" cy="3801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2016г.Находкина Настя с родителями в окружном турнире по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Дип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Сонор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,завоевала диплом 1 степени.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2016г.в окружном конкурсе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Два голоса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Иваниченко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Лиля с мамой стали лауреатами       3 степени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    2016г. В городском спортивном соревновании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Папа, мама, я -спортивная семья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семья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Находкиных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заняли 2 призовое место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2015г. Родители участвовали и заняли 1 место в городском конкурсе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Ледовые скульптуры на территории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детского сада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2015 г. в ст.гр.участие родителей в городском конкурсе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От коллекции к музею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2016г. в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подт.гр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. Родители и дети участвовали в городском театрализованном конкурсе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Неразлучные друзья взрослые и дети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0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928670"/>
            <a:ext cx="2000232" cy="2750907"/>
          </a:xfrm>
          <a:prstGeom prst="rect">
            <a:avLst/>
          </a:prstGeom>
        </p:spPr>
      </p:pic>
      <p:pic>
        <p:nvPicPr>
          <p:cNvPr id="6" name="Рисунок 5" descr="00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0800000">
            <a:off x="2428860" y="928670"/>
            <a:ext cx="2000264" cy="2786082"/>
          </a:xfrm>
          <a:prstGeom prst="rect">
            <a:avLst/>
          </a:prstGeom>
        </p:spPr>
      </p:pic>
      <p:pic>
        <p:nvPicPr>
          <p:cNvPr id="7" name="Рисунок 6" descr="00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57753" y="928670"/>
            <a:ext cx="1928826" cy="2723445"/>
          </a:xfrm>
          <a:prstGeom prst="rect">
            <a:avLst/>
          </a:prstGeom>
        </p:spPr>
      </p:pic>
      <p:pic>
        <p:nvPicPr>
          <p:cNvPr id="8" name="Рисунок 7" descr="00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072330" y="928670"/>
            <a:ext cx="1850343" cy="271464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9297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 .Привлечение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родителей (законных представителей) к образовательной деятельности.</a:t>
            </a:r>
            <a:br>
              <a:rPr lang="ru-RU" alt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Участие родителей на международном уровне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928670"/>
            <a:ext cx="82868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Tx/>
              <a:buChar char="•"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Обладатель Гран – При  Национальной Премии в области событийного туризма «</a:t>
            </a:r>
            <a:r>
              <a:rPr lang="en-US" altLang="ru-RU" sz="1400" dirty="0" smtClean="0">
                <a:latin typeface="Times New Roman" pitchFamily="18" charset="0"/>
                <a:cs typeface="Times New Roman" pitchFamily="18" charset="0"/>
              </a:rPr>
              <a:t>Russian Event Awards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» в </a:t>
            </a:r>
            <a:r>
              <a:rPr lang="en-US" altLang="ru-RU" sz="14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Международный конкурс- фестиваль детского творчества «</a:t>
            </a:r>
            <a:r>
              <a:rPr lang="en-US" altLang="ru-RU" sz="1400" dirty="0" smtClean="0">
                <a:latin typeface="Times New Roman" pitchFamily="18" charset="0"/>
                <a:cs typeface="Times New Roman" pitchFamily="18" charset="0"/>
              </a:rPr>
              <a:t>Diamond notes 2017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г.</a:t>
            </a:r>
          </a:p>
          <a:p>
            <a:pPr marL="171450" indent="-171450">
              <a:buFontTx/>
              <a:buChar char="•"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«Благодарственное письмо» - за подготовку участников и содействие в организации и проведения </a:t>
            </a:r>
            <a:r>
              <a:rPr lang="en-US" altLang="ru-RU" sz="1400" dirty="0" smtClean="0">
                <a:latin typeface="Times New Roman" pitchFamily="18" charset="0"/>
                <a:cs typeface="Times New Roman" pitchFamily="18" charset="0"/>
              </a:rPr>
              <a:t>IX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ежегодного детского фестиваля – конкурса песни и танца «Весенняя капель» 2017г</a:t>
            </a:r>
          </a:p>
          <a:p>
            <a:pPr marL="171450" indent="-171450">
              <a:buFontTx/>
              <a:buChar char="•"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«Благодарственное письмо» - за подготовку участников и содействие в организации и проведения </a:t>
            </a:r>
            <a:r>
              <a:rPr lang="en-US" altLang="ru-RU" sz="1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ежегодного детского фестиваля – конкурса песни и танца «Весенняя капель» 2018г</a:t>
            </a:r>
            <a:endParaRPr lang="en-US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Tx/>
              <a:buChar char="•"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Диплом за подготовку участников на </a:t>
            </a:r>
            <a:r>
              <a:rPr lang="en-US" altLang="ru-RU" sz="1400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национальный фестиваль – конкурс хореографических коллективов «Танцует Якутия» имени заслуженного работника культуры РС(Я) Станислава </a:t>
            </a:r>
            <a:r>
              <a:rPr lang="ru-RU" altLang="ru-RU" sz="1400" dirty="0" err="1" smtClean="0">
                <a:latin typeface="Times New Roman" pitchFamily="18" charset="0"/>
                <a:cs typeface="Times New Roman" pitchFamily="18" charset="0"/>
              </a:rPr>
              <a:t>Катакова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2018г.</a:t>
            </a: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071715">
            <a:off x="202908" y="3370201"/>
            <a:ext cx="2392363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500570"/>
            <a:ext cx="2433654" cy="2082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50302">
            <a:off x="3418669" y="2957510"/>
            <a:ext cx="2814637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429388" y="2857496"/>
            <a:ext cx="1882775" cy="1298575"/>
          </a:xfrm>
          <a:prstGeom prst="rect">
            <a:avLst/>
          </a:prstGeom>
        </p:spPr>
      </p:pic>
      <p:pic>
        <p:nvPicPr>
          <p:cNvPr id="8" name="Рисунок 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979886">
            <a:off x="7139297" y="4183345"/>
            <a:ext cx="187103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3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0993242">
            <a:off x="4894249" y="4740761"/>
            <a:ext cx="1601161" cy="184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2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43702" y="4929198"/>
            <a:ext cx="1500198" cy="175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User\Desktop\фотографии от ватсапт\IMG-20171208-WA0063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14282" y="4929198"/>
            <a:ext cx="1690666" cy="126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3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00034" y="1571612"/>
            <a:ext cx="3733800" cy="44497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6248" y="1785926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 участие в благотворительном акции </a:t>
            </a:r>
          </a:p>
          <a:p>
            <a:r>
              <a:rPr lang="en-US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#</a:t>
            </a:r>
            <a:r>
              <a:rPr lang="ru-RU" alt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зажгисинимякт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 помощь детям с аутизмом </a:t>
            </a:r>
            <a:r>
              <a:rPr lang="ru-RU" alt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Харысхал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2018г.</a:t>
            </a:r>
            <a:endParaRPr lang="ru-RU" alt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-20180330-WA00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2714620"/>
            <a:ext cx="3643338" cy="357187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85786" y="285728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критерий.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Участие в работе с социумом.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Представление опыт</a:t>
            </a:r>
            <a:r>
              <a:rPr lang="ru-RU" altLang="ru-RU" dirty="0" smtClean="0"/>
              <a:t>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а работы с социумом на уровне муниципалитета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643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критерий.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Участие в работе с социумом.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Представление опыт</a:t>
            </a:r>
            <a:r>
              <a:rPr lang="ru-RU" altLang="ru-RU" dirty="0" smtClean="0"/>
              <a:t>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а работы с социумом на уровне муниципалитета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856357"/>
            <a:ext cx="4572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Диплом в городском смотре – конкурсе среди ДОУ по безопасности дорожного движения «Зеленый огонек 2016г.</a:t>
            </a:r>
          </a:p>
          <a:p>
            <a:pPr marL="171450" indent="-17145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Обладатель Гран – При  Национальной Премии в области событийного туризма «</a:t>
            </a:r>
            <a:r>
              <a:rPr lang="en-US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Russian Event Awards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</a:t>
            </a:r>
            <a:r>
              <a:rPr lang="en-US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Международный конкурс- фестиваль детского творчества «</a:t>
            </a:r>
            <a:r>
              <a:rPr lang="en-US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Diamond notes 2017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  <a:p>
            <a:pPr marL="171450" indent="-17145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«Благодарственное письмо» - за подготовку участников и содействие в организации и проведения </a:t>
            </a:r>
            <a:r>
              <a:rPr lang="en-US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IX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ежегодного детского фестиваля – конкурса песни и танца «Весенняя капель» 2017г</a:t>
            </a:r>
          </a:p>
          <a:p>
            <a:pPr marL="171450" indent="-17145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«Благодарственное письмо» - за подготовку участников и содействие в организации и проведения </a:t>
            </a:r>
            <a:r>
              <a:rPr lang="en-US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ежегодного детского фестиваля – конкурса песни и танца «Весенняя капель» 2018г</a:t>
            </a:r>
            <a:endParaRPr lang="en-US" altLang="ru-RU" sz="16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Диплом за подготовку участников на </a:t>
            </a:r>
            <a:r>
              <a:rPr lang="en-US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фестиваль – конкурс хореографических коллективов «Танцует Якутия» имени заслуженного работника культуры РС(Я) Станислава </a:t>
            </a:r>
            <a:r>
              <a:rPr lang="ru-RU" alt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Катакова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2018г</a:t>
            </a:r>
          </a:p>
          <a:p>
            <a:pPr marL="285750" indent="-285750">
              <a:spcBef>
                <a:spcPct val="0"/>
              </a:spcBef>
              <a:defRPr/>
            </a:pPr>
            <a:endParaRPr lang="ru-RU" altLang="ru-RU" sz="16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731683">
            <a:off x="410620" y="1097735"/>
            <a:ext cx="157797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1031867">
            <a:off x="2253729" y="1304620"/>
            <a:ext cx="1384300" cy="1924050"/>
          </a:xfrm>
          <a:prstGeom prst="rect">
            <a:avLst/>
          </a:prstGeom>
        </p:spPr>
      </p:pic>
      <p:pic>
        <p:nvPicPr>
          <p:cNvPr id="7" name="Рисунок 3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120859">
            <a:off x="335245" y="2693141"/>
            <a:ext cx="1339850" cy="190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5757">
            <a:off x="1555916" y="2973388"/>
            <a:ext cx="1474788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737088">
            <a:off x="409932" y="4616400"/>
            <a:ext cx="166052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79604">
            <a:off x="2405567" y="4534976"/>
            <a:ext cx="1366838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ой 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мой шаблон</Template>
  <TotalTime>56</TotalTime>
  <Words>1029</Words>
  <Application>Microsoft Office PowerPoint</Application>
  <PresentationFormat>Экран (4:3)</PresentationFormat>
  <Paragraphs>92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мой шаблон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2018-11-12T08:02:00Z</dcterms:created>
  <dcterms:modified xsi:type="dcterms:W3CDTF">2018-11-12T08:58:40Z</dcterms:modified>
</cp:coreProperties>
</file>