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IS\Desktop\&#1051;&#1080;&#1089;&#1090;%20Microsoft%20Office%20Excel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7190587686623412E-2"/>
          <c:y val="6.3765799067695514E-2"/>
          <c:w val="0.76824469406508622"/>
          <c:h val="0.7851466155959699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Лист1!$A$5:$A$8</c:f>
              <c:strCache>
                <c:ptCount val="4"/>
                <c:pt idx="0">
                  <c:v>2010-2011            (начало года)</c:v>
                </c:pt>
                <c:pt idx="1">
                  <c:v>2010-2011             (конец года)</c:v>
                </c:pt>
                <c:pt idx="2">
                  <c:v>2011-2012           (начало года)</c:v>
                </c:pt>
                <c:pt idx="3">
                  <c:v>2011-2012             (конец года)</c:v>
                </c:pt>
              </c:strCache>
            </c:strRef>
          </c:cat>
          <c:val>
            <c:numRef>
              <c:f>Лист1!$B$5:$B$8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  <c:pt idx="2">
                  <c:v>7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Лист1!$C$4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Лист1!$A$5:$A$8</c:f>
              <c:strCache>
                <c:ptCount val="4"/>
                <c:pt idx="0">
                  <c:v>2010-2011            (начало года)</c:v>
                </c:pt>
                <c:pt idx="1">
                  <c:v>2010-2011             (конец года)</c:v>
                </c:pt>
                <c:pt idx="2">
                  <c:v>2011-2012           (начало года)</c:v>
                </c:pt>
                <c:pt idx="3">
                  <c:v>2011-2012             (конец года)</c:v>
                </c:pt>
              </c:strCache>
            </c:strRef>
          </c:cat>
          <c:val>
            <c:numRef>
              <c:f>Лист1!$C$5:$C$8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8</c:v>
                </c:pt>
                <c:pt idx="3">
                  <c:v>4</c:v>
                </c:pt>
              </c:numCache>
            </c:numRef>
          </c:val>
        </c:ser>
        <c:axId val="64460288"/>
        <c:axId val="64461824"/>
      </c:barChart>
      <c:catAx>
        <c:axId val="64460288"/>
        <c:scaling>
          <c:orientation val="minMax"/>
        </c:scaling>
        <c:axPos val="b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64461824"/>
        <c:crosses val="autoZero"/>
        <c:auto val="1"/>
        <c:lblAlgn val="ctr"/>
        <c:lblOffset val="100"/>
      </c:catAx>
      <c:valAx>
        <c:axId val="644618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644602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aseline="0">
              <a:solidFill>
                <a:schemeClr val="bg1"/>
              </a:solidFill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21764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i="1" dirty="0" smtClean="0">
                <a:solidFill>
                  <a:schemeClr val="bg1"/>
                </a:solidFill>
              </a:rPr>
              <a:t>Муниципальное бюджетное образовательное учреждение</a:t>
            </a:r>
            <a:br>
              <a:rPr lang="ru-RU" sz="2000" i="1" dirty="0" smtClean="0">
                <a:solidFill>
                  <a:schemeClr val="bg1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                          детский сад «Улыбка»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428736"/>
            <a:ext cx="8258204" cy="521497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Методическая  разработка  раздела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Образовательной программы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Дошкольного образования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«Социализация». («О сюжетно- ролевых играх»)</a:t>
            </a: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ctr"/>
            <a:endParaRPr lang="ru-RU" sz="2400" b="1" i="1" dirty="0" smtClean="0">
              <a:solidFill>
                <a:schemeClr val="bg1"/>
              </a:solidFill>
            </a:endParaRPr>
          </a:p>
          <a:p>
            <a:pPr algn="r"/>
            <a:r>
              <a:rPr lang="ru-RU" sz="1900" b="1" i="1" dirty="0" smtClean="0">
                <a:solidFill>
                  <a:schemeClr val="bg1"/>
                </a:solidFill>
              </a:rPr>
              <a:t>Выполнила</a:t>
            </a:r>
          </a:p>
          <a:p>
            <a:pPr algn="r"/>
            <a:r>
              <a:rPr lang="ru-RU" sz="1900" b="1" i="1" dirty="0" smtClean="0">
                <a:solidFill>
                  <a:schemeClr val="bg1"/>
                </a:solidFill>
              </a:rPr>
              <a:t>Воспитатель</a:t>
            </a:r>
          </a:p>
          <a:p>
            <a:pPr algn="r"/>
            <a:r>
              <a:rPr lang="ru-RU" sz="1900" b="1" i="1" dirty="0" smtClean="0">
                <a:solidFill>
                  <a:schemeClr val="bg1"/>
                </a:solidFill>
              </a:rPr>
              <a:t>Детского сада</a:t>
            </a:r>
          </a:p>
          <a:p>
            <a:pPr algn="r"/>
            <a:r>
              <a:rPr lang="ru-RU" sz="1900" b="1" i="1" dirty="0" err="1" smtClean="0">
                <a:solidFill>
                  <a:schemeClr val="bg1"/>
                </a:solidFill>
              </a:rPr>
              <a:t>Ченксева</a:t>
            </a:r>
            <a:endParaRPr lang="ru-RU" sz="1900" b="1" i="1" dirty="0" smtClean="0">
              <a:solidFill>
                <a:schemeClr val="bg1"/>
              </a:solidFill>
            </a:endParaRPr>
          </a:p>
          <a:p>
            <a:pPr algn="r"/>
            <a:r>
              <a:rPr lang="ru-RU" sz="1900" b="1" i="1" dirty="0" smtClean="0">
                <a:solidFill>
                  <a:schemeClr val="bg1"/>
                </a:solidFill>
              </a:rPr>
              <a:t> Галина Александровна</a:t>
            </a:r>
          </a:p>
          <a:p>
            <a:pPr algn="r"/>
            <a:endParaRPr lang="ru-RU" sz="19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900" b="1" i="1" dirty="0" smtClean="0">
                <a:solidFill>
                  <a:schemeClr val="bg1"/>
                </a:solidFill>
              </a:rPr>
              <a:t>2013г.</a:t>
            </a:r>
            <a:endParaRPr lang="ru-RU" sz="19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Картотека сюжетно-ролевых игр: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G:\фото\DSC03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2714644" cy="1982405"/>
          </a:xfrm>
          <a:prstGeom prst="rect">
            <a:avLst/>
          </a:prstGeom>
          <a:noFill/>
        </p:spPr>
      </p:pic>
      <p:pic>
        <p:nvPicPr>
          <p:cNvPr id="5123" name="Picture 3" descr="G:\фото\DSC03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214422"/>
            <a:ext cx="2952771" cy="2000264"/>
          </a:xfrm>
          <a:prstGeom prst="rect">
            <a:avLst/>
          </a:prstGeom>
          <a:noFill/>
        </p:spPr>
      </p:pic>
      <p:pic>
        <p:nvPicPr>
          <p:cNvPr id="5124" name="Picture 4" descr="G:\фото\DSC03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143380"/>
            <a:ext cx="2786082" cy="2089562"/>
          </a:xfrm>
          <a:prstGeom prst="rect">
            <a:avLst/>
          </a:prstGeom>
          <a:noFill/>
        </p:spPr>
      </p:pic>
      <p:pic>
        <p:nvPicPr>
          <p:cNvPr id="5125" name="Picture 5" descr="G:\фото\DSC030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071942"/>
            <a:ext cx="2928926" cy="2143140"/>
          </a:xfrm>
          <a:prstGeom prst="rect">
            <a:avLst/>
          </a:prstGeom>
          <a:noFill/>
        </p:spPr>
      </p:pic>
      <p:pic>
        <p:nvPicPr>
          <p:cNvPr id="5126" name="Picture 6" descr="G:\фото\DSC030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2857496"/>
            <a:ext cx="2928926" cy="219669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3286124"/>
            <a:ext cx="2857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В магазине возле касс продавец встречает вас.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3214686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Парикмахер непременно пострижет вас современно.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6357958"/>
            <a:ext cx="3143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Выпей дочка не спеша, кружка чая хороша.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4678" y="5143512"/>
            <a:ext cx="2857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Я и строю и пилю, все для дома починю.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0760" y="6286520"/>
            <a:ext cx="3000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Я хозяйка хоть куда, глажка, стирка без труда.</a:t>
            </a:r>
            <a:endParaRPr lang="ru-RU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Список литературы, используемой для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обучения детей основам социализации: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1. «Основная общеобразовательная программа дошкольного образования» «От рождения до школы», авторы Н.Е. </a:t>
            </a:r>
            <a:r>
              <a:rPr lang="ru-RU" sz="1800" dirty="0" err="1" smtClean="0">
                <a:solidFill>
                  <a:schemeClr val="bg1"/>
                </a:solidFill>
              </a:rPr>
              <a:t>Веракса</a:t>
            </a:r>
            <a:r>
              <a:rPr lang="ru-RU" sz="1800" dirty="0" smtClean="0">
                <a:solidFill>
                  <a:schemeClr val="bg1"/>
                </a:solidFill>
              </a:rPr>
              <a:t>, Т.С. Комарова, М.А. Васильева, 2010 год.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2. «Воспитателю о детской игре», автор Д.В. </a:t>
            </a:r>
            <a:r>
              <a:rPr lang="ru-RU" sz="1800" dirty="0" err="1" smtClean="0">
                <a:solidFill>
                  <a:schemeClr val="bg1"/>
                </a:solidFill>
              </a:rPr>
              <a:t>Менджритская</a:t>
            </a:r>
            <a:r>
              <a:rPr lang="ru-RU" sz="1800" dirty="0" smtClean="0">
                <a:solidFill>
                  <a:schemeClr val="bg1"/>
                </a:solidFill>
              </a:rPr>
              <a:t>, 1982 год.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3. «Игра дошкольника», автор С.Л. Новоселова, 1998 год.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4. «Руководство играми детей в дошкольных учреждениях», автор М.А. Васильева, 1986 год.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5. «Сюжетно-ролевые игры в детском саду», автор Н.А. Короткова, 1985 год.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62151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            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           Проект сюжетно-ролевой игры     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>    «Больница» во второй младшей группе</a:t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Задачи: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Закрепить ранее полученные знания о труде врача, знакомить с трудом аптекаря, обогащать словарь, развивать речь детей;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Формировать у детей умение играть по собственному замыслу, стимулировать творческую активность детей в игре; обучить новым игровым действия;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Формировать дружеские взаимоотношения в игре, чувство гуманизма, активности, ответственности, дружелюбия;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Способствовать становлению эмоционального контакта с каждым ребенком, вызвать интерес к совместной деятельности сл взрослым и сверстниками;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Поддерживать интерес к участию в игре и девочек, и мальчиков, выполняя определенные роли: (девочки - мамы, аптекари; мальчики- водители, таксисты) 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Подготовка к игре: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sz="3100" i="1" dirty="0" smtClean="0">
                <a:solidFill>
                  <a:schemeClr val="bg1"/>
                </a:solidFill>
              </a:rPr>
              <a:t/>
            </a:r>
            <a:br>
              <a:rPr lang="ru-RU" sz="3100" i="1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G:\фото\DSC03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86190"/>
            <a:ext cx="3714776" cy="2786082"/>
          </a:xfrm>
          <a:prstGeom prst="rect">
            <a:avLst/>
          </a:prstGeom>
          <a:noFill/>
        </p:spPr>
      </p:pic>
      <p:pic>
        <p:nvPicPr>
          <p:cNvPr id="2051" name="Picture 3" descr="G:\фото\DSC03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786190"/>
            <a:ext cx="3762369" cy="2821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pPr fontAlgn="t"/>
            <a:r>
              <a:rPr lang="ru-RU" sz="1000" dirty="0" smtClean="0">
                <a:solidFill>
                  <a:schemeClr val="bg1"/>
                </a:solidFill>
              </a:rPr>
              <a:t>Дата</a:t>
            </a:r>
            <a:br>
              <a:rPr lang="ru-RU" sz="1000" dirty="0" smtClean="0">
                <a:solidFill>
                  <a:schemeClr val="bg1"/>
                </a:solidFill>
              </a:rPr>
            </a:br>
            <a:r>
              <a:rPr lang="ru-RU" sz="1000" dirty="0" smtClean="0">
                <a:solidFill>
                  <a:schemeClr val="bg1"/>
                </a:solidFill>
              </a:rPr>
              <a:t>Изготовление атрибутов</a:t>
            </a:r>
            <a:br>
              <a:rPr lang="ru-RU" sz="1000" dirty="0" smtClean="0">
                <a:solidFill>
                  <a:schemeClr val="bg1"/>
                </a:solidFill>
              </a:rPr>
            </a:br>
            <a:r>
              <a:rPr lang="ru-RU" sz="1000" dirty="0" smtClean="0">
                <a:solidFill>
                  <a:schemeClr val="bg1"/>
                </a:solidFill>
              </a:rPr>
              <a:t>Обогащение впечатлений</a:t>
            </a:r>
            <a:br>
              <a:rPr lang="ru-RU" sz="1000" dirty="0" smtClean="0">
                <a:solidFill>
                  <a:schemeClr val="bg1"/>
                </a:solidFill>
              </a:rPr>
            </a:br>
            <a:r>
              <a:rPr lang="ru-RU" sz="1000" dirty="0" smtClean="0">
                <a:solidFill>
                  <a:schemeClr val="bg1"/>
                </a:solidFill>
              </a:rPr>
              <a:t>Обучение игровым действиям</a:t>
            </a:r>
            <a:br>
              <a:rPr lang="ru-RU" sz="1000" dirty="0" smtClean="0">
                <a:solidFill>
                  <a:schemeClr val="bg1"/>
                </a:solidFill>
              </a:rPr>
            </a:br>
            <a:r>
              <a:rPr lang="ru-RU" sz="1000" dirty="0" smtClean="0">
                <a:solidFill>
                  <a:schemeClr val="bg1"/>
                </a:solidFill>
              </a:rPr>
              <a:t>Взаимодействие с родителями</a:t>
            </a:r>
            <a:br>
              <a:rPr lang="ru-RU" sz="1000" dirty="0" smtClean="0">
                <a:solidFill>
                  <a:schemeClr val="bg1"/>
                </a:solidFill>
              </a:rPr>
            </a:br>
            <a:r>
              <a:rPr lang="ru-RU" sz="1000" b="0" dirty="0" smtClean="0">
                <a:solidFill>
                  <a:schemeClr val="bg1"/>
                </a:solidFill>
              </a:rPr>
              <a:t>октябрь</a:t>
            </a:r>
            <a:br>
              <a:rPr lang="ru-RU" sz="1000" b="0" dirty="0" smtClean="0">
                <a:solidFill>
                  <a:schemeClr val="bg1"/>
                </a:solidFill>
              </a:rPr>
            </a:br>
            <a:r>
              <a:rPr lang="ru-RU" sz="1000" b="0" dirty="0" smtClean="0">
                <a:solidFill>
                  <a:schemeClr val="bg1"/>
                </a:solidFill>
              </a:rPr>
              <a:t/>
            </a:r>
            <a:br>
              <a:rPr lang="ru-RU" sz="1000" b="0" dirty="0" smtClean="0">
                <a:solidFill>
                  <a:schemeClr val="bg1"/>
                </a:solidFill>
              </a:rPr>
            </a:br>
            <a:r>
              <a:rPr lang="ru-RU" sz="1000" b="0" dirty="0" smtClean="0">
                <a:solidFill>
                  <a:schemeClr val="bg1"/>
                </a:solidFill>
              </a:rPr>
              <a:t/>
            </a:r>
            <a:br>
              <a:rPr lang="ru-RU" sz="1000" b="0" dirty="0" smtClean="0">
                <a:solidFill>
                  <a:schemeClr val="bg1"/>
                </a:solidFill>
              </a:rPr>
            </a:br>
            <a:r>
              <a:rPr lang="ru-RU" sz="1000" b="0" dirty="0" smtClean="0">
                <a:solidFill>
                  <a:schemeClr val="bg1"/>
                </a:solidFill>
              </a:rPr>
              <a:t/>
            </a:r>
            <a:br>
              <a:rPr lang="ru-RU" sz="1000" b="0" dirty="0" smtClean="0">
                <a:solidFill>
                  <a:schemeClr val="bg1"/>
                </a:solidFill>
              </a:rPr>
            </a:br>
            <a:endParaRPr lang="ru-RU" sz="1000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85860"/>
          <a:ext cx="5857915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583"/>
                <a:gridCol w="1171583"/>
                <a:gridCol w="1171583"/>
                <a:gridCol w="1171583"/>
                <a:gridCol w="1171583"/>
              </a:tblGrid>
              <a:tr h="42330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Дата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Изготовление атрибутов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Обогащение впечатлений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Обучение игровым действиям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Взаимодействие с родителями</a:t>
                      </a:r>
                      <a:endParaRPr lang="ru-RU" sz="1000" dirty="0"/>
                    </a:p>
                  </a:txBody>
                  <a:tcPr/>
                </a:tc>
              </a:tr>
              <a:tr h="336291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октябрь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Изготовление рецептов, медицинских карт, талонов, сбор коробочек из-под лекарств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Экскурсия в медицинский кабинет с целью наблюдения за работой медицинской сестры в детском саду; наблюдение родителей с детьми за работой аптекаря; </a:t>
                      </a:r>
                      <a:br>
                        <a:rPr lang="ru-RU" sz="10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Чтение: А, Крылов «Заболел Петух ангиной», К.Чуковский «Айболит», «</a:t>
                      </a:r>
                      <a:r>
                        <a:rPr lang="ru-RU" sz="1000" b="0" dirty="0" err="1" smtClean="0">
                          <a:solidFill>
                            <a:schemeClr val="bg1"/>
                          </a:solidFill>
                        </a:rPr>
                        <a:t>Бармалей</a:t>
                      </a: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»,</a:t>
                      </a:r>
                      <a:br>
                        <a:rPr lang="ru-RU" sz="10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000" b="0" dirty="0" err="1" smtClean="0">
                          <a:solidFill>
                            <a:schemeClr val="bg1"/>
                          </a:solidFill>
                        </a:rPr>
                        <a:t>В.Сутеев</a:t>
                      </a: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 «Про бегемота, который боялся прививок». </a:t>
                      </a:r>
                      <a:br>
                        <a:rPr lang="ru-RU" sz="10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Беседа, рассматривание картин </a:t>
                      </a:r>
                      <a:br>
                        <a:rPr lang="ru-RU" sz="10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Прослушивание песни «Кукла заболела» (муз. А.Филиппенко, сл.Т.Волгиной).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Разыгрывание игры-ситуации «Зайка заболел» (воспитатель-врач разыгрывает диалог с зайкой-пациентом); научить пользоваться инструментами, упаковывать лекарства,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Презентация родителям продуктов деятельности, показ </a:t>
                      </a:r>
                      <a:r>
                        <a:rPr lang="ru-RU" sz="1000" b="0" dirty="0" err="1" smtClean="0">
                          <a:solidFill>
                            <a:schemeClr val="bg1"/>
                          </a:solidFill>
                        </a:rPr>
                        <a:t>сюжетно-ролдевой</a:t>
                      </a: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 игры «Больница».</a:t>
                      </a:r>
                      <a:br>
                        <a:rPr lang="ru-RU" sz="10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Методические рекомендации: «</a:t>
                      </a:r>
                      <a:r>
                        <a:rPr lang="ru-RU" sz="1000" b="0" dirty="0" err="1" smtClean="0">
                          <a:solidFill>
                            <a:schemeClr val="bg1"/>
                          </a:solidFill>
                        </a:rPr>
                        <a:t>Сюжнтно-ролевые</a:t>
                      </a:r>
                      <a:r>
                        <a:rPr lang="ru-RU" sz="1000" b="0" dirty="0" smtClean="0">
                          <a:solidFill>
                            <a:schemeClr val="bg1"/>
                          </a:solidFill>
                        </a:rPr>
                        <a:t> игры дома», участие родителей в проведении конкурсов рисунков «Мы играем во взрослых», выставка совместных работ детей и родителей «Кем я буду».</a:t>
                      </a:r>
                      <a:br>
                        <a:rPr lang="ru-RU" sz="1000" b="0" dirty="0" smtClean="0">
                          <a:solidFill>
                            <a:schemeClr val="bg1"/>
                          </a:solidFill>
                        </a:rPr>
                      </a:b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285728"/>
            <a:ext cx="86439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Календарно-тематическое планирование по разделу           «Социализация». «Сюжетно-ролевые игры».</a:t>
            </a:r>
          </a:p>
          <a:p>
            <a:pPr algn="ctr"/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0b147d26196a4de6ea6ac7918a577e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1086" y="5429264"/>
            <a:ext cx="1812914" cy="1285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pPr algn="l"/>
            <a:r>
              <a:rPr lang="ru-RU" sz="1200" dirty="0" smtClean="0">
                <a:solidFill>
                  <a:schemeClr val="bg1"/>
                </a:solidFill>
              </a:rPr>
              <a:t>Ход игры: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Воспитатель предлагает нескольким незанятым игрой детям поиграть в игру «Больница». Воспитатель сообщает детям, что в больнице открылся аптечный киоск. Поэтому игру можно обогатить новой ролью – продавцом аптечного киоска. Воспитатель достает атрибут, рассматривает его с детьми, оговаривает действия с ним (баночки или коробочки из-под лекарств, оклеенные цветной бумагой).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Дети самостоятельно распределяют обязанности, кто кем будет «работать» в больнице. Воспитатель вверяет себя в детские руки  и берет на себя роль «больного». 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Воспитатель жалуется «доктору» по телефону, что с утра сильно кашляет, и просит помочь ему. «Больной»  вызывает такси. 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Таксист: </a:t>
            </a:r>
            <a:r>
              <a:rPr lang="ru-RU" sz="1200" i="1" dirty="0" smtClean="0">
                <a:solidFill>
                  <a:schemeClr val="bg1"/>
                </a:solidFill>
              </a:rPr>
              <a:t>Сидит за рулем</a:t>
            </a:r>
            <a:r>
              <a:rPr lang="ru-RU" sz="1200" dirty="0" smtClean="0">
                <a:solidFill>
                  <a:schemeClr val="bg1"/>
                </a:solidFill>
              </a:rPr>
              <a:t>: «Куда надо ехать?» 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Больной: В больницу.  </a:t>
            </a:r>
            <a:r>
              <a:rPr lang="ru-RU" sz="1200" i="1" dirty="0" smtClean="0">
                <a:solidFill>
                  <a:schemeClr val="bg1"/>
                </a:solidFill>
              </a:rPr>
              <a:t>Садится в «машину» и едет в «больницу».</a:t>
            </a:r>
            <a:r>
              <a:rPr lang="ru-RU" sz="1200" dirty="0" smtClean="0">
                <a:solidFill>
                  <a:schemeClr val="bg1"/>
                </a:solidFill>
              </a:rPr>
              <a:t> 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Таксист: Все, приехали. </a:t>
            </a:r>
            <a:r>
              <a:rPr lang="ru-RU" sz="1200" i="1" dirty="0" smtClean="0">
                <a:solidFill>
                  <a:schemeClr val="bg1"/>
                </a:solidFill>
              </a:rPr>
              <a:t>Больной дает деньги, выходит из машины и идет в «больницу». </a:t>
            </a: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 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Больной: Здравствуйте. Скажите, доктор принимает?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Регистратор: Здравствуйте. Да, принимает. Ваше фамилия, имя? Где живете? </a:t>
            </a:r>
            <a:r>
              <a:rPr lang="ru-RU" sz="1200" i="1" dirty="0" smtClean="0">
                <a:solidFill>
                  <a:schemeClr val="bg1"/>
                </a:solidFill>
              </a:rPr>
              <a:t>Заполняет «карту» и выдает «талон». Больной занимает очередь.</a:t>
            </a: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Больной: Доктор, разрешите войти?  Здравствуйте. 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Доктор: Здравствуйте, больной.  Садитесь. Что у вас болит?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Больной: У меня кашель.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 </a:t>
            </a:r>
            <a:br>
              <a:rPr lang="ru-RU" sz="1200" dirty="0" smtClean="0">
                <a:solidFill>
                  <a:schemeClr val="bg1"/>
                </a:solidFill>
              </a:rPr>
            </a:b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G:\фото\DSC03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714753"/>
            <a:ext cx="3286148" cy="2357454"/>
          </a:xfrm>
          <a:prstGeom prst="rect">
            <a:avLst/>
          </a:prstGeom>
          <a:noFill/>
        </p:spPr>
      </p:pic>
      <p:pic>
        <p:nvPicPr>
          <p:cNvPr id="3076" name="Picture 4" descr="атрибуты для сюжетно-ролевой игры доктор совими рука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1" y="3714752"/>
            <a:ext cx="3243651" cy="2400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pPr algn="l"/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100" dirty="0" smtClean="0">
                <a:solidFill>
                  <a:schemeClr val="bg1"/>
                </a:solidFill>
              </a:rPr>
              <a:t>Доктор:  Давайте я вас послушаю. Дышите глубже, не дышите. А теперь нужно померить температуру </a:t>
            </a:r>
            <a:r>
              <a:rPr lang="ru-RU" sz="1100" i="1" dirty="0" smtClean="0">
                <a:solidFill>
                  <a:schemeClr val="bg1"/>
                </a:solidFill>
              </a:rPr>
              <a:t>(подает градусник).</a:t>
            </a:r>
            <a:r>
              <a:rPr lang="ru-RU" sz="1100" dirty="0" smtClean="0">
                <a:solidFill>
                  <a:schemeClr val="bg1"/>
                </a:solidFill>
              </a:rPr>
              <a:t> Вам нужно пить лекарство. Лекарство можете купить в аптеке. У нас открыли аптечный киоск. Сейчас я выпишу вам рецепт.  Купите  микстуру </a:t>
            </a:r>
            <a:r>
              <a:rPr lang="ru-RU" sz="1100" i="1" dirty="0" smtClean="0">
                <a:solidFill>
                  <a:schemeClr val="bg1"/>
                </a:solidFill>
              </a:rPr>
              <a:t>(выписывает рецепт и подает).</a:t>
            </a:r>
            <a:r>
              <a:rPr lang="ru-RU" sz="1100" dirty="0" smtClean="0">
                <a:solidFill>
                  <a:schemeClr val="bg1"/>
                </a:solidFill>
              </a:rPr>
              <a:t/>
            </a:r>
            <a:br>
              <a:rPr lang="ru-RU" sz="1100" dirty="0" smtClean="0">
                <a:solidFill>
                  <a:schemeClr val="bg1"/>
                </a:solidFill>
              </a:rPr>
            </a:br>
            <a:r>
              <a:rPr lang="ru-RU" sz="1100" dirty="0" smtClean="0">
                <a:solidFill>
                  <a:schemeClr val="bg1"/>
                </a:solidFill>
              </a:rPr>
              <a:t>Больной: Я буду пить лекарство. Спасибо, доктор. До свидания.</a:t>
            </a:r>
            <a:br>
              <a:rPr lang="ru-RU" sz="1100" dirty="0" smtClean="0">
                <a:solidFill>
                  <a:schemeClr val="bg1"/>
                </a:solidFill>
              </a:rPr>
            </a:br>
            <a:r>
              <a:rPr lang="ru-RU" sz="1100" i="1" dirty="0" smtClean="0">
                <a:solidFill>
                  <a:schemeClr val="bg1"/>
                </a:solidFill>
              </a:rPr>
              <a:t>Больной берет рецепт и выходит из кабинета. У регистратора спрашивает, где находиться аптека. Регистратор провожает больного в аптеку.</a:t>
            </a:r>
            <a:r>
              <a:rPr lang="ru-RU" sz="1100" dirty="0" smtClean="0">
                <a:solidFill>
                  <a:schemeClr val="bg1"/>
                </a:solidFill>
              </a:rPr>
              <a:t/>
            </a:r>
            <a:br>
              <a:rPr lang="ru-RU" sz="1100" dirty="0" smtClean="0">
                <a:solidFill>
                  <a:schemeClr val="bg1"/>
                </a:solidFill>
              </a:rPr>
            </a:br>
            <a:r>
              <a:rPr lang="ru-RU" sz="1100" dirty="0" smtClean="0">
                <a:solidFill>
                  <a:schemeClr val="bg1"/>
                </a:solidFill>
              </a:rPr>
              <a:t>Больной: Здравствуйте. Доктор прописал мне микстуру. </a:t>
            </a:r>
            <a:r>
              <a:rPr lang="ru-RU" sz="1100" i="1" dirty="0" smtClean="0">
                <a:solidFill>
                  <a:schemeClr val="bg1"/>
                </a:solidFill>
              </a:rPr>
              <a:t>Показывает рецепт.</a:t>
            </a:r>
            <a:r>
              <a:rPr lang="ru-RU" sz="1100" dirty="0" smtClean="0">
                <a:solidFill>
                  <a:schemeClr val="bg1"/>
                </a:solidFill>
              </a:rPr>
              <a:t/>
            </a:r>
            <a:br>
              <a:rPr lang="ru-RU" sz="1100" dirty="0" smtClean="0">
                <a:solidFill>
                  <a:schemeClr val="bg1"/>
                </a:solidFill>
              </a:rPr>
            </a:br>
            <a:r>
              <a:rPr lang="ru-RU" sz="1100" dirty="0" smtClean="0">
                <a:solidFill>
                  <a:schemeClr val="bg1"/>
                </a:solidFill>
              </a:rPr>
              <a:t>Продавец аптечного киоска: Здравствуйте </a:t>
            </a:r>
            <a:r>
              <a:rPr lang="ru-RU" sz="1100" i="1" dirty="0" smtClean="0">
                <a:solidFill>
                  <a:schemeClr val="bg1"/>
                </a:solidFill>
              </a:rPr>
              <a:t>(читает рецепт).</a:t>
            </a:r>
            <a:r>
              <a:rPr lang="ru-RU" sz="1100" dirty="0" smtClean="0">
                <a:solidFill>
                  <a:schemeClr val="bg1"/>
                </a:solidFill>
              </a:rPr>
              <a:t> Доктор вам прописал микстуру. Вот она, пейте по одной ложке и вы поправитесь </a:t>
            </a:r>
            <a:r>
              <a:rPr lang="ru-RU" sz="1100" i="1" dirty="0" smtClean="0">
                <a:solidFill>
                  <a:schemeClr val="bg1"/>
                </a:solidFill>
              </a:rPr>
              <a:t>(дает флакон и говорит сколько стоит; выдает чек).</a:t>
            </a:r>
            <a:r>
              <a:rPr lang="ru-RU" sz="1100" dirty="0" smtClean="0">
                <a:solidFill>
                  <a:schemeClr val="bg1"/>
                </a:solidFill>
              </a:rPr>
              <a:t/>
            </a:r>
            <a:br>
              <a:rPr lang="ru-RU" sz="1100" dirty="0" smtClean="0">
                <a:solidFill>
                  <a:schemeClr val="bg1"/>
                </a:solidFill>
              </a:rPr>
            </a:br>
            <a:r>
              <a:rPr lang="ru-RU" sz="1100" dirty="0" smtClean="0">
                <a:solidFill>
                  <a:schemeClr val="bg1"/>
                </a:solidFill>
              </a:rPr>
              <a:t>Больной: Спасибо. До свидания (</a:t>
            </a:r>
            <a:r>
              <a:rPr lang="ru-RU" sz="1100" i="1" dirty="0" smtClean="0">
                <a:solidFill>
                  <a:schemeClr val="bg1"/>
                </a:solidFill>
              </a:rPr>
              <a:t>берет флакончик, чек и вызывает такси).</a:t>
            </a:r>
            <a:r>
              <a:rPr lang="ru-RU" sz="1100" dirty="0" smtClean="0">
                <a:solidFill>
                  <a:schemeClr val="bg1"/>
                </a:solidFill>
              </a:rPr>
              <a:t/>
            </a:r>
            <a:br>
              <a:rPr lang="ru-RU" sz="1100" dirty="0" smtClean="0">
                <a:solidFill>
                  <a:schemeClr val="bg1"/>
                </a:solidFill>
              </a:rPr>
            </a:br>
            <a:endParaRPr lang="ru-RU" sz="1100" dirty="0"/>
          </a:p>
        </p:txBody>
      </p:sp>
      <p:pic>
        <p:nvPicPr>
          <p:cNvPr id="3" name="Picture 4" descr="C:\Documents and Settings\Admin\Рабочий стол\сюжетно ролевые игры1\сюжетно ролевые игры1\p42_img_7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571480"/>
            <a:ext cx="3822704" cy="2910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://metodrabota.ucoz.ru/_si/0/s865870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3786214" cy="2768244"/>
          </a:xfrm>
          <a:prstGeom prst="rect">
            <a:avLst/>
          </a:prstGeom>
          <a:noFill/>
        </p:spPr>
      </p:pic>
      <p:pic>
        <p:nvPicPr>
          <p:cNvPr id="7171" name="Picture 3" descr="C:\Users\CHIS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5286388"/>
            <a:ext cx="12096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Спасибо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G:\фото\DSC03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28604"/>
            <a:ext cx="635798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72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i="1" dirty="0" smtClean="0">
                <a:solidFill>
                  <a:schemeClr val="bg1"/>
                </a:solidFill>
              </a:rPr>
              <a:t>                      Пояснительная записка</a:t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Образовательная область «Социализация» основной образовательной программы дошкольного образования занимает важное место среди образовательных областей, обеспечивающих обучение и воспитание граждан Росси. Обучение детей основам сюжетно-ролевой игры рассматривается как одно из основных инновационных направлений воспитания и образования детей.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Авторы основной образовательной программы дошкольного образования ставят своей целью комплексное решение задач, стоящих перед образовательной областью «Социализация»; а именно освоение первоначальных представлений социального характера и включение детей в систему социальных отношений.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Программа выдвигает на первый план развивающую функцию образования, обеспечивающую становление личности ребенка и раскрывающую его индивидуальные особенности, что соответствует научным концепциям дошкольного воспитания о признании самооценки дошкольного периода детства.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Программа построена на позициях гуманно-личностного 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отношения к ребенку и  направлена на его всестороннее развитие, формирование духовных и общечеловеческих 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ценностей, а также способностей и компетенций.</a:t>
            </a:r>
            <a:r>
              <a:rPr lang="ru-RU" sz="2800" i="1" dirty="0" smtClean="0">
                <a:solidFill>
                  <a:schemeClr val="bg1"/>
                </a:solidFill>
              </a:rPr>
              <a:t/>
            </a:r>
            <a:br>
              <a:rPr lang="ru-RU" sz="2800" i="1" dirty="0" smtClean="0">
                <a:solidFill>
                  <a:schemeClr val="bg1"/>
                </a:solidFill>
              </a:rPr>
            </a:b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3" name="Picture 2" descr="Kids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857760"/>
            <a:ext cx="1571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i="1" dirty="0" smtClean="0">
                <a:solidFill>
                  <a:schemeClr val="bg1"/>
                </a:solidFill>
              </a:rPr>
              <a:t>                       Цели и задачи раздела</a:t>
            </a:r>
            <a:r>
              <a:rPr lang="ru-RU" sz="2800" i="1" dirty="0" smtClean="0"/>
              <a:t>.</a:t>
            </a:r>
            <a:br>
              <a:rPr lang="ru-RU" sz="2800" i="1" dirty="0" smtClean="0"/>
            </a:br>
            <a:r>
              <a:rPr lang="ru-RU" sz="2400" i="1" dirty="0" smtClean="0">
                <a:solidFill>
                  <a:schemeClr val="bg1"/>
                </a:solidFill>
              </a:rPr>
              <a:t>Основной целью</a:t>
            </a:r>
            <a:r>
              <a:rPr lang="ru-RU" sz="1600" i="1" dirty="0" smtClean="0">
                <a:solidFill>
                  <a:schemeClr val="bg1"/>
                </a:solidFill>
              </a:rPr>
              <a:t> является освоение первоначальных представлений социального характера и включение детей в систему социальных отношений.</a:t>
            </a:r>
            <a:br>
              <a:rPr lang="ru-RU" sz="1600" i="1" dirty="0" smtClean="0">
                <a:solidFill>
                  <a:schemeClr val="bg1"/>
                </a:solidFill>
              </a:rPr>
            </a:br>
            <a:r>
              <a:rPr lang="ru-RU" sz="2800" i="1" u="sng" dirty="0" smtClean="0">
                <a:solidFill>
                  <a:schemeClr val="bg1"/>
                </a:solidFill>
              </a:rPr>
              <a:t>Задачи:</a:t>
            </a:r>
            <a:r>
              <a:rPr lang="ru-RU" sz="2800" i="1" dirty="0" smtClean="0">
                <a:solidFill>
                  <a:schemeClr val="bg1"/>
                </a:solidFill>
              </a:rPr>
              <a:t/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>Общеобразовательные:</a:t>
            </a:r>
            <a:br>
              <a:rPr lang="ru-RU" sz="2400" i="1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>- </a:t>
            </a:r>
            <a:r>
              <a:rPr lang="ru-RU" sz="1300" i="1" dirty="0" smtClean="0">
                <a:solidFill>
                  <a:schemeClr val="bg1"/>
                </a:solidFill>
              </a:rPr>
              <a:t>Способствовать возникновению игр на темы из окружающей жизни, литературных произведений;</a:t>
            </a:r>
            <a:br>
              <a:rPr lang="ru-RU" sz="1300" i="1" dirty="0" smtClean="0">
                <a:solidFill>
                  <a:schemeClr val="bg1"/>
                </a:solidFill>
              </a:rPr>
            </a:br>
            <a:r>
              <a:rPr lang="ru-RU" sz="1300" i="1" dirty="0" smtClean="0">
                <a:solidFill>
                  <a:schemeClr val="bg1"/>
                </a:solidFill>
              </a:rPr>
              <a:t>-Формировать умение взаимодействовать в сюжетах с 2-3мя действующими лицами в индивидуальных играх, с играми заместителями использовать роль за себя и игрушку;</a:t>
            </a:r>
            <a:br>
              <a:rPr lang="ru-RU" sz="1300" i="1" dirty="0" smtClean="0">
                <a:solidFill>
                  <a:schemeClr val="bg1"/>
                </a:solidFill>
              </a:rPr>
            </a:br>
            <a:r>
              <a:rPr lang="ru-RU" sz="1300" i="1" dirty="0" smtClean="0">
                <a:solidFill>
                  <a:schemeClr val="bg1"/>
                </a:solidFill>
              </a:rPr>
              <a:t>- Способствовать развитию у детей умение придумывать несложный сюжет, выбирать роль, выполнять в игре несколько взаимосвязанных действий</a:t>
            </a:r>
            <a:r>
              <a:rPr lang="ru-RU" sz="1600" i="1" dirty="0" smtClean="0">
                <a:solidFill>
                  <a:schemeClr val="bg1"/>
                </a:solidFill>
              </a:rPr>
              <a:t>.</a:t>
            </a:r>
            <a:br>
              <a:rPr lang="ru-RU" sz="1600" i="1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>Развивающие:</a:t>
            </a:r>
            <a:br>
              <a:rPr lang="ru-RU" sz="2400" i="1" dirty="0" smtClean="0">
                <a:solidFill>
                  <a:schemeClr val="bg1"/>
                </a:solidFill>
              </a:rPr>
            </a:br>
            <a:r>
              <a:rPr lang="ru-RU" sz="1300" i="1" dirty="0" smtClean="0">
                <a:solidFill>
                  <a:schemeClr val="bg1"/>
                </a:solidFill>
              </a:rPr>
              <a:t>- Развивать познавательную активность , навыки связной речи , внимание , мышление, память .</a:t>
            </a:r>
            <a:br>
              <a:rPr lang="ru-RU" sz="1300" i="1" dirty="0" smtClean="0">
                <a:solidFill>
                  <a:schemeClr val="bg1"/>
                </a:solidFill>
              </a:rPr>
            </a:br>
            <a:r>
              <a:rPr lang="ru-RU" sz="1300" i="1" dirty="0" smtClean="0">
                <a:solidFill>
                  <a:schemeClr val="bg1"/>
                </a:solidFill>
              </a:rPr>
              <a:t>- Развивать необходимость действовать в воображаемом плане </a:t>
            </a:r>
            <a:br>
              <a:rPr lang="ru-RU" sz="1300" i="1" dirty="0" smtClean="0">
                <a:solidFill>
                  <a:schemeClr val="bg1"/>
                </a:solidFill>
              </a:rPr>
            </a:br>
            <a:r>
              <a:rPr lang="ru-RU" sz="1300" i="1" dirty="0" smtClean="0">
                <a:solidFill>
                  <a:schemeClr val="bg1"/>
                </a:solidFill>
              </a:rPr>
              <a:t>-Развивать умение ориентироваться в системе человеческих взаимоотношений</a:t>
            </a:r>
            <a:br>
              <a:rPr lang="ru-RU" sz="1300" i="1" dirty="0" smtClean="0">
                <a:solidFill>
                  <a:schemeClr val="bg1"/>
                </a:solidFill>
              </a:rPr>
            </a:br>
            <a:r>
              <a:rPr lang="ru-RU" sz="1300" i="1" dirty="0" smtClean="0">
                <a:solidFill>
                  <a:schemeClr val="bg1"/>
                </a:solidFill>
              </a:rPr>
              <a:t>- Развивать интерес к различным видам игр </a:t>
            </a:r>
            <a:r>
              <a:rPr lang="ru-RU" sz="1600" i="1" dirty="0" smtClean="0">
                <a:solidFill>
                  <a:schemeClr val="bg1"/>
                </a:solidFill>
              </a:rPr>
              <a:t/>
            </a:r>
            <a:br>
              <a:rPr lang="ru-RU" sz="1600" i="1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>Воспитательные:</a:t>
            </a:r>
            <a:br>
              <a:rPr lang="ru-RU" sz="2400" i="1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-Воспитывать умения взаимодействия и согласования действий в совместной игре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-Воспитывать дисциплинированность и сознательное выполнение правил игры</a:t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/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/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/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/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/>
            </a:r>
            <a:br>
              <a:rPr lang="ru-RU" sz="2400" i="1" dirty="0" smtClean="0">
                <a:solidFill>
                  <a:schemeClr val="bg1"/>
                </a:solidFill>
              </a:rPr>
            </a:br>
            <a:r>
              <a:rPr lang="ru-RU" sz="1600" i="1" dirty="0" smtClean="0">
                <a:solidFill>
                  <a:schemeClr val="bg1"/>
                </a:solidFill>
              </a:rPr>
              <a:t/>
            </a:r>
            <a:br>
              <a:rPr lang="ru-RU" sz="1600" i="1" dirty="0" smtClean="0">
                <a:solidFill>
                  <a:schemeClr val="bg1"/>
                </a:solidFill>
              </a:rPr>
            </a:b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3" name="Picture 104" descr="9e5f7a5c41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929198"/>
            <a:ext cx="1739890" cy="1739890"/>
          </a:xfrm>
          <a:prstGeom prst="rect">
            <a:avLst/>
          </a:prstGeom>
          <a:noFill/>
        </p:spPr>
      </p:pic>
      <p:pic>
        <p:nvPicPr>
          <p:cNvPr id="4" name="Picture 105" descr="malch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791056"/>
            <a:ext cx="1285884" cy="1912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Психолого-педагогическое объяснение специфики восприятия и освоения учебного материала обучающимися в соответствии с возрастными особенностями.</a:t>
            </a:r>
            <a:br>
              <a:rPr lang="ru-RU" sz="25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Содержание психолого-педагогической работы по освоению образовательной области «Социализация» («Сюжетно-ролевые игры») ориентировано на разностороннее развитие дошкольников с учетом их возрастных и индивидуальных особенностей 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Дошкольный возраст – это важнейший период формирования личности. Дети в игре по собственной инициативе вступают в общение между собой , самостоятельно строят свои отношения, подчиняясь социальным нормам и правилам поведения. Игра, её сюжет оказывают влияние на формирование нравственных отношений между детьми, как партнерами  по поводу её организационно-деловой стороны. Наличие роли, сюжета, правил, взаимосвязанных с ними представляет благоприятные условия в детской среде для приобретения дошкольником социальной компетентности , опробования себя, определения границ своих возможностей.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Создание полноценных психолого-педагогических условий, обеспечивает  личностное здоровье детей, предлагает широкое применение диагностических и развивающих возможностей сюжетно-ролевой игры.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Знакомить детей с сюжетно-ролевыми играми, развивать умение выбирать роль, формировать умение взаимодействовать в сюжетах с несколькими лицами необходимо с самого раннего возраста, так как знания, полученные в детстве, наиболее прочные; правила и действия усвоенные ребенком, в последствии становятся нормой поведения, а их соблюдение – потребностью человека.</a:t>
            </a:r>
            <a:br>
              <a:rPr lang="ru-RU" sz="1600" dirty="0" smtClean="0">
                <a:solidFill>
                  <a:schemeClr val="bg1"/>
                </a:solidFill>
              </a:rPr>
            </a:br>
            <a:endParaRPr lang="ru-RU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Актуальность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Актуальность проблемы освоения сюжетно- ролевой игрой состоит в том, что дети дошкольного возраста стали меньше играть в сюжетно ролевые игры. Их больше занимает телевидение, компьютер, видео. Отсюда появление игр агрессивного характера. Детство без игры и в не игры ненормально.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Лишение ребенка игровой практики- это лишение его главного источника развития : импульсов, творчества, признаков и примет социальной практики, богатство и микроклимата, коллективности отношений, активизации процесса познания мира.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Для детей игра- это продолжение жизни. В дошкольном возрасте ребенок открывает для себя мир человеческих отношений, разных видов деятельности и общественных функций людей. Он испытывает сильное желание включиться в эту взрослую жизнь, активно в ней участвовать, что, конечно ему недоступно. Кроме того, не менее сильно он стремится к самостоятельности. Из этого противоречия рождается ролевая игра.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Для успешного воспитания и развития ребенка- дошкольника необходимо создать такие условия, которые обеспечивают всестороннюю детскую деятельность.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Все это делает актуальной работу по рациональному построению, организации и применении сюжетно- ролевой игры в процессе воспитания.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85942" cy="122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         Ожидаемые результаты освоения                раздела программы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При освоение раздела программы «Социализация». «Сюжетно- ролевые игры».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u="sng" dirty="0" smtClean="0">
                <a:solidFill>
                  <a:schemeClr val="bg1"/>
                </a:solidFill>
              </a:rPr>
              <a:t>Дети должны  научиться:</a:t>
            </a:r>
            <a:br>
              <a:rPr lang="ru-RU" sz="1600" u="sng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- Принимать на себя роль, непродолжительно взаимодействовать со сверстниками в игре от имени героя.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- Объединять несколько игровых действий в целую сюжетную линию, отражать в игре действия с предметами и взаимоотношения людей.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u="sng" dirty="0" smtClean="0">
                <a:solidFill>
                  <a:schemeClr val="bg1"/>
                </a:solidFill>
              </a:rPr>
              <a:t>Дети должны быть:</a:t>
            </a:r>
            <a:br>
              <a:rPr lang="ru-RU" sz="1600" u="sng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- Активными, любознательными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- Эмоционально отзывчивыми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- Способными управлять своим поведением и планировать свои действия на основе первичных ценностных представлений, соблюдать элементарные общепринятые нормы и правила поведения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- Способными решать интеллектуальные и личностные задачи (проблемы), адекватные возрасту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41" name="Picture 1" descr="C:\Users\CHIS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429000"/>
            <a:ext cx="1666880" cy="125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2261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           Технология и формы организации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                     деятельности                          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</a:t>
            </a:r>
            <a:r>
              <a:rPr lang="ru-RU" sz="1600" dirty="0" smtClean="0">
                <a:solidFill>
                  <a:schemeClr val="bg1"/>
                </a:solidFill>
              </a:rPr>
              <a:t>При освоении образовательной области «Социализация», используются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ru-RU" sz="1600" u="sng" dirty="0" smtClean="0">
                <a:solidFill>
                  <a:schemeClr val="bg1"/>
                </a:solidFill>
              </a:rPr>
              <a:t>технологии:</a:t>
            </a:r>
            <a:r>
              <a:rPr lang="ru-RU" sz="2800" u="sng" dirty="0" smtClean="0">
                <a:solidFill>
                  <a:schemeClr val="bg1"/>
                </a:solidFill>
              </a:rPr>
              <a:t/>
            </a:r>
            <a:br>
              <a:rPr lang="ru-RU" sz="2800" u="sng" dirty="0" smtClean="0">
                <a:solidFill>
                  <a:schemeClr val="bg1"/>
                </a:solidFill>
              </a:rPr>
            </a:br>
            <a:r>
              <a:rPr lang="ru-RU" sz="1600" u="sng" dirty="0" smtClean="0">
                <a:solidFill>
                  <a:schemeClr val="bg1"/>
                </a:solidFill>
              </a:rPr>
              <a:t/>
            </a:r>
            <a:br>
              <a:rPr lang="ru-RU" sz="1600" u="sng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1. </a:t>
            </a:r>
            <a:r>
              <a:rPr lang="ru-RU" sz="1600" dirty="0" err="1" smtClean="0">
                <a:solidFill>
                  <a:schemeClr val="bg1"/>
                </a:solidFill>
              </a:rPr>
              <a:t>Здоровьесберегающие</a:t>
            </a:r>
            <a:r>
              <a:rPr lang="ru-RU" sz="1600" dirty="0" smtClean="0">
                <a:solidFill>
                  <a:schemeClr val="bg1"/>
                </a:solidFill>
              </a:rPr>
              <a:t> педагогические технологии.                       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2. Технология проектной деятельности.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3. Технология исследовательской деятельности.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4. Технология </a:t>
            </a:r>
            <a:r>
              <a:rPr lang="ru-RU" sz="1600" dirty="0" err="1" smtClean="0">
                <a:solidFill>
                  <a:schemeClr val="bg1"/>
                </a:solidFill>
              </a:rPr>
              <a:t>личностноориентирования</a:t>
            </a:r>
            <a:r>
              <a:rPr lang="ru-RU" sz="1600" dirty="0" smtClean="0">
                <a:solidFill>
                  <a:schemeClr val="bg1"/>
                </a:solidFill>
              </a:rPr>
              <a:t>, взаимодействия педагога с детьми.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              </a:t>
            </a:r>
            <a:r>
              <a:rPr lang="ru-RU" sz="1600" u="sng" dirty="0" smtClean="0">
                <a:solidFill>
                  <a:schemeClr val="bg1"/>
                </a:solidFill>
              </a:rPr>
              <a:t>Формы организации деятельности:</a:t>
            </a:r>
            <a:br>
              <a:rPr lang="ru-RU" sz="1600" u="sng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1. Непосредственно образовательная деятельность (Занятия, экскурсии, тренинги, беседа, чтение произведений, рассматривание иллюстраций, дидактические игры, продуктивная деятельность, тематические досуги, ситуации, наблюдения).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2. Самостоятельная деятельность детей (Сюжетно-ролевые игры, дидактические игры, настольно-печатные игры, рассматривание иллюстраций, продуктивная деятельность).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3. Совместная деятельность взрослых и детей (Наблюдения, чтение художественной литературы, труд, развлечения, драматизация сказок).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4. Совместная деятельность с семьей (Беседы, собрания, консультации, выставки художественной продуктивной деятельности детей и взрослых, конкурсы рисунков и кроссвордов).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endParaRPr lang="ru-RU" sz="2800" dirty="0"/>
          </a:p>
        </p:txBody>
      </p:sp>
      <p:pic>
        <p:nvPicPr>
          <p:cNvPr id="9217" name="Picture 1" descr="C:\Users\CHIS\Desktop\1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142852"/>
            <a:ext cx="1479187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Диаграмма усвоения детьми материала по разделу «Социализация»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1571612"/>
          <a:ext cx="678661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   Создание предметно-развивающей среды.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Предметная среда должна развивать детскую игровую деятельность, отвечать ее задачам. Она должна соответствовать возрастным особенностям детей, а также следующим требованиям:</a:t>
            </a:r>
            <a:b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Проблемность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состоящая в том, что ребенок действуя в такой среде, обнаруживает и практически решает комплекс задач, возникающих у него часто по ходу деятельности;</a:t>
            </a:r>
            <a:b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Обобщенность, т.е. нейтральность по отношению к смысловому полю игры, функциональная универсальность.</a:t>
            </a:r>
            <a:b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Сомасштабность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элементов игровой среды, позволяющая сочетать ее элементы в любых комбинациях.</a:t>
            </a:r>
            <a:b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Трансформируемость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игровой среды  в соответствии с меняющимися игровыми заданиями.</a:t>
            </a:r>
            <a:b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Picture 11" descr="S50005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86512" y="4357694"/>
            <a:ext cx="2674157" cy="19080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14" descr="S50005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1188" y="3939616"/>
            <a:ext cx="2922124" cy="2007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12" descr="S50005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4286256"/>
            <a:ext cx="2613258" cy="19589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247</TotalTime>
  <Words>216</Words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    Муниципальное бюджетное образовательное учреждение                           детский сад «Улыбка»   </vt:lpstr>
      <vt:lpstr>                      Пояснительная записка Образовательная область «Социализация» основной образовательной программы дошкольного образования занимает важное место среди образовательных областей, обеспечивающих обучение и воспитание граждан Росси. Обучение детей основам сюжетно-ролевой игры рассматривается как одно из основных инновационных направлений воспитания и образования детей.  Авторы основной образовательной программы дошкольного образования ставят своей целью комплексное решение задач, стоящих перед образовательной областью «Социализация»; а именно освоение первоначальных представлений социального характера и включение детей в систему социальных отношений.  Программа выдвигает на первый план развивающую функцию образования, обеспечивающую становление личности ребенка и раскрывающую его индивидуальные особенности, что соответствует научным концепциям дошкольного воспитания о признании самооценки дошкольного периода детства.  Программа построена на позициях гуманно-личностного  отношения к ребенку и  направлена на его всестороннее развитие, формирование духовных и общечеловеческих  ценностей, а также способностей и компетенций. </vt:lpstr>
      <vt:lpstr>                       Цели и задачи раздела. Основной целью является освоение первоначальных представлений социального характера и включение детей в систему социальных отношений. Задачи: Общеобразовательные: - Способствовать возникновению игр на темы из окружающей жизни, литературных произведений; -Формировать умение взаимодействовать в сюжетах с 2-3мя действующими лицами в индивидуальных играх, с играми заместителями использовать роль за себя и игрушку; - Способствовать развитию у детей умение придумывать несложный сюжет, выбирать роль, выполнять в игре несколько взаимосвязанных действий. Развивающие: - Развивать познавательную активность , навыки связной речи , внимание , мышление, память . - Развивать необходимость действовать в воображаемом плане  -Развивать умение ориентироваться в системе человеческих взаимоотношений - Развивать интерес к различным видам игр  Воспитательные: -Воспитывать умения взаимодействия и согласования действий в совместной игре -Воспитывать дисциплинированность и сознательное выполнение правил игры       </vt:lpstr>
      <vt:lpstr>Психолого-педагогическое объяснение специфики восприятия и освоения учебного материала обучающимися в соответствии с возрастными особенностями.  Содержание психолого-педагогической работы по освоению образовательной области «Социализация» («Сюжетно-ролевые игры») ориентировано на разностороннее развитие дошкольников с учетом их возрастных и индивидуальных особенностей . Дошкольный возраст – это важнейший период формирования личности. Дети в игре по собственной инициативе вступают в общение между собой , самостоятельно строят свои отношения, подчиняясь социальным нормам и правилам поведения. Игра, её сюжет оказывают влияние на формирование нравственных отношений между детьми, как партнерами  по поводу её организационно-деловой стороны. Наличие роли, сюжета, правил, взаимосвязанных с ними представляет благоприятные условия в детской среде для приобретения дошкольником социальной компетентности , опробования себя, определения границ своих возможностей. Создание полноценных психолого-педагогических условий, обеспечивает  личностное здоровье детей, предлагает широкое применение диагностических и развивающих возможностей сюжетно-ролевой игры. Знакомить детей с сюжетно-ролевыми играми, развивать умение выбирать роль, формировать умение взаимодействовать в сюжетах с несколькими лицами необходимо с самого раннего возраста, так как знания, полученные в детстве, наиболее прочные; правила и действия усвоенные ребенком, в последствии становятся нормой поведения, а их соблюдение – потребностью человека. </vt:lpstr>
      <vt:lpstr>Актуальность  Актуальность проблемы освоения сюжетно- ролевой игрой состоит в том, что дети дошкольного возраста стали меньше играть в сюжетно ролевые игры. Их больше занимает телевидение, компьютер, видео. Отсюда появление игр агрессивного характера. Детство без игры и в не игры ненормально. Лишение ребенка игровой практики- это лишение его главного источника развития : импульсов, творчества, признаков и примет социальной практики, богатство и микроклимата, коллективности отношений, активизации процесса познания мира. Для детей игра- это продолжение жизни. В дошкольном возрасте ребенок открывает для себя мир человеческих отношений, разных видов деятельности и общественных функций людей. Он испытывает сильное желание включиться в эту взрослую жизнь, активно в ней участвовать, что, конечно ему недоступно. Кроме того, не менее сильно он стремится к самостоятельности. Из этого противоречия рождается ролевая игра. Для успешного воспитания и развития ребенка- дошкольника необходимо создать такие условия, которые обеспечивают всестороннюю детскую деятельность. Все это делает актуальной работу по рациональному построению, организации и применении сюжетно- ролевой игры в процессе воспитания.</vt:lpstr>
      <vt:lpstr>           Ожидаемые результаты освоения                раздела программы При освоение раздела программы «Социализация». «Сюжетно- ролевые игры».  Дети должны  научиться: - Принимать на себя роль, непродолжительно взаимодействовать со сверстниками в игре от имени героя. - Объединять несколько игровых действий в целую сюжетную линию, отражать в игре действия с предметами и взаимоотношения людей.    Дети должны быть: - Активными, любознательными - Эмоционально отзывчивыми - Способными управлять своим поведением и планировать свои действия на основе первичных ценностных представлений, соблюдать элементарные общепринятые нормы и правила поведения - Способными решать интеллектуальные и личностные задачи (проблемы), адекватные возрасту</vt:lpstr>
      <vt:lpstr>           Технология и формы организации                                деятельности                                 При освоении образовательной области «Социализация», используются                                                        технологии:  1. Здоровьесберегающие педагогические технологии.                         2. Технология проектной деятельности. 3. Технология исследовательской деятельности. 4. Технология личностноориентирования, взаимодействия педагога с детьми.                       Формы организации деятельности: 1. Непосредственно образовательная деятельность (Занятия, экскурсии, тренинги, беседа, чтение произведений, рассматривание иллюстраций, дидактические игры, продуктивная деятельность, тематические досуги, ситуации, наблюдения). 2. Самостоятельная деятельность детей (Сюжетно-ролевые игры, дидактические игры, настольно-печатные игры, рассматривание иллюстраций, продуктивная деятельность). 3. Совместная деятельность взрослых и детей (Наблюдения, чтение художественной литературы, труд, развлечения, драматизация сказок). 4. Совместная деятельность с семьей (Беседы, собрания, консультации, выставки художественной продуктивной деятельности детей и взрослых, конкурсы рисунков и кроссвордов).  </vt:lpstr>
      <vt:lpstr> Диаграмма усвоения детьми материала по разделу «Социализация»            </vt:lpstr>
      <vt:lpstr>           Создание предметно-развивающей среды.  Предметная среда должна развивать детскую игровую деятельность, отвечать ее задачам. Она должна соответствовать возрастным особенностям детей, а также следующим требованиям: Проблемность, состоящая в том, что ребенок действуя в такой среде, обнаруживает и практически решает комплекс задач, возникающих у него часто по ходу деятельности; Обобщенность, т.е. нейтральность по отношению к смысловому полю игры, функциональная универсальность. Сомасштабность элементов игровой среды, позволяющая сочетать ее элементы в любых комбинациях. Трансформируемость игровой среды  в соответствии с меняющимися игровыми заданиями.           </vt:lpstr>
      <vt:lpstr>Картотека сюжетно-ролевых игр: </vt:lpstr>
      <vt:lpstr>                                                               Список литературы, используемой для              обучения детей основам социализации:   1. «Основная общеобразовательная программа дошкольного образования» «От рождения до школы», авторы Н.Е. Веракса, Т.С. Комарова, М.А. Васильева, 2010 год.  2. «Воспитателю о детской игре», автор Д.В. Менджритская, 1982 год.  3. «Игра дошкольника», автор С.Л. Новоселова, 1998 год.  4. «Руководство играми детей в дошкольных учреждениях», автор М.А. Васильева, 1986 год.  5. «Сюжетно-ролевые игры в детском саду», автор Н.А. Короткова, 1985 год.                    </vt:lpstr>
      <vt:lpstr>                            Проект сюжетно-ролевой игры          «Больница» во второй младшей группе  Задачи: Закрепить ранее полученные знания о труде врача, знакомить с трудом аптекаря, обогащать словарь, развивать речь детей; Формировать у детей умение играть по собственному замыслу, стимулировать творческую активность детей в игре; обучить новым игровым действия; Формировать дружеские взаимоотношения в игре, чувство гуманизма, активности, ответственности, дружелюбия; Способствовать становлению эмоционального контакта с каждым ребенком, вызвать интерес к совместной деятельности сл взрослым и сверстниками; Поддерживать интерес к участию в игре и девочек, и мальчиков, выполняя определенные роли: (девочки - мамы, аптекари; мальчики- водители, таксисты)  Подготовка к игре:            </vt:lpstr>
      <vt:lpstr>Дата Изготовление атрибутов Обогащение впечатлений Обучение игровым действиям Взаимодействие с родителями октябрь    </vt:lpstr>
      <vt:lpstr>Ход игры: Воспитатель предлагает нескольким незанятым игрой детям поиграть в игру «Больница». Воспитатель сообщает детям, что в больнице открылся аптечный киоск. Поэтому игру можно обогатить новой ролью – продавцом аптечного киоска. Воспитатель достает атрибут, рассматривает его с детьми, оговаривает действия с ним (баночки или коробочки из-под лекарств, оклеенные цветной бумагой). Дети самостоятельно распределяют обязанности, кто кем будет «работать» в больнице. Воспитатель вверяет себя в детские руки  и берет на себя роль «больного».  Воспитатель жалуется «доктору» по телефону, что с утра сильно кашляет, и просит помочь ему. «Больной»  вызывает такси.  Таксист: Сидит за рулем: «Куда надо ехать?»  Больной: В больницу.  Садится в «машину» и едет в «больницу».  Таксист: Все, приехали. Больной дает деньги, выходит из машины и идет в «больницу».    Больной: Здравствуйте. Скажите, доктор принимает? Регистратор: Здравствуйте. Да, принимает. Ваше фамилия, имя? Где живете? Заполняет «карту» и выдает «талон». Больной занимает очередь. Больной: Доктор, разрешите войти?  Здравствуйте.  Доктор: Здравствуйте, больной.  Садитесь. Что у вас болит? Больной: У меня кашель.                 </vt:lpstr>
      <vt:lpstr>               Доктор:  Давайте я вас послушаю. Дышите глубже, не дышите. А теперь нужно померить температуру (подает градусник). Вам нужно пить лекарство. Лекарство можете купить в аптеке. У нас открыли аптечный киоск. Сейчас я выпишу вам рецепт.  Купите  микстуру (выписывает рецепт и подает). Больной: Я буду пить лекарство. Спасибо, доктор. До свидания. Больной берет рецепт и выходит из кабинета. У регистратора спрашивает, где находиться аптека. Регистратор провожает больного в аптеку. Больной: Здравствуйте. Доктор прописал мне микстуру. Показывает рецепт. Продавец аптечного киоска: Здравствуйте (читает рецепт). Доктор вам прописал микстуру. Вот она, пейте по одной ложке и вы поправитесь (дает флакон и говорит сколько стоит; выдает чек). Больной: Спасибо. До свидания (берет флакончик, чек и вызывает такси). </vt:lpstr>
      <vt:lpstr>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CHIS</dc:creator>
  <cp:lastModifiedBy>CHIS</cp:lastModifiedBy>
  <cp:revision>47</cp:revision>
  <dcterms:created xsi:type="dcterms:W3CDTF">2013-10-05T12:44:45Z</dcterms:created>
  <dcterms:modified xsi:type="dcterms:W3CDTF">2013-10-13T15:08:28Z</dcterms:modified>
</cp:coreProperties>
</file>