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E9C5"/>
    <a:srgbClr val="AAD58F"/>
    <a:srgbClr val="131E0C"/>
    <a:srgbClr val="0B1107"/>
    <a:srgbClr val="BEDE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43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5D922-A52D-4356-945B-E4C0F4CB5BE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E019-9F11-4E02-87F3-4232A1386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00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5D922-A52D-4356-945B-E4C0F4CB5BE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E019-9F11-4E02-87F3-4232A1386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65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5D922-A52D-4356-945B-E4C0F4CB5BE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E019-9F11-4E02-87F3-4232A1386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71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5D922-A52D-4356-945B-E4C0F4CB5BE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E019-9F11-4E02-87F3-4232A1386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205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5D922-A52D-4356-945B-E4C0F4CB5BE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E019-9F11-4E02-87F3-4232A1386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235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5D922-A52D-4356-945B-E4C0F4CB5BE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E019-9F11-4E02-87F3-4232A1386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493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5D922-A52D-4356-945B-E4C0F4CB5BE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E019-9F11-4E02-87F3-4232A1386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168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5D922-A52D-4356-945B-E4C0F4CB5BE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E019-9F11-4E02-87F3-4232A1386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26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5D922-A52D-4356-945B-E4C0F4CB5BE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E019-9F11-4E02-87F3-4232A1386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600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5D922-A52D-4356-945B-E4C0F4CB5BE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E019-9F11-4E02-87F3-4232A1386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261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5D922-A52D-4356-945B-E4C0F4CB5BE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E019-9F11-4E02-87F3-4232A1386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113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3000"/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5D922-A52D-4356-945B-E4C0F4CB5BE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1E019-9F11-4E02-87F3-4232A1386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731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5157" y="1341024"/>
            <a:ext cx="9144000" cy="23876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50800" dist="660400" dir="1080000" sx="95000" sy="95000" algn="t" rotWithShape="0">
                    <a:prstClr val="black">
                      <a:alpha val="93000"/>
                    </a:prstClr>
                  </a:outerShdw>
                </a:effectLst>
              </a:rPr>
              <a:t>Вписанная и Описанная окружность </a:t>
            </a:r>
            <a:endParaRPr lang="ru-RU" sz="7200" b="1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50800" dist="660400" dir="1080000" sx="95000" sy="95000" algn="t" rotWithShape="0">
                  <a:prstClr val="black">
                    <a:alpha val="93000"/>
                  </a:prst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91870" y="5874026"/>
            <a:ext cx="3352800" cy="288235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/>
              <a:t>Христич Елизавета</a:t>
            </a:r>
          </a:p>
          <a:p>
            <a:r>
              <a:rPr lang="ru-RU" sz="8000" dirty="0" smtClean="0"/>
              <a:t>9 класс Б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80175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7082" y="125017"/>
            <a:ext cx="8517835" cy="639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512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0630" y="136527"/>
            <a:ext cx="7381461" cy="4697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Темы для обсуждения: </a:t>
            </a:r>
            <a:endParaRPr lang="ru-RU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5130" y="1192696"/>
            <a:ext cx="11131826" cy="4979504"/>
          </a:xfrm>
        </p:spPr>
        <p:txBody>
          <a:bodyPr>
            <a:normAutofit/>
          </a:bodyPr>
          <a:lstStyle/>
          <a:p>
            <a:r>
              <a:rPr lang="ru-RU" sz="33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описанная окружность?</a:t>
            </a:r>
            <a:endParaRPr lang="ru-RU" sz="3300" b="1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3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Что такое вписанная окружность?</a:t>
            </a:r>
          </a:p>
          <a:p>
            <a:r>
              <a:rPr lang="ru-RU" sz="33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Какие формулы для нахождения радиуса?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21" y="2892286"/>
            <a:ext cx="3786809" cy="37868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95000"/>
                    </a14:imgEffect>
                    <a14:imgEffect>
                      <a14:brightnessContrast bright="-1000"/>
                    </a14:imgEffect>
                  </a14:imgLayer>
                </a14:imgProps>
              </a:ext>
            </a:extLst>
          </a:blip>
          <a:srcRect l="3" r="32677"/>
          <a:stretch/>
        </p:blipFill>
        <p:spPr>
          <a:xfrm>
            <a:off x="9780000" y="2025719"/>
            <a:ext cx="2412000" cy="4832281"/>
          </a:xfrm>
          <a:prstGeom prst="rect">
            <a:avLst/>
          </a:prstGeom>
          <a:effectLst>
            <a:outerShdw blurRad="38100" dist="50800" dir="5400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30975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835" y="116648"/>
            <a:ext cx="12536557" cy="132556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50800" dist="114300" dir="5400000" sx="111000" sy="111000" algn="ctr" rotWithShape="0">
                    <a:srgbClr val="131E0C">
                      <a:alpha val="88627"/>
                    </a:srgbClr>
                  </a:outerShdw>
                </a:effectLst>
              </a:rPr>
              <a:t>Что такое описанная окружность </a:t>
            </a:r>
            <a:br>
              <a:rPr lang="ru-RU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50800" dist="114300" dir="5400000" sx="111000" sy="111000" algn="ctr" rotWithShape="0">
                    <a:srgbClr val="131E0C">
                      <a:alpha val="8862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50800" dist="114300" dir="5400000" sx="111000" sy="111000" algn="ctr" rotWithShape="0">
                    <a:srgbClr val="131E0C">
                      <a:alpha val="88627"/>
                    </a:srgbClr>
                  </a:outerShdw>
                </a:effectLst>
              </a:rPr>
              <a:t>и как строить ее около треугольника</a:t>
            </a:r>
            <a:endParaRPr lang="ru-RU" sz="4000" b="1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50800" dist="114300" dir="5400000" sx="111000" sy="111000" algn="ctr" rotWithShape="0">
                  <a:srgbClr val="131E0C">
                    <a:alpha val="8862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15957" y="1443248"/>
            <a:ext cx="7729331" cy="5296519"/>
          </a:xfr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lvl="1"/>
            <a:r>
              <a:rPr lang="ru-RU" sz="2800" dirty="0" smtClean="0">
                <a:solidFill>
                  <a:srgbClr val="D3E9C5"/>
                </a:solidFill>
              </a:rPr>
              <a:t>Окружность называют описанной около треугольника, если все вершины треугольника расположены на окружности.</a:t>
            </a:r>
          </a:p>
          <a:p>
            <a:pPr lvl="1"/>
            <a:r>
              <a:rPr lang="ru-RU" sz="2800" dirty="0" smtClean="0">
                <a:solidFill>
                  <a:srgbClr val="D3E9C5"/>
                </a:solidFill>
              </a:rPr>
              <a:t>Её центр равноудалён от всех вершин, то есть должен находиться в точке пересечения серединных перпендикуляров к сторонам треугольника.</a:t>
            </a:r>
          </a:p>
          <a:p>
            <a:pPr marL="457200" lvl="1" indent="0">
              <a:buNone/>
            </a:pPr>
            <a:r>
              <a:rPr lang="ru-RU" sz="2800" dirty="0" smtClean="0">
                <a:solidFill>
                  <a:srgbClr val="D3E9C5"/>
                </a:solidFill>
              </a:rPr>
              <a:t>Следовательно, около любого треугольника можно описать окружность, так как серединные перпендикуляры к сторонам пересекаются в одной точке.</a:t>
            </a:r>
          </a:p>
          <a:p>
            <a:pPr lvl="1"/>
            <a:r>
              <a:rPr lang="ru-RU" sz="2800" dirty="0" smtClean="0">
                <a:solidFill>
                  <a:srgbClr val="D3E9C5"/>
                </a:solidFill>
              </a:rPr>
              <a:t> </a:t>
            </a:r>
            <a:endParaRPr lang="ru-RU" sz="2800" dirty="0">
              <a:solidFill>
                <a:srgbClr val="D3E9C5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6140" y="2345636"/>
            <a:ext cx="4287906" cy="4287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65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2953" y="379135"/>
            <a:ext cx="5157787" cy="1867107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B1107"/>
                </a:solidFill>
              </a:rPr>
              <a:t>Для остроугольного треугольника центр окружности находится в треугольнике.</a:t>
            </a:r>
            <a:endParaRPr lang="ru-RU" sz="3200" dirty="0">
              <a:solidFill>
                <a:srgbClr val="0B1107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000"/>
                    </a14:imgEffect>
                    <a14:imgEffect>
                      <a14:colorTemperature colorTemp="6119"/>
                    </a14:imgEffect>
                    <a14:imgEffect>
                      <a14:saturation sat="400000"/>
                    </a14:imgEffect>
                    <a14:imgEffect>
                      <a14:brightnessContrast bright="71000" contrast="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7469" y="2345634"/>
            <a:ext cx="4728627" cy="4333461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89643" y="302519"/>
            <a:ext cx="5183188" cy="195511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Другая ситуация с прямоугольным и тупоугольным треугольниками.</a:t>
            </a:r>
            <a:endParaRPr lang="ru-RU" sz="3200" dirty="0"/>
          </a:p>
        </p:txBody>
      </p:sp>
      <p:pic>
        <p:nvPicPr>
          <p:cNvPr id="36" name="Объект 35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659253" y="2218355"/>
            <a:ext cx="4691234" cy="4460740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 flipH="1">
            <a:off x="2365513" y="3091070"/>
            <a:ext cx="198783" cy="288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34478" y="3220278"/>
            <a:ext cx="152788" cy="2484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458817" y="3747052"/>
            <a:ext cx="207092" cy="2882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3607904" y="3816626"/>
            <a:ext cx="208722" cy="308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384948" y="3135793"/>
            <a:ext cx="198783" cy="993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329324" y="3235187"/>
            <a:ext cx="231119" cy="144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74643" y="3891169"/>
            <a:ext cx="397565" cy="144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75861" y="4124739"/>
            <a:ext cx="357809" cy="2226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3712265" y="3891169"/>
            <a:ext cx="253448" cy="372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2610872" y="3220278"/>
            <a:ext cx="160911" cy="308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444883" y="4347369"/>
            <a:ext cx="0" cy="4532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458817" y="4422913"/>
            <a:ext cx="0" cy="367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 rot="1824562">
            <a:off x="1277623" y="3465044"/>
            <a:ext cx="327103" cy="3153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8177" y="3507346"/>
            <a:ext cx="469433" cy="463336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791138">
            <a:off x="2711425" y="4140222"/>
            <a:ext cx="469433" cy="463336"/>
          </a:xfrm>
          <a:prstGeom prst="rect">
            <a:avLst/>
          </a:prstGeom>
        </p:spPr>
      </p:pic>
      <p:cxnSp>
        <p:nvCxnSpPr>
          <p:cNvPr id="39" name="Прямая соединительная линия 38"/>
          <p:cNvCxnSpPr/>
          <p:nvPr/>
        </p:nvCxnSpPr>
        <p:spPr>
          <a:xfrm>
            <a:off x="7444409" y="3235186"/>
            <a:ext cx="1490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7335078" y="3379304"/>
            <a:ext cx="2683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8458200" y="2822713"/>
            <a:ext cx="69574" cy="2683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>
            <a:off x="8587409" y="2862470"/>
            <a:ext cx="19878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H="1">
            <a:off x="8597384" y="2822713"/>
            <a:ext cx="129173" cy="313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9780104" y="3091070"/>
            <a:ext cx="89453" cy="144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9889435" y="3091070"/>
            <a:ext cx="79513" cy="288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9660834" y="2981739"/>
            <a:ext cx="119270" cy="2385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7205870" y="3747052"/>
            <a:ext cx="129208" cy="695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7126357" y="3841473"/>
            <a:ext cx="208721" cy="129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9551504" y="3468757"/>
            <a:ext cx="0" cy="278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7673009" y="3970682"/>
            <a:ext cx="129208" cy="154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Рисунок 6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709547">
            <a:off x="8653785" y="3300633"/>
            <a:ext cx="607395" cy="607395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44497">
            <a:off x="9024513" y="2916428"/>
            <a:ext cx="563469" cy="56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93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587" y="327990"/>
            <a:ext cx="9576422" cy="1311966"/>
          </a:xfrm>
          <a:effectLst>
            <a:outerShdw blurRad="76200" dist="12700" dir="2700000" sy="-23000" kx="-800400" algn="bl" rotWithShape="0">
              <a:srgbClr val="131E0C">
                <a:alpha val="0"/>
              </a:srgbClr>
            </a:outerShdw>
          </a:effectLst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50800" dist="292100" dir="5400000" algn="t" rotWithShape="0">
                    <a:prstClr val="black">
                      <a:alpha val="74000"/>
                    </a:prstClr>
                  </a:outerShdw>
                </a:effectLst>
              </a:rPr>
              <a:t>Что такое описанная окружность </a:t>
            </a:r>
            <a:br>
              <a:rPr lang="ru-RU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50800" dist="292100" dir="5400000" algn="t" rotWithShape="0">
                    <a:prstClr val="black">
                      <a:alpha val="74000"/>
                    </a:prstClr>
                  </a:outerShdw>
                </a:effectLst>
              </a:rPr>
            </a:br>
            <a:r>
              <a:rPr lang="ru-RU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50800" dist="292100" dir="5400000" algn="t" rotWithShape="0">
                    <a:prstClr val="black">
                      <a:alpha val="74000"/>
                    </a:prstClr>
                  </a:outerShdw>
                </a:effectLst>
              </a:rPr>
              <a:t>и как строить ее около треугольника</a:t>
            </a:r>
            <a:endParaRPr lang="ru-RU" sz="4000" b="1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50800" dist="292100" dir="5400000" algn="t" rotWithShape="0">
                  <a:prstClr val="black">
                    <a:alpha val="74000"/>
                  </a:prst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590" r="2957"/>
          <a:stretch/>
        </p:blipFill>
        <p:spPr>
          <a:xfrm>
            <a:off x="6450493" y="1966190"/>
            <a:ext cx="5565913" cy="394538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954493"/>
            <a:ext cx="6533782" cy="4971566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dirty="0" smtClean="0">
                <a:solidFill>
                  <a:srgbClr val="D3E9C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Окружность называют вписанной в треугольник, если все стороны треугольника касаются окружности.</a:t>
            </a:r>
          </a:p>
          <a:p>
            <a:r>
              <a:rPr lang="ru-RU" sz="2800" b="1" dirty="0" smtClean="0">
                <a:solidFill>
                  <a:srgbClr val="D3E9C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Её центр равноудалён от всех сторон, то есть должен находится в точке пересечения биссектрис треугольника.</a:t>
            </a:r>
          </a:p>
          <a:p>
            <a:r>
              <a:rPr lang="ru-RU" sz="2800" b="1" dirty="0" smtClean="0">
                <a:solidFill>
                  <a:srgbClr val="D3E9C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2800" b="1" dirty="0" smtClean="0">
                <a:solidFill>
                  <a:srgbClr val="D3E9C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Следовательно, в любой треугольник можно вписать окружность, так как биссектрисы треугольника пересекаются в одной точке.</a:t>
            </a:r>
          </a:p>
          <a:p>
            <a:endParaRPr lang="ru-RU" sz="2800" b="1" dirty="0" smtClean="0">
              <a:solidFill>
                <a:srgbClr val="D3E9C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 smtClean="0">
                <a:solidFill>
                  <a:srgbClr val="D3E9C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как биссектрисы углов треугольника всегда пересекаются внутри треугольника, то для всех треугольников центр вписанной окружности находится в треугольниках.</a:t>
            </a:r>
          </a:p>
          <a:p>
            <a:r>
              <a:rPr lang="ru-RU" sz="2800" dirty="0" smtClean="0">
                <a:solidFill>
                  <a:srgbClr val="D3E9C5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35222">
            <a:off x="6874003" y="3463317"/>
            <a:ext cx="749873" cy="7498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20810">
            <a:off x="7639316" y="4994573"/>
            <a:ext cx="749873" cy="7498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446816">
            <a:off x="8117964" y="3035140"/>
            <a:ext cx="749873" cy="74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82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7835" y="-99391"/>
            <a:ext cx="11294165" cy="2305878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D3E9C5"/>
                </a:solidFill>
                <a:effectLst>
                  <a:outerShdw blurRad="50800" dist="406400" dir="5400000" algn="ctr" rotWithShape="0">
                    <a:srgbClr val="000000">
                      <a:alpha val="43137"/>
                    </a:srgbClr>
                  </a:outerShdw>
                </a:effectLst>
              </a:rPr>
              <a:t>Ф</a:t>
            </a:r>
            <a:r>
              <a:rPr lang="ru-RU" sz="4000" b="1" dirty="0" smtClean="0">
                <a:solidFill>
                  <a:srgbClr val="D3E9C5"/>
                </a:solidFill>
                <a:effectLst>
                  <a:outerShdw blurRad="50800" dist="406400" dir="5400000" algn="ctr" rotWithShape="0">
                    <a:srgbClr val="000000">
                      <a:alpha val="43137"/>
                    </a:srgbClr>
                  </a:outerShdw>
                </a:effectLst>
              </a:rPr>
              <a:t>ормулы для радиуса вписанной окружности</a:t>
            </a:r>
            <a:br>
              <a:rPr lang="ru-RU" sz="4000" b="1" dirty="0" smtClean="0">
                <a:solidFill>
                  <a:srgbClr val="D3E9C5"/>
                </a:solidFill>
                <a:effectLst>
                  <a:outerShdw blurRad="50800" dist="406400" dir="5400000" algn="ctr" rotWithShape="0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b="1" dirty="0">
              <a:solidFill>
                <a:srgbClr val="D3E9C5"/>
              </a:solidFill>
              <a:effectLst>
                <a:outerShdw blurRad="50800" dist="406400" dir="5400000" algn="ctr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995" y="2193023"/>
            <a:ext cx="2532028" cy="253202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08738" y="2033056"/>
            <a:ext cx="31937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B1107"/>
                </a:solidFill>
              </a:rPr>
              <a:t>a, b, c - стороны треугольника</a:t>
            </a:r>
          </a:p>
          <a:p>
            <a:endParaRPr lang="ru-RU" sz="2800" dirty="0" smtClean="0">
              <a:solidFill>
                <a:srgbClr val="0B1107"/>
              </a:solidFill>
            </a:endParaRPr>
          </a:p>
          <a:p>
            <a:r>
              <a:rPr lang="ru-RU" sz="2800" dirty="0" smtClean="0">
                <a:solidFill>
                  <a:srgbClr val="0B1107"/>
                </a:solidFill>
              </a:rPr>
              <a:t>p - полупериметр, p=(</a:t>
            </a:r>
            <a:r>
              <a:rPr lang="ru-RU" sz="2800" dirty="0" err="1" smtClean="0">
                <a:solidFill>
                  <a:srgbClr val="0B1107"/>
                </a:solidFill>
              </a:rPr>
              <a:t>a+b+c</a:t>
            </a:r>
            <a:r>
              <a:rPr lang="ru-RU" sz="2800" dirty="0" smtClean="0">
                <a:solidFill>
                  <a:srgbClr val="0B1107"/>
                </a:solidFill>
              </a:rPr>
              <a:t>)/2</a:t>
            </a:r>
            <a:endParaRPr lang="ru-RU" sz="2800" dirty="0">
              <a:solidFill>
                <a:srgbClr val="0B1107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905" y="1301261"/>
            <a:ext cx="5138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Радиус вписанной окружности в треугольник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281531" y="1350330"/>
            <a:ext cx="591046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Формула радиуса вписанной окружности в треугольник (</a:t>
            </a:r>
            <a:r>
              <a:rPr lang="ru-RU" sz="2000" b="1" i="0" dirty="0" smtClean="0">
                <a:solidFill>
                  <a:srgbClr val="339966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ru-RU" sz="2000" b="1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):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1741" y="2132258"/>
            <a:ext cx="5330047" cy="148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650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1774" y="675861"/>
            <a:ext cx="5112026" cy="101482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D3E9C5"/>
                </a:solidFill>
              </a:rPr>
              <a:t>Формула для радиуса вписанной окружности в равносторонний треугольник (r):</a:t>
            </a:r>
            <a:endParaRPr lang="ru-RU" sz="2800" b="1" dirty="0">
              <a:solidFill>
                <a:srgbClr val="D3E9C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1" y="-391456"/>
            <a:ext cx="6520070" cy="198782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AAD58F"/>
                </a:solidFill>
              </a:rPr>
              <a:t>Радиус вписанной окружности в равносторонний треугольник</a:t>
            </a:r>
            <a:endParaRPr lang="ru-RU" b="1" dirty="0">
              <a:solidFill>
                <a:srgbClr val="AAD58F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49" y="2064027"/>
            <a:ext cx="2417279" cy="241727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39887" y="1332880"/>
            <a:ext cx="322359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sz="2400" b="1" dirty="0" smtClean="0">
                <a:solidFill>
                  <a:srgbClr val="131E0C"/>
                </a:solidFill>
              </a:rPr>
              <a:t>a - сторона треугольника</a:t>
            </a:r>
          </a:p>
          <a:p>
            <a:endParaRPr lang="ru-RU" sz="2400" b="1" dirty="0" smtClean="0">
              <a:solidFill>
                <a:srgbClr val="131E0C"/>
              </a:solidFill>
            </a:endParaRPr>
          </a:p>
          <a:p>
            <a:r>
              <a:rPr lang="ru-RU" sz="2400" b="1" dirty="0" smtClean="0">
                <a:solidFill>
                  <a:srgbClr val="131E0C"/>
                </a:solidFill>
              </a:rPr>
              <a:t>r - радиус вписанной окружности</a:t>
            </a:r>
            <a:endParaRPr lang="ru-RU" sz="2400" b="1" dirty="0">
              <a:solidFill>
                <a:srgbClr val="131E0C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671" y="2064027"/>
            <a:ext cx="4605129" cy="192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99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9296" y="13652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D3E9C5"/>
                </a:solidFill>
                <a:effectLst>
                  <a:outerShdw blurRad="50800" dist="330200" dir="5400000" algn="ctr" rotWithShape="0">
                    <a:srgbClr val="000000">
                      <a:alpha val="43137"/>
                    </a:srgbClr>
                  </a:outerShdw>
                </a:effectLst>
              </a:rPr>
              <a:t>формулы для радиуса описанной                 окружности</a:t>
            </a:r>
            <a:endParaRPr lang="ru-RU" b="1" dirty="0">
              <a:solidFill>
                <a:srgbClr val="D3E9C5"/>
              </a:solidFill>
              <a:effectLst>
                <a:outerShdw blurRad="50800" dist="330200" dir="5400000" algn="ctr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643" y="1689653"/>
            <a:ext cx="5204791" cy="1560444"/>
          </a:xfrm>
        </p:spPr>
        <p:txBody>
          <a:bodyPr/>
          <a:lstStyle/>
          <a:p>
            <a:r>
              <a:rPr lang="ru-RU" dirty="0" smtClean="0">
                <a:solidFill>
                  <a:srgbClr val="D3E9C5"/>
                </a:solidFill>
              </a:rPr>
              <a:t>Найти радиус описанной окружности треугольника по сторонам</a:t>
            </a:r>
            <a:endParaRPr lang="ru-RU" dirty="0">
              <a:solidFill>
                <a:srgbClr val="D3E9C5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43" y="2938670"/>
            <a:ext cx="3252166" cy="325216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45565" y="3041374"/>
            <a:ext cx="443616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a , b , c     -  </a:t>
            </a:r>
            <a:r>
              <a:rPr lang="ru-RU" sz="2400" b="1" dirty="0" smtClean="0"/>
              <a:t>стороны треугольника</a:t>
            </a:r>
          </a:p>
          <a:p>
            <a:endParaRPr lang="ru-RU" sz="2400" b="1" dirty="0" smtClean="0"/>
          </a:p>
          <a:p>
            <a:r>
              <a:rPr lang="en-US" sz="2400" b="1" dirty="0" smtClean="0"/>
              <a:t>p - </a:t>
            </a:r>
            <a:r>
              <a:rPr lang="ru-RU" sz="2400" b="1" dirty="0" smtClean="0"/>
              <a:t>полупериметр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 </a:t>
            </a:r>
            <a:r>
              <a:rPr lang="en-US" sz="2400" b="1" dirty="0" smtClean="0"/>
              <a:t>s (a</a:t>
            </a:r>
            <a:r>
              <a:rPr lang="ru-RU" sz="2400" b="1" dirty="0" smtClean="0"/>
              <a:t>+</a:t>
            </a:r>
            <a:r>
              <a:rPr lang="en-US" sz="2400" b="1" dirty="0" smtClean="0"/>
              <a:t>b</a:t>
            </a:r>
            <a:r>
              <a:rPr lang="ru-RU" sz="2400" b="1" dirty="0" smtClean="0"/>
              <a:t>+</a:t>
            </a:r>
            <a:r>
              <a:rPr lang="en-US" sz="2400" b="1" dirty="0" smtClean="0"/>
              <a:t>c)2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O  - </a:t>
            </a:r>
            <a:r>
              <a:rPr lang="ru-RU" sz="2400" b="1" dirty="0" smtClean="0"/>
              <a:t>центр окружности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96000" y="1609061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D3E9C5"/>
                </a:solidFill>
              </a:rPr>
              <a:t>Формула радиуса описанной окружности треугольника ( R  ) :</a:t>
            </a:r>
            <a:endParaRPr lang="ru-RU" sz="2400" b="1" dirty="0">
              <a:solidFill>
                <a:srgbClr val="D3E9C5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0739" y="2684655"/>
            <a:ext cx="5384780" cy="133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01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609" y="178905"/>
            <a:ext cx="4469296" cy="108440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D3E9C5"/>
                </a:solidFill>
              </a:rPr>
              <a:t>Найти радиус описанной окружности равностороннего треугольника по стороне или высоте</a:t>
            </a:r>
            <a:endParaRPr lang="ru-RU" sz="3100" b="1" dirty="0">
              <a:solidFill>
                <a:srgbClr val="D3E9C5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609" y="2308329"/>
            <a:ext cx="3083201" cy="30832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55504" y="2308329"/>
            <a:ext cx="395908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a</a:t>
            </a:r>
            <a:r>
              <a:rPr lang="ru-RU" sz="2400" b="1" dirty="0" smtClean="0"/>
              <a:t> - сторона треугольника</a:t>
            </a:r>
          </a:p>
          <a:p>
            <a:endParaRPr lang="ru-RU" sz="2400" b="1" dirty="0" smtClean="0"/>
          </a:p>
          <a:p>
            <a:r>
              <a:rPr lang="en-US" sz="2400" b="1" dirty="0"/>
              <a:t>h</a:t>
            </a:r>
            <a:r>
              <a:rPr lang="ru-RU" sz="2400" b="1" dirty="0" smtClean="0"/>
              <a:t> - высота</a:t>
            </a:r>
          </a:p>
          <a:p>
            <a:endParaRPr lang="ru-RU" sz="2400" b="1" dirty="0" smtClean="0"/>
          </a:p>
          <a:p>
            <a:r>
              <a:rPr lang="en-US" sz="2400" b="1" dirty="0"/>
              <a:t>R</a:t>
            </a:r>
            <a:r>
              <a:rPr lang="ru-RU" sz="2400" b="1" dirty="0" smtClean="0"/>
              <a:t> - радиус описанной окружности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63410" y="432309"/>
            <a:ext cx="6096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D3E9C5"/>
                </a:solidFill>
              </a:rPr>
              <a:t>Формула радиуса описанной окружности равностороннего треугольника через его сторону:</a:t>
            </a:r>
          </a:p>
          <a:p>
            <a:endParaRPr lang="ru-RU" dirty="0" smtClean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919" y="2308329"/>
            <a:ext cx="3906806" cy="237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26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312</Words>
  <Application>Microsoft Office PowerPoint</Application>
  <PresentationFormat>Широкоэкранный</PresentationFormat>
  <Paragraphs>57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Вписанная и Описанная окружность </vt:lpstr>
      <vt:lpstr>Темы для обсуждения: </vt:lpstr>
      <vt:lpstr>Что такое описанная окружность  и как строить ее около треугольника</vt:lpstr>
      <vt:lpstr>Презентация PowerPoint</vt:lpstr>
      <vt:lpstr>Что такое описанная окружность  и как строить ее около треугольника</vt:lpstr>
      <vt:lpstr>Формулы для радиуса вписанной окружности </vt:lpstr>
      <vt:lpstr>Формула для радиуса вписанной окружности в равносторонний треугольник (r):</vt:lpstr>
      <vt:lpstr>формулы для радиуса описанной                 окружности</vt:lpstr>
      <vt:lpstr>   Найти радиус описанной окружности равностороннего треугольника по стороне или высоте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Описанная окружность</dc:title>
  <dc:creator>teacher32</dc:creator>
  <cp:lastModifiedBy>teacher32</cp:lastModifiedBy>
  <cp:revision>13</cp:revision>
  <dcterms:created xsi:type="dcterms:W3CDTF">2018-11-12T10:48:19Z</dcterms:created>
  <dcterms:modified xsi:type="dcterms:W3CDTF">2018-11-12T12:29:05Z</dcterms:modified>
</cp:coreProperties>
</file>