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3" r:id="rId8"/>
    <p:sldId id="264" r:id="rId9"/>
    <p:sldId id="265" r:id="rId10"/>
    <p:sldId id="262"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948195-F428-4076-AEC2-93508BECF273}" type="datetimeFigureOut">
              <a:rPr lang="ru-RU" smtClean="0"/>
              <a:t>12.11.2018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4069732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2254329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604247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03447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573735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D948195-F428-4076-AEC2-93508BECF273}" type="datetimeFigureOut">
              <a:rPr lang="ru-RU" smtClean="0"/>
              <a:t>12.11.2018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8340916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D948195-F428-4076-AEC2-93508BECF273}" type="datetimeFigureOut">
              <a:rPr lang="ru-RU" smtClean="0"/>
              <a:t>12.11.2018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158316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948195-F428-4076-AEC2-93508BECF273}" type="datetimeFigureOut">
              <a:rPr lang="ru-RU" smtClean="0"/>
              <a:t>12.11.2018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370511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948195-F428-4076-AEC2-93508BECF273}" type="datetimeFigureOut">
              <a:rPr lang="ru-RU" smtClean="0"/>
              <a:t>12.11.2018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306619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948195-F428-4076-AEC2-93508BECF273}" type="datetimeFigureOut">
              <a:rPr lang="ru-RU" smtClean="0"/>
              <a:t>12.11.2018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45974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948195-F428-4076-AEC2-93508BECF273}" type="datetimeFigureOut">
              <a:rPr lang="ru-RU" smtClean="0"/>
              <a:t>12.11.2018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0077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248952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948195-F428-4076-AEC2-93508BECF273}" type="datetimeFigureOut">
              <a:rPr lang="ru-RU" smtClean="0"/>
              <a:t>12.11.2018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735455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948195-F428-4076-AEC2-93508BECF273}" type="datetimeFigureOut">
              <a:rPr lang="ru-RU" smtClean="0"/>
              <a:t>12.11.2018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526433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1D948195-F428-4076-AEC2-93508BECF273}" type="datetimeFigureOut">
              <a:rPr lang="ru-RU" smtClean="0"/>
              <a:t>12.11.2018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76954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254756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948195-F428-4076-AEC2-93508BECF273}" type="datetimeFigureOut">
              <a:rPr lang="ru-RU" smtClean="0"/>
              <a:t>12.11.2018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035EDD3-FDE8-4F99-92EF-1D2A6E64349D}" type="slidenum">
              <a:rPr lang="ru-RU" smtClean="0"/>
              <a:t>‹#›</a:t>
            </a:fld>
            <a:endParaRPr lang="ru-RU"/>
          </a:p>
        </p:txBody>
      </p:sp>
    </p:spTree>
    <p:extLst>
      <p:ext uri="{BB962C8B-B14F-4D97-AF65-F5344CB8AC3E}">
        <p14:creationId xmlns:p14="http://schemas.microsoft.com/office/powerpoint/2010/main" val="1187445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1D948195-F428-4076-AEC2-93508BECF273}" type="datetimeFigureOut">
              <a:rPr lang="ru-RU" smtClean="0"/>
              <a:t>12.11.2018</a:t>
            </a:fld>
            <a:endParaRPr lang="ru-RU"/>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035EDD3-FDE8-4F99-92EF-1D2A6E64349D}" type="slidenum">
              <a:rPr lang="ru-RU" smtClean="0"/>
              <a:t>‹#›</a:t>
            </a:fld>
            <a:endParaRPr lang="ru-RU"/>
          </a:p>
        </p:txBody>
      </p:sp>
    </p:spTree>
    <p:extLst>
      <p:ext uri="{BB962C8B-B14F-4D97-AF65-F5344CB8AC3E}">
        <p14:creationId xmlns:p14="http://schemas.microsoft.com/office/powerpoint/2010/main" val="5676088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11121" y="1726823"/>
            <a:ext cx="8895347" cy="766595"/>
          </a:xfrm>
        </p:spPr>
        <p:txBody>
          <a:bodyPr>
            <a:normAutofit/>
          </a:bodyPr>
          <a:lstStyle/>
          <a:p>
            <a:r>
              <a:rPr lang="ru-RU" dirty="0" smtClean="0"/>
              <a:t>Вышивка для детей</a:t>
            </a:r>
            <a:endParaRPr lang="ru-RU" dirty="0"/>
          </a:p>
        </p:txBody>
      </p:sp>
      <p:sp>
        <p:nvSpPr>
          <p:cNvPr id="3" name="Подзаголовок 2"/>
          <p:cNvSpPr>
            <a:spLocks noGrp="1"/>
          </p:cNvSpPr>
          <p:nvPr>
            <p:ph type="subTitle" idx="1"/>
          </p:nvPr>
        </p:nvSpPr>
        <p:spPr>
          <a:xfrm>
            <a:off x="1399672" y="2110121"/>
            <a:ext cx="10547685" cy="3869573"/>
          </a:xfrm>
        </p:spPr>
        <p:txBody>
          <a:bodyPr>
            <a:normAutofit fontScale="92500" lnSpcReduction="10000"/>
          </a:bodyPr>
          <a:lstStyle/>
          <a:p>
            <a:endParaRPr lang="ru-RU" dirty="0" smtClean="0"/>
          </a:p>
          <a:p>
            <a:r>
              <a:rPr lang="ru-RU" dirty="0" smtClean="0"/>
              <a:t>Салфетка, закладка и т. д.</a:t>
            </a:r>
          </a:p>
          <a:p>
            <a:endParaRPr lang="ru-RU" dirty="0"/>
          </a:p>
          <a:p>
            <a:endParaRPr lang="ru-RU" dirty="0" smtClean="0"/>
          </a:p>
          <a:p>
            <a:endParaRPr lang="ru-RU" dirty="0"/>
          </a:p>
          <a:p>
            <a:endParaRPr lang="ru-RU" dirty="0" smtClean="0"/>
          </a:p>
          <a:p>
            <a:r>
              <a:rPr lang="ru-RU" dirty="0"/>
              <a:t> </a:t>
            </a:r>
            <a:r>
              <a:rPr lang="ru-RU" dirty="0" smtClean="0"/>
              <a:t>                                                              воспитатель</a:t>
            </a:r>
          </a:p>
          <a:p>
            <a:r>
              <a:rPr lang="ru-RU" dirty="0" smtClean="0"/>
              <a:t>                                                           Сергушенкова Александра</a:t>
            </a:r>
            <a:endParaRPr lang="ru-RU" dirty="0"/>
          </a:p>
        </p:txBody>
      </p:sp>
      <p:sp>
        <p:nvSpPr>
          <p:cNvPr id="5" name="Прямоугольник 4"/>
          <p:cNvSpPr/>
          <p:nvPr/>
        </p:nvSpPr>
        <p:spPr>
          <a:xfrm>
            <a:off x="3084601" y="356934"/>
            <a:ext cx="6096000" cy="1277786"/>
          </a:xfrm>
          <a:prstGeom prst="rect">
            <a:avLst/>
          </a:prstGeom>
        </p:spPr>
        <p:txBody>
          <a:bodyPr>
            <a:spAutoFit/>
          </a:bodyPr>
          <a:lstStyle/>
          <a:p>
            <a:pPr algn="ctr">
              <a:lnSpc>
                <a:spcPct val="107000"/>
              </a:lnSpc>
              <a:spcAft>
                <a:spcPts val="0"/>
              </a:spcAft>
            </a:pPr>
            <a:r>
              <a:rPr lang="ru-RU" dirty="0">
                <a:solidFill>
                  <a:srgbClr val="000000"/>
                </a:solidFill>
                <a:latin typeface="Times New Roman" panose="02020603050405020304" pitchFamily="18" charset="0"/>
                <a:cs typeface="Times New Roman" panose="02020603050405020304" pitchFamily="18" charset="0"/>
              </a:rPr>
              <a:t>Государственное Бюджетное Дошкольное  Образовательное Учреждение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dirty="0">
                <a:solidFill>
                  <a:srgbClr val="000000"/>
                </a:solidFill>
                <a:latin typeface="Times New Roman" panose="02020603050405020304" pitchFamily="18" charset="0"/>
                <a:cs typeface="Times New Roman" panose="02020603050405020304" pitchFamily="18" charset="0"/>
              </a:rPr>
              <a:t>Детский сад №5 комбинированного вида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dirty="0">
                <a:solidFill>
                  <a:srgbClr val="000000"/>
                </a:solidFill>
                <a:latin typeface="Times New Roman" panose="02020603050405020304" pitchFamily="18" charset="0"/>
                <a:cs typeface="Times New Roman" panose="02020603050405020304" pitchFamily="18" charset="0"/>
              </a:rPr>
              <a:t>Выборгского района Санкт- Петербурга</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7224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511801"/>
          </a:xfrm>
        </p:spPr>
        <p:txBody>
          <a:bodyPr>
            <a:normAutofit/>
          </a:bodyPr>
          <a:lstStyle/>
          <a:p>
            <a:r>
              <a:rPr lang="ru-RU" sz="2400" b="1" dirty="0" smtClean="0"/>
              <a:t>Виды вышивок:</a:t>
            </a:r>
            <a:br>
              <a:rPr lang="ru-RU" sz="2400" b="1" dirty="0" smtClean="0"/>
            </a:br>
            <a:r>
              <a:rPr lang="ru-RU" sz="2000" dirty="0" smtClean="0"/>
              <a:t>Гобелен</a:t>
            </a:r>
            <a:endParaRPr lang="ru-RU" sz="20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181" y="1666123"/>
            <a:ext cx="5702968" cy="4241583"/>
          </a:xfrm>
          <a:prstGeom prst="rect">
            <a:avLst/>
          </a:prstGeom>
        </p:spPr>
      </p:pic>
    </p:spTree>
    <p:extLst>
      <p:ext uri="{BB962C8B-B14F-4D97-AF65-F5344CB8AC3E}">
        <p14:creationId xmlns:p14="http://schemas.microsoft.com/office/powerpoint/2010/main" val="2677626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618517"/>
            <a:ext cx="5138109" cy="969651"/>
          </a:xfrm>
        </p:spPr>
        <p:txBody>
          <a:bodyPr>
            <a:normAutofit/>
          </a:bodyPr>
          <a:lstStyle/>
          <a:p>
            <a:r>
              <a:rPr lang="ru-RU" sz="2400" b="1" dirty="0" smtClean="0"/>
              <a:t>Изделия :</a:t>
            </a:r>
            <a:endParaRPr lang="ru-RU" sz="2400" b="1" dirty="0"/>
          </a:p>
        </p:txBody>
      </p:sp>
      <p:pic>
        <p:nvPicPr>
          <p:cNvPr id="3" name="Рисунок 2"/>
          <p:cNvPicPr>
            <a:picLocks noChangeAspect="1"/>
          </p:cNvPicPr>
          <p:nvPr/>
        </p:nvPicPr>
        <p:blipFill rotWithShape="1">
          <a:blip r:embed="rId2" cstate="print">
            <a:extLst>
              <a:ext uri="{28A0092B-C50C-407E-A947-70E740481C1C}">
                <a14:useLocalDpi xmlns:a14="http://schemas.microsoft.com/office/drawing/2010/main" val="0"/>
              </a:ext>
            </a:extLst>
          </a:blip>
          <a:srcRect b="4035"/>
          <a:stretch/>
        </p:blipFill>
        <p:spPr>
          <a:xfrm>
            <a:off x="392339" y="1804611"/>
            <a:ext cx="4566027" cy="3806675"/>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5494" y="365125"/>
            <a:ext cx="2723121" cy="2731169"/>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7684" y="3489033"/>
            <a:ext cx="2640931" cy="2640931"/>
          </a:xfrm>
          <a:prstGeom prst="rect">
            <a:avLst/>
          </a:prstGeom>
        </p:spPr>
      </p:pic>
    </p:spTree>
    <p:extLst>
      <p:ext uri="{BB962C8B-B14F-4D97-AF65-F5344CB8AC3E}">
        <p14:creationId xmlns:p14="http://schemas.microsoft.com/office/powerpoint/2010/main" val="2779058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88706" y="2387277"/>
            <a:ext cx="4203032" cy="1439612"/>
          </a:xfrm>
        </p:spPr>
        <p:txBody>
          <a:bodyPr>
            <a:normAutofit/>
          </a:bodyPr>
          <a:lstStyle/>
          <a:p>
            <a:r>
              <a:rPr lang="ru-RU" sz="3200" dirty="0" smtClean="0"/>
              <a:t>Спасибо за внимание</a:t>
            </a:r>
            <a:endParaRPr lang="ru-RU" sz="3200" dirty="0"/>
          </a:p>
        </p:txBody>
      </p:sp>
    </p:spTree>
    <p:extLst>
      <p:ext uri="{BB962C8B-B14F-4D97-AF65-F5344CB8AC3E}">
        <p14:creationId xmlns:p14="http://schemas.microsoft.com/office/powerpoint/2010/main" val="1677645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3733800" cy="5819107"/>
          </a:xfrm>
        </p:spPr>
        <p:txBody>
          <a:bodyPr>
            <a:normAutofit fontScale="90000"/>
          </a:bodyPr>
          <a:lstStyle/>
          <a:p>
            <a:r>
              <a:rPr lang="ru-RU" sz="2000" dirty="0" smtClean="0"/>
              <a:t>Вышивание – это рукодельное искусство, в котором на ткани или другом материале выполняется узор из ниток или бисера. Это искусство знакомо человечеству еще с давних времен. Например, в Древней Греции одежда людей была украшена вышивкой. Уже в средние века это рукоделие стало очень популярным. Знаменитые художники того времени создавали рисунки, а опытные мастерицы переносили их на одежду.</a:t>
            </a:r>
            <a:br>
              <a:rPr lang="ru-RU" sz="2000" dirty="0" smtClean="0"/>
            </a:br>
            <a:r>
              <a:rPr lang="ru-RU" dirty="0" smtClean="0"/>
              <a:t/>
            </a:r>
            <a:br>
              <a:rPr lang="ru-RU" dirty="0" smtClean="0"/>
            </a:br>
            <a:endParaRPr lang="ru-RU" dirty="0"/>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b="7999"/>
          <a:stretch/>
        </p:blipFill>
        <p:spPr>
          <a:xfrm>
            <a:off x="6748926" y="483352"/>
            <a:ext cx="3105685" cy="2791326"/>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3475" y="3709903"/>
            <a:ext cx="3652031" cy="2739023"/>
          </a:xfrm>
          <a:prstGeom prst="rect">
            <a:avLst/>
          </a:prstGeom>
        </p:spPr>
      </p:pic>
    </p:spTree>
    <p:extLst>
      <p:ext uri="{BB962C8B-B14F-4D97-AF65-F5344CB8AC3E}">
        <p14:creationId xmlns:p14="http://schemas.microsoft.com/office/powerpoint/2010/main" val="12050199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3033" y="737184"/>
            <a:ext cx="5033210" cy="5446128"/>
          </a:xfrm>
        </p:spPr>
        <p:txBody>
          <a:bodyPr>
            <a:normAutofit fontScale="90000"/>
          </a:bodyPr>
          <a:lstStyle/>
          <a:p>
            <a:r>
              <a:rPr lang="ru-RU" sz="1300" dirty="0" smtClean="0"/>
              <a:t>Виды швов:</a:t>
            </a:r>
            <a:br>
              <a:rPr lang="ru-RU" sz="1300" dirty="0" smtClean="0"/>
            </a:br>
            <a:r>
              <a:rPr lang="ru-RU" sz="1300" b="1" dirty="0" smtClean="0"/>
              <a:t>Шов «вперед иголкой» </a:t>
            </a:r>
            <a:r>
              <a:rPr lang="ru-RU" sz="1300" dirty="0" smtClean="0"/>
              <a:t>– самый простой. Он используется для имитации и наведения контуров рисунка. Иголку с ниткой пропускают в ткань справа налево, все время вперед, набирая один или несколько стежков. </a:t>
            </a:r>
            <a:br>
              <a:rPr lang="ru-RU" sz="1300" dirty="0" smtClean="0"/>
            </a:br>
            <a:r>
              <a:rPr lang="ru-RU" sz="1300" dirty="0"/>
              <a:t/>
            </a:r>
            <a:br>
              <a:rPr lang="ru-RU" sz="1300" dirty="0"/>
            </a:br>
            <a:r>
              <a:rPr lang="ru-RU" sz="1300" b="1" i="1" dirty="0" smtClean="0"/>
              <a:t>Стебельчатый </a:t>
            </a:r>
            <a:r>
              <a:rPr lang="ru-RU" sz="1300" b="1" i="1" dirty="0"/>
              <a:t>шов</a:t>
            </a:r>
            <a:r>
              <a:rPr lang="ru-RU" sz="1300" i="1" dirty="0"/>
              <a:t> </a:t>
            </a:r>
            <a:r>
              <a:rPr lang="ru-RU" sz="1300" dirty="0"/>
              <a:t>-</a:t>
            </a:r>
            <a:r>
              <a:rPr lang="ru-RU" sz="1300" dirty="0" smtClean="0"/>
              <a:t> </a:t>
            </a:r>
            <a:r>
              <a:rPr lang="ru-RU" sz="1300" dirty="0"/>
              <a:t>выполняют слева направо. Острие иголки все время направлено влево, а каждый новый стежок начинают, отступая назад, т.е. направо. На лицевой стороне стежки заходят один за другой, а вывороте создают строчку. Стебельчатым швом вышивают контуры рисунка </a:t>
            </a:r>
            <a:br>
              <a:rPr lang="ru-RU" sz="1300" dirty="0"/>
            </a:br>
            <a:r>
              <a:rPr lang="ru-RU" sz="1300" dirty="0" smtClean="0"/>
              <a:t/>
            </a:r>
            <a:br>
              <a:rPr lang="ru-RU" sz="1300" dirty="0" smtClean="0"/>
            </a:br>
            <a:r>
              <a:rPr lang="ru-RU" sz="1300" b="1" i="1" dirty="0" smtClean="0"/>
              <a:t>Петельный </a:t>
            </a:r>
            <a:r>
              <a:rPr lang="ru-RU" sz="1300" b="1" i="1" dirty="0"/>
              <a:t>или </a:t>
            </a:r>
            <a:r>
              <a:rPr lang="ru-RU" sz="1300" b="1" i="1" dirty="0" err="1"/>
              <a:t>обкидной</a:t>
            </a:r>
            <a:r>
              <a:rPr lang="ru-RU" sz="1300" b="1" i="1" dirty="0"/>
              <a:t> шов</a:t>
            </a:r>
            <a:r>
              <a:rPr lang="ru-RU" sz="1300" b="1" dirty="0"/>
              <a:t> </a:t>
            </a:r>
            <a:r>
              <a:rPr lang="ru-RU" sz="1300" dirty="0" smtClean="0"/>
              <a:t>используют </a:t>
            </a:r>
            <a:r>
              <a:rPr lang="ru-RU" sz="1300" dirty="0"/>
              <a:t>для </a:t>
            </a:r>
            <a:r>
              <a:rPr lang="ru-RU" sz="1300" dirty="0" err="1"/>
              <a:t>обкидывания</a:t>
            </a:r>
            <a:r>
              <a:rPr lang="ru-RU" sz="1300" dirty="0"/>
              <a:t> петель, обшивания краев, вышивания. Выполняют шов слева направо. Нитка все время находится перед иголкой, делая петельку. </a:t>
            </a:r>
            <a:r>
              <a:rPr lang="ru-RU" sz="1300" dirty="0" smtClean="0"/>
              <a:t/>
            </a:r>
            <a:br>
              <a:rPr lang="ru-RU" sz="1300" dirty="0" smtClean="0"/>
            </a:br>
            <a:r>
              <a:rPr lang="ru-RU" sz="1300" dirty="0" smtClean="0"/>
              <a:t/>
            </a:r>
            <a:br>
              <a:rPr lang="ru-RU" sz="1300" dirty="0" smtClean="0"/>
            </a:br>
            <a:r>
              <a:rPr lang="ru-RU" sz="1300" b="1" dirty="0" smtClean="0"/>
              <a:t>Шов </a:t>
            </a:r>
            <a:r>
              <a:rPr lang="ru-RU" sz="1300" b="1" dirty="0"/>
              <a:t>«цепочка», или тамбурный </a:t>
            </a:r>
            <a:r>
              <a:rPr lang="ru-RU" sz="1300" dirty="0" smtClean="0"/>
              <a:t>представляет </a:t>
            </a:r>
            <a:r>
              <a:rPr lang="ru-RU" sz="1300" dirty="0"/>
              <a:t>собой ряд петелек, которые выходят одна из одной, напоминая на лицевой стороне цепочку, связанную крючком, а на выворотной – машинную строчку. Выполняют его сверху вниз или справа налево, закрепляя петельку одним или несколькими маленькими стежками. Тамбурная петелька может быть разных форм, и это дает возможность создать множество узоров. Этим швом вышивают листочки, лепестки цветов.</a:t>
            </a:r>
            <a:r>
              <a:rPr lang="ru-RU" sz="1300" dirty="0" smtClean="0"/>
              <a:t/>
            </a:r>
            <a:br>
              <a:rPr lang="ru-RU" sz="1300" dirty="0" smtClean="0"/>
            </a:br>
            <a:r>
              <a:rPr lang="ru-RU" sz="1800" dirty="0" smtClean="0"/>
              <a:t/>
            </a:r>
            <a:br>
              <a:rPr lang="ru-RU" sz="1800" dirty="0" smtClean="0"/>
            </a:br>
            <a:endParaRPr lang="ru-RU" sz="1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3924" y="207794"/>
            <a:ext cx="2857500" cy="1533525"/>
          </a:xfrm>
          <a:prstGeom prst="rect">
            <a:avLst/>
          </a:prstGeo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r="4651"/>
          <a:stretch/>
        </p:blipFill>
        <p:spPr>
          <a:xfrm>
            <a:off x="5655846" y="1741319"/>
            <a:ext cx="3288631" cy="2586789"/>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81976" y="4523872"/>
            <a:ext cx="2609448" cy="2009275"/>
          </a:xfrm>
          <a:prstGeom prst="rect">
            <a:avLst/>
          </a:prstGeom>
        </p:spPr>
      </p:pic>
    </p:spTree>
    <p:extLst>
      <p:ext uri="{BB962C8B-B14F-4D97-AF65-F5344CB8AC3E}">
        <p14:creationId xmlns:p14="http://schemas.microsoft.com/office/powerpoint/2010/main" val="2901361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3986463" cy="6240212"/>
          </a:xfrm>
        </p:spPr>
        <p:txBody>
          <a:bodyPr>
            <a:normAutofit/>
          </a:bodyPr>
          <a:lstStyle/>
          <a:p>
            <a:r>
              <a:rPr lang="ru-RU" sz="1400" b="1" dirty="0" smtClean="0"/>
              <a:t>Виды швов:</a:t>
            </a:r>
            <a:br>
              <a:rPr lang="ru-RU" sz="1400" b="1" dirty="0" smtClean="0"/>
            </a:br>
            <a:r>
              <a:rPr lang="ru-RU" sz="1400" b="1" i="1" dirty="0"/>
              <a:t>Шов «елочка»</a:t>
            </a:r>
            <a:r>
              <a:rPr lang="ru-RU" sz="1400" b="1" dirty="0"/>
              <a:t> </a:t>
            </a:r>
            <a:r>
              <a:rPr lang="ru-RU" sz="1400" dirty="0" smtClean="0"/>
              <a:t>напоминает </a:t>
            </a:r>
            <a:r>
              <a:rPr lang="ru-RU" sz="1400" dirty="0"/>
              <a:t>петельный шов или раскрытую тамбурную петлю. Его используют для отделки изделий. Есть много вариантов этого шва</a:t>
            </a:r>
            <a:r>
              <a:rPr lang="ru-RU" sz="1400" dirty="0" smtClean="0"/>
              <a:t>.</a:t>
            </a:r>
            <a:br>
              <a:rPr lang="ru-RU" sz="1400" dirty="0" smtClean="0"/>
            </a:br>
            <a:r>
              <a:rPr lang="ru-RU" sz="1400" dirty="0" smtClean="0"/>
              <a:t/>
            </a:r>
            <a:br>
              <a:rPr lang="ru-RU" sz="1400" dirty="0" smtClean="0"/>
            </a:br>
            <a:r>
              <a:rPr lang="ru-RU" sz="1400" b="1" i="1" dirty="0" smtClean="0"/>
              <a:t>Шов </a:t>
            </a:r>
            <a:r>
              <a:rPr lang="ru-RU" sz="1400" b="1" i="1" dirty="0"/>
              <a:t>«козлик», или крестовидный</a:t>
            </a:r>
            <a:r>
              <a:rPr lang="ru-RU" sz="1400" dirty="0"/>
              <a:t> ,</a:t>
            </a:r>
            <a:r>
              <a:rPr lang="ru-RU" sz="1400" dirty="0" smtClean="0"/>
              <a:t> </a:t>
            </a:r>
            <a:r>
              <a:rPr lang="ru-RU" sz="1400" dirty="0"/>
              <a:t>выполняют слева направо. Швом «козлик» можно украсить одежду и белье, подшить подол платья или юбки, соединить края двоих полотен</a:t>
            </a:r>
            <a:r>
              <a:rPr lang="ru-RU" sz="1400" dirty="0" smtClean="0"/>
              <a:t>.</a:t>
            </a:r>
            <a:br>
              <a:rPr lang="ru-RU" sz="1400" dirty="0" smtClean="0"/>
            </a:br>
            <a:r>
              <a:rPr lang="ru-RU" sz="1400" dirty="0" smtClean="0"/>
              <a:t/>
            </a:r>
            <a:br>
              <a:rPr lang="ru-RU" sz="1400" dirty="0" smtClean="0"/>
            </a:br>
            <a:r>
              <a:rPr lang="ru-RU" sz="1400" b="1" dirty="0" err="1" smtClean="0"/>
              <a:t>Верхошов</a:t>
            </a:r>
            <a:r>
              <a:rPr lang="ru-RU" sz="1400" b="1" dirty="0" smtClean="0"/>
              <a:t> «</a:t>
            </a:r>
            <a:r>
              <a:rPr lang="ru-RU" sz="1400" b="1" dirty="0" err="1" smtClean="0"/>
              <a:t>верхоплут</a:t>
            </a:r>
            <a:r>
              <a:rPr lang="ru-RU" sz="1400" b="1" dirty="0" smtClean="0"/>
              <a:t>» или владимирский шов </a:t>
            </a:r>
            <a:r>
              <a:rPr lang="ru-RU" sz="1400" dirty="0"/>
              <a:t>-</a:t>
            </a:r>
            <a:r>
              <a:rPr lang="ru-RU" sz="1400" dirty="0" smtClean="0"/>
              <a:t>выполняют длинными стежками. Чаще используют очень толстые нитки (в основном красного цвета</a:t>
            </a:r>
            <a:r>
              <a:rPr lang="ru-RU" sz="1800" dirty="0" smtClean="0"/>
              <a:t>).</a:t>
            </a:r>
            <a:endParaRPr lang="ru-RU" sz="18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4921" y="192088"/>
            <a:ext cx="4514849" cy="2158098"/>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8829" y="3916279"/>
            <a:ext cx="2857500" cy="1714500"/>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01101" y="2781383"/>
            <a:ext cx="2302649" cy="3498182"/>
          </a:xfrm>
          <a:prstGeom prst="rect">
            <a:avLst/>
          </a:prstGeom>
        </p:spPr>
      </p:pic>
    </p:spTree>
    <p:extLst>
      <p:ext uri="{BB962C8B-B14F-4D97-AF65-F5344CB8AC3E}">
        <p14:creationId xmlns:p14="http://schemas.microsoft.com/office/powerpoint/2010/main" val="12924203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5853" y="1171241"/>
            <a:ext cx="3276600" cy="4880643"/>
          </a:xfrm>
        </p:spPr>
        <p:txBody>
          <a:bodyPr>
            <a:normAutofit/>
          </a:bodyPr>
          <a:lstStyle/>
          <a:p>
            <a:pPr fontAlgn="base"/>
            <a:r>
              <a:rPr lang="ru-RU" sz="1800" b="1" i="1" dirty="0"/>
              <a:t>Вышивание крестом</a:t>
            </a:r>
            <a:r>
              <a:rPr lang="ru-RU" sz="1800" b="1" dirty="0"/>
              <a:t/>
            </a:r>
            <a:br>
              <a:rPr lang="ru-RU" sz="1800" b="1" dirty="0"/>
            </a:br>
            <a:r>
              <a:rPr lang="ru-RU" sz="1800" b="1" i="1" dirty="0"/>
              <a:t>Шов «</a:t>
            </a:r>
            <a:r>
              <a:rPr lang="ru-RU" sz="1800" b="1" i="1" dirty="0" err="1"/>
              <a:t>полукрест</a:t>
            </a:r>
            <a:r>
              <a:rPr lang="ru-RU" sz="1800" b="1" i="1" dirty="0"/>
              <a:t>» или «роспись</a:t>
            </a:r>
            <a:r>
              <a:rPr lang="ru-RU" sz="1800" b="1" i="1" dirty="0" smtClean="0"/>
              <a:t>»</a:t>
            </a:r>
            <a:r>
              <a:rPr lang="ru-RU" sz="1800" dirty="0" smtClean="0"/>
              <a:t> </a:t>
            </a:r>
            <a:r>
              <a:rPr lang="ru-RU" sz="1800" dirty="0"/>
              <a:t>– двусторонний шов, который выполняют в два этапа – вперед и назад. Сначала слева направо прокладывают по контуру рисунка стежки </a:t>
            </a:r>
            <a:r>
              <a:rPr lang="ru-RU" sz="1800" i="1" dirty="0"/>
              <a:t>«иголкой вперед»</a:t>
            </a:r>
            <a:r>
              <a:rPr lang="ru-RU" sz="1800" dirty="0"/>
              <a:t>, а потом справа налево заполняют промежутки с предыдущего ряда.</a:t>
            </a:r>
            <a:br>
              <a:rPr lang="ru-RU" sz="1800" dirty="0"/>
            </a:br>
            <a:endParaRPr lang="ru-RU" sz="18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4883" y="1515477"/>
            <a:ext cx="5248275" cy="3562350"/>
          </a:xfrm>
          <a:prstGeom prst="rect">
            <a:avLst/>
          </a:prstGeom>
        </p:spPr>
      </p:pic>
    </p:spTree>
    <p:extLst>
      <p:ext uri="{BB962C8B-B14F-4D97-AF65-F5344CB8AC3E}">
        <p14:creationId xmlns:p14="http://schemas.microsoft.com/office/powerpoint/2010/main" val="2691925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365125"/>
            <a:ext cx="3360821" cy="2871370"/>
          </a:xfrm>
        </p:spPr>
        <p:txBody>
          <a:bodyPr>
            <a:normAutofit/>
          </a:bodyPr>
          <a:lstStyle/>
          <a:p>
            <a:r>
              <a:rPr lang="ru-RU" sz="1800" dirty="0" smtClean="0"/>
              <a:t>Инструменты для  вышивания:</a:t>
            </a:r>
            <a:br>
              <a:rPr lang="ru-RU" sz="1800" dirty="0" smtClean="0"/>
            </a:br>
            <a:r>
              <a:rPr lang="ru-RU" sz="1800" dirty="0" smtClean="0"/>
              <a:t>Канва для вышивки</a:t>
            </a:r>
            <a:br>
              <a:rPr lang="ru-RU" sz="1800" dirty="0" smtClean="0"/>
            </a:br>
            <a:r>
              <a:rPr lang="ru-RU" sz="1800" dirty="0" smtClean="0"/>
              <a:t>Нитки мулине</a:t>
            </a:r>
            <a:br>
              <a:rPr lang="ru-RU" sz="1800" dirty="0" smtClean="0"/>
            </a:br>
            <a:r>
              <a:rPr lang="ru-RU" sz="1800" dirty="0" smtClean="0"/>
              <a:t>Иглы для вышивания</a:t>
            </a:r>
            <a:br>
              <a:rPr lang="ru-RU" sz="1800" dirty="0" smtClean="0"/>
            </a:br>
            <a:r>
              <a:rPr lang="ru-RU" sz="1800" dirty="0" smtClean="0"/>
              <a:t>Ножницы</a:t>
            </a:r>
            <a:br>
              <a:rPr lang="ru-RU" sz="1800" dirty="0" smtClean="0"/>
            </a:br>
            <a:r>
              <a:rPr lang="ru-RU" sz="1800" dirty="0" err="1" smtClean="0"/>
              <a:t>Пяльца</a:t>
            </a:r>
            <a:r>
              <a:rPr lang="ru-RU" sz="1800" dirty="0" smtClean="0"/>
              <a:t> для вышивания</a:t>
            </a:r>
            <a:br>
              <a:rPr lang="ru-RU" sz="1800" dirty="0" smtClean="0"/>
            </a:br>
            <a:r>
              <a:rPr lang="ru-RU" sz="1800" dirty="0" smtClean="0"/>
              <a:t>Схемы для </a:t>
            </a:r>
            <a:r>
              <a:rPr lang="ru-RU" sz="1800" dirty="0" err="1" smtClean="0"/>
              <a:t>вышовки</a:t>
            </a:r>
            <a:r>
              <a:rPr lang="ru-RU" sz="1800" dirty="0" smtClean="0"/>
              <a:t/>
            </a:r>
            <a:br>
              <a:rPr lang="ru-RU" sz="1800" dirty="0" smtClean="0"/>
            </a:br>
            <a:r>
              <a:rPr lang="ru-RU" sz="1800" dirty="0" smtClean="0"/>
              <a:t>Лампа</a:t>
            </a:r>
            <a:br>
              <a:rPr lang="ru-RU" sz="1800" dirty="0" smtClean="0"/>
            </a:br>
            <a:r>
              <a:rPr lang="ru-RU" sz="1800" dirty="0" smtClean="0"/>
              <a:t>Напёрсток</a:t>
            </a:r>
            <a:endParaRPr lang="ru-RU" sz="18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5829" y="506329"/>
            <a:ext cx="4161172" cy="3235748"/>
          </a:xfrm>
          <a:prstGeom prst="rect">
            <a:avLst/>
          </a:prstGeom>
        </p:spPr>
      </p:pic>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b="5131"/>
          <a:stretch/>
        </p:blipFill>
        <p:spPr>
          <a:xfrm>
            <a:off x="1789696" y="3236495"/>
            <a:ext cx="3672640" cy="3212431"/>
          </a:xfrm>
          <a:prstGeom prst="rect">
            <a:avLst/>
          </a:prstGeom>
        </p:spPr>
      </p:pic>
    </p:spTree>
    <p:extLst>
      <p:ext uri="{BB962C8B-B14F-4D97-AF65-F5344CB8AC3E}">
        <p14:creationId xmlns:p14="http://schemas.microsoft.com/office/powerpoint/2010/main" val="17084211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Виды вышивок:</a:t>
            </a:r>
            <a:r>
              <a:rPr lang="ru-RU" sz="2000" dirty="0" smtClean="0"/>
              <a:t/>
            </a:r>
            <a:br>
              <a:rPr lang="ru-RU" sz="2000" dirty="0" smtClean="0"/>
            </a:br>
            <a:endParaRPr lang="ru-RU" sz="2000" dirty="0"/>
          </a:p>
        </p:txBody>
      </p:sp>
      <p:sp>
        <p:nvSpPr>
          <p:cNvPr id="3" name="Объект 2"/>
          <p:cNvSpPr>
            <a:spLocks noGrp="1"/>
          </p:cNvSpPr>
          <p:nvPr>
            <p:ph sz="quarter" idx="13"/>
          </p:nvPr>
        </p:nvSpPr>
        <p:spPr>
          <a:xfrm>
            <a:off x="461739" y="1825671"/>
            <a:ext cx="5106026" cy="3424107"/>
          </a:xfrm>
        </p:spPr>
        <p:txBody>
          <a:bodyPr/>
          <a:lstStyle/>
          <a:p>
            <a:r>
              <a:rPr lang="ru-RU" dirty="0"/>
              <a:t>Ажурная вышивка (ришелье)</a:t>
            </a:r>
          </a:p>
        </p:txBody>
      </p:sp>
      <p:sp>
        <p:nvSpPr>
          <p:cNvPr id="4" name="Объект 3"/>
          <p:cNvSpPr>
            <a:spLocks noGrp="1"/>
          </p:cNvSpPr>
          <p:nvPr>
            <p:ph sz="quarter" idx="14"/>
          </p:nvPr>
        </p:nvSpPr>
        <p:spPr>
          <a:xfrm>
            <a:off x="6172826" y="1825671"/>
            <a:ext cx="5105400" cy="3424107"/>
          </a:xfrm>
        </p:spPr>
        <p:txBody>
          <a:bodyPr/>
          <a:lstStyle/>
          <a:p>
            <a:r>
              <a:rPr lang="ru-RU" dirty="0"/>
              <a:t>Багет</a:t>
            </a: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739" y="2553201"/>
            <a:ext cx="4740704" cy="3816267"/>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4853" y="2444917"/>
            <a:ext cx="3132710" cy="3544437"/>
          </a:xfrm>
          <a:prstGeom prst="rect">
            <a:avLst/>
          </a:prstGeom>
        </p:spPr>
      </p:pic>
    </p:spTree>
    <p:extLst>
      <p:ext uri="{BB962C8B-B14F-4D97-AF65-F5344CB8AC3E}">
        <p14:creationId xmlns:p14="http://schemas.microsoft.com/office/powerpoint/2010/main" val="23695305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Виды вышивок:</a:t>
            </a:r>
            <a:endParaRPr lang="ru-RU" sz="2400" b="1" dirty="0"/>
          </a:p>
        </p:txBody>
      </p:sp>
      <p:sp>
        <p:nvSpPr>
          <p:cNvPr id="3" name="Объект 2"/>
          <p:cNvSpPr>
            <a:spLocks noGrp="1"/>
          </p:cNvSpPr>
          <p:nvPr>
            <p:ph sz="quarter" idx="13"/>
          </p:nvPr>
        </p:nvSpPr>
        <p:spPr>
          <a:xfrm>
            <a:off x="699200" y="1921924"/>
            <a:ext cx="5106026" cy="3424107"/>
          </a:xfrm>
        </p:spPr>
        <p:txBody>
          <a:bodyPr/>
          <a:lstStyle/>
          <a:p>
            <a:r>
              <a:rPr lang="ru-RU" dirty="0" err="1"/>
              <a:t>Бискорню</a:t>
            </a:r>
            <a:r>
              <a:rPr lang="ru-RU" dirty="0"/>
              <a:t> (от фр. </a:t>
            </a:r>
            <a:r>
              <a:rPr lang="ru-RU" dirty="0" err="1"/>
              <a:t>biscornu</a:t>
            </a:r>
            <a:r>
              <a:rPr lang="ru-RU" dirty="0"/>
              <a:t> – изогнутый), «</a:t>
            </a:r>
            <a:r>
              <a:rPr lang="ru-RU" dirty="0" err="1"/>
              <a:t>кривулька</a:t>
            </a:r>
            <a:r>
              <a:rPr lang="ru-RU" dirty="0"/>
              <a:t>»</a:t>
            </a:r>
          </a:p>
        </p:txBody>
      </p:sp>
      <p:sp>
        <p:nvSpPr>
          <p:cNvPr id="4" name="Объект 3"/>
          <p:cNvSpPr>
            <a:spLocks noGrp="1"/>
          </p:cNvSpPr>
          <p:nvPr>
            <p:ph sz="quarter" idx="14"/>
          </p:nvPr>
        </p:nvSpPr>
        <p:spPr>
          <a:xfrm>
            <a:off x="6172826" y="1921923"/>
            <a:ext cx="5105400" cy="3424107"/>
          </a:xfrm>
        </p:spPr>
        <p:txBody>
          <a:bodyPr/>
          <a:lstStyle/>
          <a:p>
            <a:r>
              <a:rPr lang="ru-RU" dirty="0" err="1"/>
              <a:t>Блэкворк</a:t>
            </a:r>
            <a:r>
              <a:rPr lang="ru-RU" dirty="0"/>
              <a:t> (от англ. </a:t>
            </a:r>
            <a:r>
              <a:rPr lang="ru-RU" dirty="0" err="1"/>
              <a:t>blackwork</a:t>
            </a:r>
            <a:r>
              <a:rPr lang="ru-RU" dirty="0"/>
              <a:t> — чёрная вышивка)</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055" y="3321717"/>
            <a:ext cx="4607827" cy="2303914"/>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4567" y="3249967"/>
            <a:ext cx="2874436" cy="2151036"/>
          </a:xfrm>
          <a:prstGeom prst="rect">
            <a:avLst/>
          </a:prstGeom>
        </p:spPr>
      </p:pic>
    </p:spTree>
    <p:extLst>
      <p:ext uri="{BB962C8B-B14F-4D97-AF65-F5344CB8AC3E}">
        <p14:creationId xmlns:p14="http://schemas.microsoft.com/office/powerpoint/2010/main" val="2545437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Виды вышивок:</a:t>
            </a:r>
            <a:endParaRPr lang="ru-RU" sz="2400" b="1" dirty="0"/>
          </a:p>
        </p:txBody>
      </p:sp>
      <p:sp>
        <p:nvSpPr>
          <p:cNvPr id="3" name="Объект 2"/>
          <p:cNvSpPr>
            <a:spLocks noGrp="1"/>
          </p:cNvSpPr>
          <p:nvPr>
            <p:ph sz="quarter" idx="13"/>
          </p:nvPr>
        </p:nvSpPr>
        <p:spPr>
          <a:xfrm>
            <a:off x="685800" y="1921923"/>
            <a:ext cx="5106026" cy="3424107"/>
          </a:xfrm>
        </p:spPr>
        <p:txBody>
          <a:bodyPr/>
          <a:lstStyle/>
          <a:p>
            <a:r>
              <a:rPr lang="ru-RU" dirty="0"/>
              <a:t>Вышивка крестом (крестиком).</a:t>
            </a:r>
          </a:p>
        </p:txBody>
      </p:sp>
      <p:sp>
        <p:nvSpPr>
          <p:cNvPr id="4" name="Объект 3"/>
          <p:cNvSpPr>
            <a:spLocks noGrp="1"/>
          </p:cNvSpPr>
          <p:nvPr>
            <p:ph sz="quarter" idx="14"/>
          </p:nvPr>
        </p:nvSpPr>
        <p:spPr>
          <a:xfrm>
            <a:off x="6200274" y="1921924"/>
            <a:ext cx="5105400" cy="3424107"/>
          </a:xfrm>
        </p:spPr>
        <p:txBody>
          <a:bodyPr/>
          <a:lstStyle/>
          <a:p>
            <a:r>
              <a:rPr lang="ru-RU" dirty="0"/>
              <a:t>Вышивка лентами.</a:t>
            </a:r>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b="5955"/>
          <a:stretch/>
        </p:blipFill>
        <p:spPr>
          <a:xfrm>
            <a:off x="859290" y="2696071"/>
            <a:ext cx="3351800" cy="3152189"/>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8395" y="2506532"/>
            <a:ext cx="3531268" cy="3531268"/>
          </a:xfrm>
          <a:prstGeom prst="rect">
            <a:avLst/>
          </a:prstGeom>
        </p:spPr>
      </p:pic>
    </p:spTree>
    <p:extLst>
      <p:ext uri="{BB962C8B-B14F-4D97-AF65-F5344CB8AC3E}">
        <p14:creationId xmlns:p14="http://schemas.microsoft.com/office/powerpoint/2010/main" val="682971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Капля</Template>
  <TotalTime>114</TotalTime>
  <Words>141</Words>
  <Application>Microsoft Office PowerPoint</Application>
  <PresentationFormat>Широкоэкранный</PresentationFormat>
  <Paragraphs>29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Times New Roman</vt:lpstr>
      <vt:lpstr>Tw Cen MT</vt:lpstr>
      <vt:lpstr>Капля</vt:lpstr>
      <vt:lpstr>Вышивка для детей</vt:lpstr>
      <vt:lpstr>Вышивание – это рукодельное искусство, в котором на ткани или другом материале выполняется узор из ниток или бисера. Это искусство знакомо человечеству еще с давних времен. Например, в Древней Греции одежда людей была украшена вышивкой. Уже в средние века это рукоделие стало очень популярным. Знаменитые художники того времени создавали рисунки, а опытные мастерицы переносили их на одежду.  </vt:lpstr>
      <vt:lpstr>Виды швов: Шов «вперед иголкой» – самый простой. Он используется для имитации и наведения контуров рисунка. Иголку с ниткой пропускают в ткань справа налево, все время вперед, набирая один или несколько стежков.   Стебельчатый шов - выполняют слева направо. Острие иголки все время направлено влево, а каждый новый стежок начинают, отступая назад, т.е. направо. На лицевой стороне стежки заходят один за другой, а вывороте создают строчку. Стебельчатым швом вышивают контуры рисунка   Петельный или обкидной шов используют для обкидывания петель, обшивания краев, вышивания. Выполняют шов слева направо. Нитка все время находится перед иголкой, делая петельку.   Шов «цепочка», или тамбурный представляет собой ряд петелек, которые выходят одна из одной, напоминая на лицевой стороне цепочку, связанную крючком, а на выворотной – машинную строчку. Выполняют его сверху вниз или справа налево, закрепляя петельку одним или несколькими маленькими стежками. Тамбурная петелька может быть разных форм, и это дает возможность создать множество узоров. Этим швом вышивают листочки, лепестки цветов.  </vt:lpstr>
      <vt:lpstr>Виды швов: Шов «елочка» напоминает петельный шов или раскрытую тамбурную петлю. Его используют для отделки изделий. Есть много вариантов этого шва.  Шов «козлик», или крестовидный , выполняют слева направо. Швом «козлик» можно украсить одежду и белье, подшить подол платья или юбки, соединить края двоих полотен.  Верхошов «верхоплут» или владимирский шов -выполняют длинными стежками. Чаще используют очень толстые нитки (в основном красного цвета).</vt:lpstr>
      <vt:lpstr>Вышивание крестом Шов «полукрест» или «роспись» – двусторонний шов, который выполняют в два этапа – вперед и назад. Сначала слева направо прокладывают по контуру рисунка стежки «иголкой вперед», а потом справа налево заполняют промежутки с предыдущего ряда. </vt:lpstr>
      <vt:lpstr>Инструменты для  вышивания: Канва для вышивки Нитки мулине Иглы для вышивания Ножницы Пяльца для вышивания Схемы для вышовки Лампа Напёрсток</vt:lpstr>
      <vt:lpstr>Виды вышивок: </vt:lpstr>
      <vt:lpstr>Виды вышивок:</vt:lpstr>
      <vt:lpstr>Виды вышивок:</vt:lpstr>
      <vt:lpstr>Виды вышивок: Гобелен</vt:lpstr>
      <vt:lpstr>Изделия :</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Вышивка для детей</dc:title>
  <dc:creator>Александра Сергушенкова</dc:creator>
  <cp:lastModifiedBy>Пользователь Windows</cp:lastModifiedBy>
  <cp:revision>15</cp:revision>
  <dcterms:created xsi:type="dcterms:W3CDTF">2016-05-29T12:43:55Z</dcterms:created>
  <dcterms:modified xsi:type="dcterms:W3CDTF">2018-11-12T16:25:03Z</dcterms:modified>
</cp:coreProperties>
</file>