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3" r:id="rId4"/>
    <p:sldId id="264" r:id="rId5"/>
    <p:sldId id="265" r:id="rId6"/>
    <p:sldId id="266" r:id="rId7"/>
    <p:sldId id="270" r:id="rId8"/>
    <p:sldId id="267" r:id="rId9"/>
    <p:sldId id="268" r:id="rId10"/>
    <p:sldId id="257" r:id="rId11"/>
    <p:sldId id="258" r:id="rId12"/>
    <p:sldId id="259" r:id="rId13"/>
    <p:sldId id="27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A2920E5-BE1F-4CE2-8925-BB51E3A0919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A56DBE7-E5F1-49FC-823B-74C0B21D69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ru-RU" sz="3200" b="1" dirty="0" smtClean="0"/>
              <a:t>Характер речевых коммуникаций ребенка и воспитателя в образовательном процессе дошкольного учреждения.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077072"/>
            <a:ext cx="4752528" cy="1180728"/>
          </a:xfrm>
        </p:spPr>
        <p:txBody>
          <a:bodyPr/>
          <a:lstStyle/>
          <a:p>
            <a:r>
              <a:rPr lang="ru-RU" dirty="0" smtClean="0"/>
              <a:t>Выполнила педагог-психолог МКДОУ д\с №19 Чегодаева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66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45544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/>
              <a:t>Методические рекомендации воспитателям, направленные на формирование речевых коммуникативных умений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881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dirty="0" smtClean="0"/>
              <a:t>1</a:t>
            </a:r>
            <a:r>
              <a:rPr lang="ru-RU" sz="2200" dirty="0" smtClean="0"/>
              <a:t>. Обязательно устанавливайте личный контакт с детьми:</a:t>
            </a:r>
          </a:p>
          <a:p>
            <a:pPr algn="just"/>
            <a:r>
              <a:rPr lang="ru-RU" sz="2200" dirty="0" smtClean="0"/>
              <a:t>обращайтесь по имени;</a:t>
            </a:r>
          </a:p>
          <a:p>
            <a:pPr algn="just"/>
            <a:r>
              <a:rPr lang="ru-RU" sz="2200" dirty="0"/>
              <a:t>з</a:t>
            </a:r>
            <a:r>
              <a:rPr lang="ru-RU" sz="2200" dirty="0" smtClean="0"/>
              <a:t>анимайте позицию на уровне глаз ребенка;</a:t>
            </a:r>
          </a:p>
          <a:p>
            <a:pPr algn="just"/>
            <a:r>
              <a:rPr lang="ru-RU" sz="2200" dirty="0"/>
              <a:t>и</a:t>
            </a:r>
            <a:r>
              <a:rPr lang="ru-RU" sz="2200" dirty="0" smtClean="0"/>
              <a:t>спользуйте тактильное прикосновение.</a:t>
            </a:r>
          </a:p>
          <a:p>
            <a:pPr marL="0" indent="0" algn="just">
              <a:buNone/>
            </a:pPr>
            <a:endParaRPr lang="ru-RU" sz="2200" dirty="0" smtClean="0"/>
          </a:p>
          <a:p>
            <a:pPr marL="0" indent="0" algn="just">
              <a:buNone/>
            </a:pPr>
            <a:r>
              <a:rPr lang="ru-RU" sz="2200" dirty="0" smtClean="0"/>
              <a:t>2</a:t>
            </a:r>
            <a:r>
              <a:rPr lang="ru-RU" sz="2200" dirty="0" smtClean="0"/>
              <a:t>. Следите за собственной речью. Речь – отражение вашей личности.</a:t>
            </a:r>
          </a:p>
          <a:p>
            <a:pPr marL="0" indent="0" algn="just">
              <a:buNone/>
            </a:pPr>
            <a:endParaRPr lang="ru-RU" sz="2200" dirty="0" smtClean="0"/>
          </a:p>
          <a:p>
            <a:pPr marL="0" indent="0" algn="just">
              <a:buNone/>
            </a:pPr>
            <a:r>
              <a:rPr lang="ru-RU" sz="2200" dirty="0" smtClean="0"/>
              <a:t>3</a:t>
            </a:r>
            <a:r>
              <a:rPr lang="ru-RU" sz="2200" dirty="0" smtClean="0"/>
              <a:t>. Ребенок дошкольного возраста является существом невербальным, поэтому вся информация усваивается им не </a:t>
            </a:r>
            <a:r>
              <a:rPr lang="ru-RU" sz="2200" dirty="0" smtClean="0"/>
              <a:t>только через </a:t>
            </a:r>
            <a:r>
              <a:rPr lang="ru-RU" sz="2200" dirty="0" smtClean="0"/>
              <a:t>слова, а через отношения.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45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39416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D2533C"/>
                </a:solidFill>
              </a:rPr>
              <a:t>Методические рекомендации воспитателям, направленные на формирование речевых коммуникативных умений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6016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dirty="0" smtClean="0"/>
              <a:t>4</a:t>
            </a:r>
            <a:r>
              <a:rPr lang="ru-RU" sz="2200" dirty="0" smtClean="0"/>
              <a:t>. Организуя взаимодействие с детьми, стремитесь понять их настроение. </a:t>
            </a:r>
          </a:p>
          <a:p>
            <a:pPr marL="0" indent="0" algn="just">
              <a:buNone/>
            </a:pPr>
            <a:endParaRPr lang="ru-RU" sz="2200" dirty="0" smtClean="0"/>
          </a:p>
          <a:p>
            <a:pPr marL="0" indent="0" algn="just">
              <a:buNone/>
            </a:pPr>
            <a:r>
              <a:rPr lang="ru-RU" sz="2200" dirty="0" smtClean="0"/>
              <a:t>5.Улыбайтесь </a:t>
            </a:r>
            <a:r>
              <a:rPr lang="ru-RU" sz="2200" dirty="0" smtClean="0"/>
              <a:t>детям в процессе взаимодействия с ними, это способствует благоприятному психологическому микроклимату.</a:t>
            </a:r>
          </a:p>
          <a:p>
            <a:pPr marL="0" indent="0" algn="just">
              <a:buNone/>
            </a:pPr>
            <a:endParaRPr lang="ru-RU" sz="2200" dirty="0" smtClean="0"/>
          </a:p>
          <a:p>
            <a:pPr marL="0" indent="0" algn="just">
              <a:buNone/>
            </a:pPr>
            <a:r>
              <a:rPr lang="ru-RU" sz="2200" dirty="0" smtClean="0"/>
              <a:t>6.Общаясь </a:t>
            </a:r>
            <a:r>
              <a:rPr lang="ru-RU" sz="2200" dirty="0" smtClean="0"/>
              <a:t>с детьми, используйте такие приемы педагогического воздействия, как внушение и убеждение.</a:t>
            </a:r>
          </a:p>
          <a:p>
            <a:pPr marL="0" indent="0" algn="just">
              <a:buNone/>
            </a:pPr>
            <a:r>
              <a:rPr lang="ru-RU" sz="2200" dirty="0" smtClean="0"/>
              <a:t>7.Особенно внимательно относитесь к своему поведению, манерам, жестам – дошкольникам свойственна высокая подражательность.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51052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D2533C"/>
                </a:solidFill>
              </a:rPr>
              <a:t>Методические рекомендации воспитателям, направленные на формирование речевых коммуникативных умений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8816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2200" dirty="0" smtClean="0"/>
              <a:t>8.Выбирайте </a:t>
            </a:r>
            <a:r>
              <a:rPr lang="ru-RU" sz="2200" dirty="0" smtClean="0"/>
              <a:t>правильную тактику поведения в общении с детьми, разрешая конфликтную ситуацию. Старайтесь оценивать поступок, действие, которое совершил ребенок, а не личность его.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1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743472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pc="-100" dirty="0">
                <a:solidFill>
                  <a:srgbClr val="D2533C"/>
                </a:solidFill>
              </a:rPr>
              <a:t>Слово остается самым действенным средством, несмотря на информатизацию </a:t>
            </a:r>
            <a:r>
              <a:rPr lang="ru-RU" spc="-100" dirty="0" smtClean="0">
                <a:solidFill>
                  <a:srgbClr val="D2533C"/>
                </a:solidFill>
              </a:rPr>
              <a:t>образования. Именно умение быть убедительным (нужное слово, тон) является связующим звеном между ребенком и педагогом.  В век ИКТ всю необходимую информацию ребенок может найти за считанные секунды, а вот  человеческая речь, как образец – весомая ценность.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21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spcBef>
                <a:spcPts val="1125"/>
              </a:spcBef>
              <a:buClr>
                <a:srgbClr val="93A299"/>
              </a:buClr>
              <a:buNone/>
            </a:pPr>
            <a:endParaRPr lang="ru-RU" sz="2000" dirty="0" smtClean="0">
              <a:solidFill>
                <a:srgbClr val="292934"/>
              </a:solidFill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dirty="0" smtClean="0"/>
              <a:t>                                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65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1424"/>
          </a:xfrm>
        </p:spPr>
        <p:txBody>
          <a:bodyPr>
            <a:noAutofit/>
          </a:bodyPr>
          <a:lstStyle/>
          <a:p>
            <a:pPr algn="just"/>
            <a:r>
              <a:rPr lang="ru-RU" sz="2200" b="1" cap="all" dirty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учреждения.</a:t>
            </a:r>
            <a:endParaRPr lang="ru-RU" sz="2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  <a:buNone/>
            </a:pPr>
            <a:endParaRPr lang="ru-RU" dirty="0" smtClean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  <a:buNone/>
            </a:pPr>
            <a:r>
              <a:rPr lang="ru-RU" b="1" i="1" dirty="0" smtClean="0">
                <a:ea typeface="Times New Roman"/>
                <a:cs typeface="Times New Roman"/>
              </a:rPr>
              <a:t>Коммуникация</a:t>
            </a:r>
            <a:r>
              <a:rPr lang="ru-RU" dirty="0" smtClean="0">
                <a:ea typeface="Times New Roman"/>
                <a:cs typeface="Times New Roman"/>
              </a:rPr>
              <a:t> </a:t>
            </a:r>
            <a:r>
              <a:rPr lang="ru-RU" dirty="0">
                <a:ea typeface="Times New Roman"/>
                <a:cs typeface="Times New Roman"/>
              </a:rPr>
              <a:t>– это общение, передача информации от человека к человеку, это специфическая форма взаимодействия людей в процессе познавательно -  трудовой деятельности. </a:t>
            </a:r>
            <a:endParaRPr lang="ru-RU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  <a:buNone/>
            </a:pPr>
            <a:r>
              <a:rPr lang="ru-RU" b="1" i="1" dirty="0" smtClean="0">
                <a:ea typeface="Times New Roman"/>
                <a:cs typeface="Times New Roman"/>
              </a:rPr>
              <a:t>Общение</a:t>
            </a:r>
            <a:r>
              <a:rPr lang="ru-RU" dirty="0" smtClean="0">
                <a:ea typeface="Times New Roman"/>
                <a:cs typeface="Times New Roman"/>
              </a:rPr>
              <a:t> </a:t>
            </a:r>
            <a:r>
              <a:rPr lang="ru-RU" dirty="0">
                <a:ea typeface="Times New Roman"/>
                <a:cs typeface="Times New Roman"/>
              </a:rPr>
              <a:t>– взаимодействие людей, состоящее в обмене </a:t>
            </a:r>
            <a:r>
              <a:rPr lang="ru-RU" dirty="0" smtClean="0">
                <a:ea typeface="Times New Roman"/>
                <a:cs typeface="Times New Roman"/>
              </a:rPr>
              <a:t>  информацией</a:t>
            </a:r>
            <a:r>
              <a:rPr lang="ru-RU" dirty="0">
                <a:ea typeface="Times New Roman"/>
                <a:cs typeface="Times New Roman"/>
              </a:rPr>
              <a:t>. </a:t>
            </a:r>
            <a:endParaRPr lang="ru-RU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  <a:buNone/>
            </a:pPr>
            <a:r>
              <a:rPr lang="ru-RU" b="1" i="1" dirty="0">
                <a:ea typeface="Times New Roman"/>
                <a:cs typeface="Times New Roman"/>
              </a:rPr>
              <a:t>Речь</a:t>
            </a:r>
            <a:r>
              <a:rPr lang="ru-RU" dirty="0">
                <a:ea typeface="Times New Roman"/>
                <a:cs typeface="Times New Roman"/>
              </a:rPr>
              <a:t> – один из видов коммуникативной деятельности </a:t>
            </a:r>
            <a:r>
              <a:rPr lang="ru-RU" dirty="0" smtClean="0">
                <a:ea typeface="Times New Roman"/>
                <a:cs typeface="Times New Roman"/>
              </a:rPr>
              <a:t>человека.</a:t>
            </a:r>
            <a:endParaRPr lang="ru-RU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  <a:buNone/>
            </a:pPr>
            <a:r>
              <a:rPr lang="ru-RU" b="1" i="1" dirty="0">
                <a:ea typeface="Times New Roman"/>
                <a:cs typeface="Times New Roman"/>
              </a:rPr>
              <a:t>Культура речи </a:t>
            </a:r>
            <a:r>
              <a:rPr lang="ru-RU" dirty="0">
                <a:ea typeface="Times New Roman"/>
                <a:cs typeface="Times New Roman"/>
              </a:rPr>
              <a:t>- владение языковой нормой устного и письменного языка, а также </a:t>
            </a:r>
            <a:r>
              <a:rPr lang="ru-RU" dirty="0" smtClean="0">
                <a:ea typeface="Times New Roman"/>
                <a:cs typeface="Times New Roman"/>
              </a:rPr>
              <a:t>«умение </a:t>
            </a:r>
            <a:r>
              <a:rPr lang="ru-RU" dirty="0">
                <a:ea typeface="Times New Roman"/>
                <a:cs typeface="Times New Roman"/>
              </a:rPr>
              <a:t>использовать выразительные языковые средства в разных условиях </a:t>
            </a:r>
            <a:r>
              <a:rPr lang="ru-RU" dirty="0" smtClean="0">
                <a:ea typeface="Times New Roman"/>
                <a:cs typeface="Times New Roman"/>
              </a:rPr>
              <a:t>общения</a:t>
            </a:r>
            <a:r>
              <a:rPr lang="ru-RU" dirty="0" smtClean="0">
                <a:ea typeface="Times New Roman"/>
                <a:cs typeface="Times New Roman"/>
              </a:rPr>
              <a:t>». </a:t>
            </a:r>
            <a:endParaRPr lang="ru-RU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  <a:buNone/>
            </a:pP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7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200" b="1" cap="all" dirty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учреждения.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555555"/>
                </a:solidFill>
                <a:ea typeface="Times New Roman"/>
                <a:cs typeface="Times New Roman"/>
              </a:rPr>
              <a:t>  </a:t>
            </a:r>
            <a:r>
              <a:rPr lang="ru-RU" sz="2200" b="1" dirty="0" smtClean="0">
                <a:ea typeface="Times New Roman"/>
                <a:cs typeface="Times New Roman"/>
              </a:rPr>
              <a:t>Требования </a:t>
            </a:r>
            <a:r>
              <a:rPr lang="ru-RU" sz="2200" b="1" dirty="0">
                <a:ea typeface="Times New Roman"/>
                <a:cs typeface="Times New Roman"/>
              </a:rPr>
              <a:t>к речи педагога</a:t>
            </a:r>
            <a:endParaRPr lang="ru-RU" sz="2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sz="2200" b="1" i="1" dirty="0">
                <a:ea typeface="Times New Roman"/>
                <a:cs typeface="Times New Roman"/>
              </a:rPr>
              <a:t>Правильность</a:t>
            </a:r>
            <a:r>
              <a:rPr lang="ru-RU" sz="2200" dirty="0">
                <a:ea typeface="Times New Roman"/>
                <a:cs typeface="Times New Roman"/>
              </a:rPr>
              <a:t> - соответствие речи языковым нормам. В общении с детьми воспитатель использует основные нормы русского языка: орфоэпические нормы (правила литературного </a:t>
            </a:r>
            <a:r>
              <a:rPr lang="ru-RU" sz="2200" dirty="0" smtClean="0">
                <a:ea typeface="Times New Roman"/>
                <a:cs typeface="Times New Roman"/>
              </a:rPr>
              <a:t>произношения), </a:t>
            </a:r>
            <a:r>
              <a:rPr lang="ru-RU" sz="2200" dirty="0">
                <a:ea typeface="Times New Roman"/>
                <a:cs typeface="Times New Roman"/>
              </a:rPr>
              <a:t>а также нормы образования и изменения слов. </a:t>
            </a:r>
            <a:endParaRPr lang="ru-RU" sz="22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sz="2200" b="1" i="1" dirty="0">
                <a:ea typeface="Times New Roman"/>
                <a:cs typeface="Times New Roman"/>
              </a:rPr>
              <a:t>Точность</a:t>
            </a:r>
            <a:r>
              <a:rPr lang="ru-RU" sz="2200" dirty="0">
                <a:ea typeface="Times New Roman"/>
                <a:cs typeface="Times New Roman"/>
              </a:rPr>
              <a:t> - соответствие смыслового содержания речи и информации, которая лежит в ее основе. Воспитатель должен обращать особое внимание на семантическую (смысловую) сторону речи, т. к. это способствует формированию у детей навыков точности словоупотребления. </a:t>
            </a:r>
            <a:endParaRPr lang="ru-RU" sz="2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8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cap="all" dirty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</a:t>
            </a:r>
            <a:r>
              <a:rPr lang="ru-RU" sz="2200" b="1" cap="all" dirty="0">
                <a:solidFill>
                  <a:srgbClr val="D2533C"/>
                </a:solidFill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sz="2200" b="1" i="1" dirty="0">
                <a:ea typeface="Times New Roman"/>
                <a:cs typeface="Times New Roman"/>
              </a:rPr>
              <a:t>Логичность</a:t>
            </a:r>
            <a:r>
              <a:rPr lang="ru-RU" sz="2200" dirty="0">
                <a:ea typeface="Times New Roman"/>
                <a:cs typeface="Times New Roman"/>
              </a:rPr>
              <a:t> - выражение в смысловых связях компонентов речи и отношений между частями и компонентами мысли. Воспитатель в общении с детьми учитывает, что в дошкольном возрасте закладываются представления о структурных компонентах связного </a:t>
            </a:r>
            <a:r>
              <a:rPr lang="ru-RU" sz="2200" dirty="0" smtClean="0">
                <a:ea typeface="Times New Roman"/>
                <a:cs typeface="Times New Roman"/>
              </a:rPr>
              <a:t>высказывания</a:t>
            </a:r>
            <a:r>
              <a:rPr lang="ru-RU" sz="2200" dirty="0">
                <a:ea typeface="Times New Roman"/>
                <a:cs typeface="Times New Roman"/>
              </a:rPr>
              <a:t>.</a:t>
            </a:r>
            <a:endParaRPr lang="ru-RU" sz="2200" dirty="0" smtClean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sz="2200" b="1" i="1" dirty="0" smtClean="0">
                <a:ea typeface="Times New Roman"/>
                <a:cs typeface="Times New Roman"/>
              </a:rPr>
              <a:t>Чистота</a:t>
            </a:r>
            <a:r>
              <a:rPr lang="ru-RU" sz="2200" dirty="0" smtClean="0">
                <a:ea typeface="Times New Roman"/>
                <a:cs typeface="Times New Roman"/>
              </a:rPr>
              <a:t> </a:t>
            </a:r>
            <a:r>
              <a:rPr lang="ru-RU" sz="2200" dirty="0">
                <a:ea typeface="Times New Roman"/>
                <a:cs typeface="Times New Roman"/>
              </a:rPr>
              <a:t>- отсутствие в речи элементов, чуждых литературному языку. Принимая во внимание ведущий механизм речевого развития дошкольников </a:t>
            </a:r>
            <a:r>
              <a:rPr lang="ru-RU" sz="2200" dirty="0" smtClean="0">
                <a:ea typeface="Times New Roman"/>
                <a:cs typeface="Times New Roman"/>
              </a:rPr>
              <a:t>- подражание</a:t>
            </a:r>
            <a:r>
              <a:rPr lang="ru-RU" sz="2200" dirty="0">
                <a:ea typeface="Times New Roman"/>
                <a:cs typeface="Times New Roman"/>
              </a:rPr>
              <a:t>, воспитатель заботится о чистоте собственной речи: недопустимо использование слов-паразитов, диалектных и жаргонных слов. </a:t>
            </a:r>
            <a:endParaRPr lang="ru-RU" sz="2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7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cap="all" dirty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</a:t>
            </a:r>
            <a:r>
              <a:rPr lang="ru-RU" sz="2000" b="1" cap="all" dirty="0">
                <a:solidFill>
                  <a:srgbClr val="D2533C"/>
                </a:solidFill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sz="2200" b="1" i="1" dirty="0">
                <a:ea typeface="Times New Roman"/>
                <a:cs typeface="Times New Roman"/>
              </a:rPr>
              <a:t>Выразительность</a:t>
            </a:r>
            <a:r>
              <a:rPr lang="ru-RU" sz="2200" dirty="0">
                <a:ea typeface="Times New Roman"/>
                <a:cs typeface="Times New Roman"/>
              </a:rPr>
              <a:t> - особенность речи, захватывающая внимание и создающая атмосферу эмоционального сопереживания. Выразительность речи воспитателя является мощным орудием воздействия на ребенка. Владеющий различными средствами выразительности речи воспитатель (интонация, темп речи, сила, высота голоса и др</a:t>
            </a:r>
            <a:r>
              <a:rPr lang="ru-RU" sz="2200" dirty="0" smtClean="0">
                <a:ea typeface="Times New Roman"/>
                <a:cs typeface="Times New Roman"/>
              </a:rPr>
              <a:t>.), </a:t>
            </a:r>
            <a:r>
              <a:rPr lang="ru-RU" sz="2200" dirty="0">
                <a:ea typeface="Times New Roman"/>
                <a:cs typeface="Times New Roman"/>
              </a:rPr>
              <a:t>способствует не только формированию произвольности выразительности речи ребенка, но и более полному осознанию им содержания речи взрослого, формированию умения выражать свое отношение к предмету разговора. </a:t>
            </a:r>
            <a:endParaRPr lang="ru-RU" sz="2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03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200" b="1" cap="all" dirty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учреждения.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15000"/>
              </a:lnSpc>
              <a:spcBef>
                <a:spcPts val="1125"/>
              </a:spcBef>
              <a:buClr>
                <a:srgbClr val="93A299"/>
              </a:buClr>
            </a:pPr>
            <a:endParaRPr lang="ru-RU" sz="2200" b="1" i="1" dirty="0" smtClean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1125"/>
              </a:spcBef>
              <a:buClr>
                <a:srgbClr val="93A299"/>
              </a:buClr>
            </a:pPr>
            <a:r>
              <a:rPr lang="ru-RU" sz="2200" b="1" i="1" dirty="0" smtClean="0">
                <a:ea typeface="Times New Roman"/>
                <a:cs typeface="Times New Roman"/>
              </a:rPr>
              <a:t>Богатство </a:t>
            </a:r>
            <a:r>
              <a:rPr lang="ru-RU" sz="2200" dirty="0">
                <a:ea typeface="Times New Roman"/>
                <a:cs typeface="Times New Roman"/>
              </a:rPr>
              <a:t>- умение использовать все языковые единицы с целью оптимального выражения информации. Богатый лексикон воспитателя способствует расширению словарного запаса ребенка, помогает сформировать у него навыки точности словоупотребления, выразительности и образности речи, так как в дошкольном возрасте формируются основы лексического запаса ребенка. </a:t>
            </a:r>
            <a:endParaRPr lang="ru-RU" sz="2200" dirty="0"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82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200" b="1" cap="all" dirty="0" smtClean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учреждения.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endParaRPr lang="ru-RU" sz="2200" b="1" i="1" dirty="0" smtClean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sz="2200" b="1" i="1" dirty="0" smtClean="0">
                <a:ea typeface="Times New Roman"/>
                <a:cs typeface="Times New Roman"/>
              </a:rPr>
              <a:t>Уместность </a:t>
            </a:r>
            <a:r>
              <a:rPr lang="ru-RU" sz="2200" dirty="0">
                <a:ea typeface="Times New Roman"/>
                <a:cs typeface="Times New Roman"/>
              </a:rPr>
              <a:t>- употребление в речи единиц, соответствующих ситуации и условиям общения. Уместность речи воспитателя предполагает, прежде всего, обладание чувством стиля. Учет специфики дошкольного возраста нацеливает педагога на формирование у детей культуры речевого поведения (навыков общения, умения пользоваться разнообразными формулами речевого этикета, ориентироваться на ситуацию общения, собеседника и др.). </a:t>
            </a:r>
            <a:endParaRPr lang="ru-RU" sz="2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51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cap="all" dirty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</a:t>
            </a:r>
            <a:r>
              <a:rPr lang="ru-RU" sz="2200" b="1" cap="all" dirty="0">
                <a:solidFill>
                  <a:srgbClr val="D2533C"/>
                </a:solidFill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spcBef>
                <a:spcPts val="1125"/>
              </a:spcBef>
              <a:buClr>
                <a:srgbClr val="93A299"/>
              </a:buClr>
              <a:buNone/>
            </a:pPr>
            <a:r>
              <a:rPr lang="ru-RU" sz="2200" b="1" i="1" dirty="0">
                <a:ea typeface="Times New Roman"/>
                <a:cs typeface="Times New Roman"/>
              </a:rPr>
              <a:t>Специфика педагогической коммуникации состоит в том, что она выступает:</a:t>
            </a:r>
            <a:endParaRPr lang="ru-RU" sz="2200" b="1" i="1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1125"/>
              </a:spcBef>
              <a:buClr>
                <a:srgbClr val="93A299"/>
              </a:buClr>
            </a:pPr>
            <a:r>
              <a:rPr lang="ru-RU" sz="2200" dirty="0">
                <a:ea typeface="Times New Roman"/>
                <a:cs typeface="Times New Roman"/>
              </a:rPr>
              <a:t>- как средство решения педагогических задач; </a:t>
            </a:r>
            <a:endParaRPr lang="ru-RU" sz="22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1125"/>
              </a:spcBef>
              <a:buClr>
                <a:srgbClr val="93A299"/>
              </a:buClr>
            </a:pPr>
            <a:r>
              <a:rPr lang="ru-RU" sz="2200" dirty="0">
                <a:ea typeface="Times New Roman"/>
                <a:cs typeface="Times New Roman"/>
              </a:rPr>
              <a:t>- как способ организации взаимоотношений  педагога  и детей, обуславливающих успешность обучения и воспитания;</a:t>
            </a:r>
            <a:endParaRPr lang="ru-RU" sz="22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1125"/>
              </a:spcBef>
              <a:buClr>
                <a:srgbClr val="93A299"/>
              </a:buClr>
            </a:pPr>
            <a:r>
              <a:rPr lang="ru-RU" sz="2200" dirty="0">
                <a:ea typeface="Times New Roman"/>
                <a:cs typeface="Times New Roman"/>
              </a:rPr>
              <a:t>- как социально-психологическое обеспечение </a:t>
            </a:r>
            <a:r>
              <a:rPr lang="ru-RU" sz="2200" dirty="0" err="1">
                <a:ea typeface="Times New Roman"/>
                <a:cs typeface="Times New Roman"/>
              </a:rPr>
              <a:t>воспитательно</a:t>
            </a:r>
            <a:r>
              <a:rPr lang="ru-RU" sz="2200" dirty="0">
                <a:ea typeface="Times New Roman"/>
                <a:cs typeface="Times New Roman"/>
              </a:rPr>
              <a:t> - образовательного  процесса.</a:t>
            </a:r>
            <a:endParaRPr lang="ru-RU" sz="2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39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cap="all" dirty="0">
                <a:solidFill>
                  <a:srgbClr val="D2533C"/>
                </a:solidFill>
              </a:rPr>
              <a:t>Характер речевых коммуникаций ребенка и воспитателя в образовательном процессе дошкольного учреждения</a:t>
            </a:r>
            <a:r>
              <a:rPr lang="ru-RU" sz="2000" b="1" cap="all" dirty="0">
                <a:solidFill>
                  <a:srgbClr val="D2533C"/>
                </a:solidFill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dirty="0">
                <a:ea typeface="Times New Roman"/>
                <a:cs typeface="Times New Roman"/>
              </a:rPr>
              <a:t> </a:t>
            </a:r>
            <a:r>
              <a:rPr lang="ru-RU" sz="2200" dirty="0" smtClean="0">
                <a:ea typeface="Times New Roman"/>
                <a:cs typeface="Times New Roman"/>
              </a:rPr>
              <a:t>Продуктивность </a:t>
            </a:r>
            <a:r>
              <a:rPr lang="ru-RU" sz="2200" dirty="0" smtClean="0">
                <a:ea typeface="Times New Roman"/>
                <a:cs typeface="Times New Roman"/>
              </a:rPr>
              <a:t>педагогической деятельности во многом предопределяется уровнем овладения педагогом технологией речевых коммуникаций. В.А. Кан Калик отмечал, что воспитание будет эффективным в том случае, если вызывает у ребенка положительное отношение к тому, что мы хотим у него воспитать. При этом то или иное отношение всегда формируется через сложившийся механизм общения. Вот почему перед каждым педагогом стоит задача овладения технологией речевых коммуникаций. </a:t>
            </a:r>
            <a:endParaRPr lang="ru-RU" sz="2200" dirty="0" smtClean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4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620</TotalTime>
  <Words>854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Ясность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Характер речевых коммуникаций ребенка и воспитателя в образовательном процессе дошкольного учреждения.</vt:lpstr>
      <vt:lpstr>Методические рекомендации воспитателям, направленные на формирование речевых коммуникативных умений </vt:lpstr>
      <vt:lpstr>Методические рекомендации воспитателям, направленные на формирование речевых коммуникативных умений </vt:lpstr>
      <vt:lpstr>Методические рекомендации воспитателям, направленные на формирование речевых коммуникативных умений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 речевых коммуникаций ребенка и воспитателя в образовательном процессе дошкольного учреждения.</dc:title>
  <dc:creator>dns</dc:creator>
  <cp:lastModifiedBy>dns</cp:lastModifiedBy>
  <cp:revision>20</cp:revision>
  <dcterms:created xsi:type="dcterms:W3CDTF">2014-02-16T12:08:13Z</dcterms:created>
  <dcterms:modified xsi:type="dcterms:W3CDTF">2014-03-11T14:51:44Z</dcterms:modified>
</cp:coreProperties>
</file>