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76" r:id="rId4"/>
    <p:sldId id="259" r:id="rId5"/>
    <p:sldId id="260" r:id="rId6"/>
    <p:sldId id="261" r:id="rId7"/>
    <p:sldId id="277" r:id="rId8"/>
    <p:sldId id="263" r:id="rId9"/>
    <p:sldId id="278" r:id="rId10"/>
    <p:sldId id="268" r:id="rId11"/>
    <p:sldId id="269" r:id="rId12"/>
    <p:sldId id="270" r:id="rId13"/>
    <p:sldId id="271" r:id="rId14"/>
    <p:sldId id="279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E0E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8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2048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Курсы повышения квалификации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теме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«Содержательные  и методические основы культуры ЗОЖ у старших подростков в условиях реализации программы «Вектор»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программы , научный руководитель : 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О.С.Гладышева –д-р биол.наук, профессор , зав.кафедрой </a:t>
            </a:r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здоровьясбережения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образовании ГБОУ ДПО НИРО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55976" y="5805264"/>
            <a:ext cx="45700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Презентацию  подготовили:    Иванова М.Н.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Чернцова Т.В.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Дополнительные материалы в   рамках  курсов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n>
                  <a:solidFill>
                    <a:srgbClr val="0070C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Программа и методические рекомендации</a:t>
            </a:r>
            <a:br>
              <a:rPr lang="ru-RU" sz="2400" dirty="0" smtClean="0">
                <a:ln>
                  <a:solidFill>
                    <a:srgbClr val="0070C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n>
                  <a:solidFill>
                    <a:srgbClr val="0070C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Реализация направления образовательной деятельности «Здоровье» в ДОУ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Blastbit\Desktop\Новая папка\DSCN79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3728" y="2348880"/>
            <a:ext cx="3474579" cy="416624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220072" y="2636912"/>
            <a:ext cx="32438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Авторы :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Гладышева О.С.,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Шуклина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М.Н.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844824"/>
            <a:ext cx="7920880" cy="10801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628800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n>
                  <a:solidFill>
                    <a:srgbClr val="0070C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n>
                  <a:solidFill>
                    <a:srgbClr val="0070C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 smtClean="0">
                <a:ln>
                  <a:solidFill>
                    <a:srgbClr val="0070C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n>
                  <a:solidFill>
                    <a:srgbClr val="0070C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n>
                  <a:solidFill>
                    <a:srgbClr val="0070C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n>
                  <a:solidFill>
                    <a:srgbClr val="0070C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Развитие детей , через формирование у них ценностных ориентиров на здоровый и безопасный образ жизни.</a:t>
            </a:r>
            <a:br>
              <a:rPr lang="ru-RU" sz="2400" dirty="0" smtClean="0">
                <a:ln>
                  <a:solidFill>
                    <a:srgbClr val="0070C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ln>
                <a:solidFill>
                  <a:srgbClr val="0070C0"/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3645024"/>
            <a:ext cx="7920880" cy="221599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n>
                  <a:solidFill>
                    <a:srgbClr val="0070C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Ориентирована на детей от 4х до 7 лет.</a:t>
            </a:r>
          </a:p>
          <a:p>
            <a:r>
              <a:rPr lang="ru-RU" sz="2400" dirty="0" smtClean="0">
                <a:ln>
                  <a:solidFill>
                    <a:srgbClr val="0070C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Направлена на физическое, интеллектуальное и социальное развитие.</a:t>
            </a:r>
          </a:p>
          <a:p>
            <a:r>
              <a:rPr lang="ru-RU" sz="2400" dirty="0" smtClean="0">
                <a:ln>
                  <a:solidFill>
                    <a:srgbClr val="0070C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Носит интегрированный характер , тесно связана с  другими областями:</a:t>
            </a:r>
          </a:p>
          <a:p>
            <a:pPr algn="just"/>
            <a:endParaRPr lang="ru-RU" dirty="0">
              <a:ln>
                <a:solidFill>
                  <a:srgbClr val="0070C0"/>
                </a:solidFill>
              </a:ln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548680"/>
            <a:ext cx="835292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0070C0"/>
                  </a:solidFill>
                </a:ln>
                <a:latin typeface="Times New Roman" pitchFamily="18" charset="0"/>
                <a:cs typeface="Times New Roman" pitchFamily="18" charset="0"/>
              </a:rPr>
              <a:t>Программа образовательной деятельности в условиях  ДОУ</a:t>
            </a:r>
            <a:r>
              <a:rPr lang="ru-RU" sz="2800" dirty="0" smtClean="0">
                <a:ln>
                  <a:solidFill>
                    <a:srgbClr val="0070C0"/>
                  </a:solidFill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n>
                  <a:solidFill>
                    <a:srgbClr val="0070C0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n>
                  <a:solidFill>
                    <a:srgbClr val="0070C0"/>
                  </a:solidFill>
                </a:ln>
                <a:latin typeface="Times New Roman" pitchFamily="18" charset="0"/>
                <a:cs typeface="Times New Roman" pitchFamily="18" charset="0"/>
              </a:rPr>
              <a:t>«Разговор о здоровье: начало»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трелка вниз 18"/>
          <p:cNvSpPr/>
          <p:nvPr/>
        </p:nvSpPr>
        <p:spPr>
          <a:xfrm>
            <a:off x="4211960" y="3212976"/>
            <a:ext cx="360040" cy="432048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70C0"/>
                </a:solidFill>
              </a:ln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8050088" cy="114300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Организационно-содержательная модель образовательной деятельности по направлению «Здоровье» в ДОУ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492896"/>
            <a:ext cx="2160240" cy="9144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 у </a:t>
            </a:r>
            <a:r>
              <a:rPr lang="ru-RU" dirty="0" err="1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восп.ценностных</a:t>
            </a:r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ориентаций на ЗОЖ</a:t>
            </a:r>
            <a:endParaRPr lang="ru-RU" dirty="0">
              <a:ln>
                <a:solidFill>
                  <a:srgbClr val="0070C0"/>
                </a:solidFill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03848" y="2420888"/>
            <a:ext cx="2376264" cy="9144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Подготовка </a:t>
            </a:r>
            <a:r>
              <a:rPr lang="ru-RU" dirty="0" err="1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пед.кадров</a:t>
            </a:r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к работе по программе  </a:t>
            </a:r>
            <a:endParaRPr lang="ru-RU" dirty="0">
              <a:ln>
                <a:solidFill>
                  <a:srgbClr val="0070C0"/>
                </a:solidFill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84168" y="2420888"/>
            <a:ext cx="2843808" cy="9144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у воспитателей культуры правильного питания</a:t>
            </a:r>
            <a:endParaRPr lang="ru-RU" dirty="0">
              <a:ln>
                <a:solidFill>
                  <a:srgbClr val="0070C0"/>
                </a:solidFill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4509120"/>
            <a:ext cx="3024336" cy="100811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dirty="0" err="1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здоровье-сберегающих</a:t>
            </a:r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технологий на занятиях</a:t>
            </a:r>
            <a:endParaRPr lang="ru-RU" dirty="0">
              <a:ln>
                <a:solidFill>
                  <a:srgbClr val="0070C0"/>
                </a:solidFill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52120" y="4509120"/>
            <a:ext cx="3096344" cy="100811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Функциональные физкультминутки на заняти</a:t>
            </a:r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ях</a:t>
            </a:r>
            <a:endParaRPr lang="ru-RU" dirty="0">
              <a:ln>
                <a:solidFill>
                  <a:srgbClr val="0070C0"/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5661248"/>
            <a:ext cx="3240360" cy="9144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Различные направления коррекционной деятельности</a:t>
            </a:r>
            <a:endParaRPr lang="ru-RU" dirty="0">
              <a:ln>
                <a:solidFill>
                  <a:srgbClr val="0070C0"/>
                </a:solidFill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04048" y="5661248"/>
            <a:ext cx="3312368" cy="93610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Диагностика результативности с помощью  различных методик</a:t>
            </a:r>
            <a:endParaRPr lang="ru-RU" dirty="0">
              <a:ln>
                <a:solidFill>
                  <a:srgbClr val="0070C0"/>
                </a:solidFill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трелка вниз 21"/>
          <p:cNvSpPr/>
          <p:nvPr/>
        </p:nvSpPr>
        <p:spPr>
          <a:xfrm rot="1990312">
            <a:off x="3364716" y="4284382"/>
            <a:ext cx="360040" cy="432048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70C0"/>
                </a:solidFill>
              </a:ln>
            </a:endParaRPr>
          </a:p>
        </p:txBody>
      </p:sp>
      <p:sp>
        <p:nvSpPr>
          <p:cNvPr id="23" name="Стрелка вниз 22"/>
          <p:cNvSpPr/>
          <p:nvPr/>
        </p:nvSpPr>
        <p:spPr>
          <a:xfrm>
            <a:off x="2123728" y="2060848"/>
            <a:ext cx="360040" cy="432048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70C0"/>
                </a:solidFill>
              </a:ln>
            </a:endParaRPr>
          </a:p>
        </p:txBody>
      </p:sp>
      <p:sp>
        <p:nvSpPr>
          <p:cNvPr id="24" name="Стрелка вниз 23"/>
          <p:cNvSpPr/>
          <p:nvPr/>
        </p:nvSpPr>
        <p:spPr>
          <a:xfrm>
            <a:off x="4283968" y="1988840"/>
            <a:ext cx="360040" cy="432048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70C0"/>
                </a:solidFill>
              </a:ln>
            </a:endParaRPr>
          </a:p>
        </p:txBody>
      </p:sp>
      <p:sp>
        <p:nvSpPr>
          <p:cNvPr id="25" name="Стрелка вниз 24"/>
          <p:cNvSpPr/>
          <p:nvPr/>
        </p:nvSpPr>
        <p:spPr>
          <a:xfrm>
            <a:off x="6516216" y="1988840"/>
            <a:ext cx="360040" cy="432048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70C0"/>
                </a:solidFill>
              </a:ln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1556792"/>
            <a:ext cx="5760640" cy="5760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Образовательная  деятельность  по  направлению «Здоровье»</a:t>
            </a:r>
            <a:endParaRPr lang="ru-RU" dirty="0">
              <a:ln>
                <a:solidFill>
                  <a:srgbClr val="0070C0"/>
                </a:solidFill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трелка вниз 26"/>
          <p:cNvSpPr/>
          <p:nvPr/>
        </p:nvSpPr>
        <p:spPr>
          <a:xfrm rot="1128320">
            <a:off x="3813282" y="4248152"/>
            <a:ext cx="360040" cy="1160188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70C0"/>
                </a:solidFill>
              </a:ln>
            </a:endParaRPr>
          </a:p>
        </p:txBody>
      </p:sp>
      <p:sp>
        <p:nvSpPr>
          <p:cNvPr id="28" name="Стрелка вниз 27"/>
          <p:cNvSpPr/>
          <p:nvPr/>
        </p:nvSpPr>
        <p:spPr>
          <a:xfrm rot="20263780">
            <a:off x="4680735" y="4251093"/>
            <a:ext cx="360040" cy="1024709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70C0"/>
                </a:solidFill>
              </a:ln>
            </a:endParaRPr>
          </a:p>
        </p:txBody>
      </p:sp>
      <p:sp>
        <p:nvSpPr>
          <p:cNvPr id="29" name="Стрелка вниз 28"/>
          <p:cNvSpPr/>
          <p:nvPr/>
        </p:nvSpPr>
        <p:spPr>
          <a:xfrm rot="18877925">
            <a:off x="5176239" y="4284940"/>
            <a:ext cx="360040" cy="432048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70C0"/>
                </a:solidFill>
              </a:ln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91680" y="3717032"/>
            <a:ext cx="5760640" cy="64807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 у  воспитанников  ценностных ориентаций  на  ЗОЖ  в  ходе  работы  по  программе</a:t>
            </a:r>
            <a:endParaRPr lang="ru-RU" dirty="0">
              <a:ln>
                <a:solidFill>
                  <a:srgbClr val="0070C0"/>
                </a:solidFill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n>
                  <a:solidFill>
                    <a:srgbClr val="0070C0"/>
                  </a:solidFill>
                </a:ln>
              </a:rPr>
              <a:t>Содержание </a:t>
            </a:r>
            <a:br>
              <a:rPr lang="ru-RU" sz="2400" dirty="0" smtClean="0">
                <a:ln>
                  <a:solidFill>
                    <a:srgbClr val="0070C0"/>
                  </a:solidFill>
                </a:ln>
              </a:rPr>
            </a:br>
            <a:r>
              <a:rPr lang="ru-RU" sz="2400" dirty="0" smtClean="0">
                <a:ln>
                  <a:solidFill>
                    <a:srgbClr val="0070C0"/>
                  </a:solidFill>
                </a:ln>
              </a:rPr>
              <a:t>Программы образовательной деятельности в условиях ДОУ</a:t>
            </a:r>
            <a:br>
              <a:rPr lang="ru-RU" sz="2400" dirty="0" smtClean="0">
                <a:ln>
                  <a:solidFill>
                    <a:srgbClr val="0070C0"/>
                  </a:solidFill>
                </a:ln>
              </a:rPr>
            </a:br>
            <a:r>
              <a:rPr lang="ru-RU" sz="2400" dirty="0" smtClean="0">
                <a:ln>
                  <a:solidFill>
                    <a:srgbClr val="0070C0"/>
                  </a:solidFill>
                </a:ln>
              </a:rPr>
              <a:t>«Разговор о здоровье: начало»</a:t>
            </a:r>
            <a:br>
              <a:rPr lang="ru-RU" sz="2400" dirty="0" smtClean="0">
                <a:ln>
                  <a:solidFill>
                    <a:srgbClr val="0070C0"/>
                  </a:solidFill>
                </a:ln>
              </a:rPr>
            </a:br>
            <a:r>
              <a:rPr lang="ru-RU" sz="2400" dirty="0" smtClean="0">
                <a:ln>
                  <a:solidFill>
                    <a:srgbClr val="0070C0"/>
                  </a:solidFill>
                </a:ln>
              </a:rPr>
              <a:t>авторы  Гладышева О.С., </a:t>
            </a:r>
            <a:r>
              <a:rPr lang="ru-RU" sz="2400" dirty="0" err="1" smtClean="0">
                <a:ln>
                  <a:solidFill>
                    <a:srgbClr val="0070C0"/>
                  </a:solidFill>
                </a:ln>
              </a:rPr>
              <a:t>Шуклина</a:t>
            </a:r>
            <a:r>
              <a:rPr lang="ru-RU" sz="2400" dirty="0" smtClean="0">
                <a:ln>
                  <a:solidFill>
                    <a:srgbClr val="0070C0"/>
                  </a:solidFill>
                </a:ln>
              </a:rPr>
              <a:t> М.Н.</a:t>
            </a:r>
            <a:endParaRPr lang="ru-RU" sz="2400" dirty="0">
              <a:ln>
                <a:solidFill>
                  <a:srgbClr val="0070C0"/>
                </a:solidFill>
              </a:ln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664" y="2276872"/>
            <a:ext cx="6468630" cy="16312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Модуль    «Давайте познакомимся»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Модуль    «Я и мир вокруг. Мир природы»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Модуль    «Мой организм и здоровье»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Модуль     «Создаём здоровье вместе»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(система праздников организуемых вместе с родителями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Blastbit\Desktop\Новая папка\DSCN79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149080"/>
            <a:ext cx="8280920" cy="21968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Современные </a:t>
            </a:r>
            <a:r>
              <a:rPr lang="ru-RU" sz="3600" b="1" dirty="0" err="1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3600" b="1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педагогические технологии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772816"/>
            <a:ext cx="37444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Техологии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сохранния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стимулирования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здоровья</a:t>
            </a:r>
          </a:p>
          <a:p>
            <a:pPr lvl="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420888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ритмопластика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Физкультминутки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Подвижные и спортивные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Релаксация</a:t>
            </a:r>
          </a:p>
          <a:p>
            <a:pPr lvl="0">
              <a:buFont typeface="Arial" pitchFamily="34" charset="0"/>
              <a:buChar char="•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Эстетотерапия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Гимнастика для глаз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Дыхательная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Корригирующая (для стоп)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Музыкальные этюды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Утренняя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Оздоровительный бег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Позы животных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2348880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Физкультурные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Проблемно-игровые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игротренинги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Коммуникативные игры</a:t>
            </a:r>
          </a:p>
          <a:p>
            <a:pPr lvl="0">
              <a:buFont typeface="Arial" pitchFamily="34" charset="0"/>
              <a:buChar char="•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Самомассаж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59832" y="17008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Технологии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обучения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здоровому образу жизни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84168" y="256490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Музыкального воздействия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Воздействия цветом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</a:p>
          <a:p>
            <a:pPr lvl="0">
              <a:buFont typeface="Arial" pitchFamily="34" charset="0"/>
              <a:buChar char="•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цветотерапия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Коррекции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поведени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Арттерапия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Психогимнастика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Психическое закаливание</a:t>
            </a:r>
          </a:p>
          <a:p>
            <a:pPr lvl="0">
              <a:buFont typeface="Arial" pitchFamily="34" charset="0"/>
              <a:buChar char="•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Сказкотерапия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20901" y="1700808"/>
            <a:ext cx="3123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Коррекционные технологии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Практические материалы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628800"/>
            <a:ext cx="6552728" cy="92333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Диагностическая система исследования представлений дошкольников о здоровье и здоровом образе жизни.</a:t>
            </a:r>
          </a:p>
          <a:p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(По И.М.Новиковой</a:t>
            </a:r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)</a:t>
            </a:r>
            <a:endParaRPr lang="ru-RU" dirty="0">
              <a:ln>
                <a:solidFill>
                  <a:schemeClr val="tx2">
                    <a:lumMod val="75000"/>
                  </a:schemeClr>
                </a:solidFill>
              </a:ln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3068960"/>
            <a:ext cx="6553461" cy="64633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Диагностика эмоционально-личностного развития дошкольника</a:t>
            </a:r>
          </a:p>
          <a:p>
            <a:r>
              <a:rPr lang="ru-RU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(по Ф.Н. Маркиной)</a:t>
            </a:r>
            <a:endParaRPr lang="ru-RU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4077072"/>
            <a:ext cx="6624736" cy="92333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Примерные комплексы упражнений для детей дошкольного возраста с отклонениями состояния здоровья</a:t>
            </a:r>
          </a:p>
          <a:p>
            <a:r>
              <a:rPr lang="ru-RU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Составитель - М. Н .</a:t>
            </a:r>
            <a:r>
              <a:rPr lang="ru-RU" dirty="0" err="1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Шуклина</a:t>
            </a:r>
            <a:endParaRPr lang="ru-RU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Blastbit\Desktop\Новая папка\DSCN79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2204864"/>
            <a:ext cx="2517378" cy="188803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620688"/>
            <a:ext cx="403244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Методическое пособие</a:t>
            </a:r>
            <a:b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«Организация профилактической работы с обучающимися и воспитанниками : </a:t>
            </a:r>
            <a:r>
              <a:rPr lang="ru-RU" sz="1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системно-деятельностный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подход.»</a:t>
            </a:r>
            <a:b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авторы Гладышева О.С, Кузоватова Е.Е, </a:t>
            </a:r>
            <a:r>
              <a:rPr lang="ru-RU" sz="1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Еделева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Е.Г.</a:t>
            </a:r>
            <a:endParaRPr lang="ru-RU" sz="1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C:\Users\Blastbit\Desktop\Новая папка\IMG_20180205_1654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25144"/>
            <a:ext cx="2287540" cy="189781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59832" y="4077072"/>
            <a:ext cx="28525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Компьютерная  игра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4869160"/>
            <a:ext cx="230425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995325">
            <a:off x="613665" y="2310318"/>
            <a:ext cx="1580662" cy="1985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5637">
            <a:off x="2469597" y="1457389"/>
            <a:ext cx="1551817" cy="19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4797152"/>
            <a:ext cx="2363754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403648" y="764704"/>
            <a:ext cx="29498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помощь педагогу: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860032" y="620688"/>
            <a:ext cx="4032448" cy="34563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Blastbit\Desktop\476525015-be74dca9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80728"/>
            <a:ext cx="6935843" cy="520274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Выбор всегда за вами!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295232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Программа </a:t>
            </a:r>
            <a:r>
              <a:rPr lang="ru-RU" sz="40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«Вектор»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</a:t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социально-позитивного поведения </a:t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старших подростков 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429000"/>
            <a:ext cx="8352928" cy="2369880"/>
          </a:xfrm>
          <a:prstGeom prst="rect">
            <a:avLst/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ценностей здорового и безопасного образа жизни  у обучаемых и воспитанников старшего подросткового возраста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приобретение ими социальных  компетентностей , позволяющих им выбирать и  реализовывать социально-позитивное поведение.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Blastbit\Desktop\Новая папка\DSCN79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620688"/>
            <a:ext cx="1872208" cy="14041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1196752"/>
            <a:ext cx="67687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rgbClr val="0070C0"/>
                </a:solidFill>
              </a:rPr>
              <a:t>1 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Способствовать приобретению социальных компетентностей  и необходимых знаний для выбора  и реализации  социально- позитивного образа жизни.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2276872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rgbClr val="0070C0"/>
                </a:solidFill>
              </a:rPr>
              <a:t>2 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Формировать  ценностные установки на здоровый и безопасный образ жизни у воспитанников и обучающихся.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3140968"/>
            <a:ext cx="698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rgbClr val="0070C0"/>
                </a:solidFill>
              </a:rPr>
              <a:t>3 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Формировать потребность в ответственном поведении.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75656" y="3789040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 4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.Развивать умение  самостоятельно справляться  с жизненными проблемами.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547664" y="4653136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  Воспитывать желание придерживаться традиционных понятий  о социальных нормах поведения в обществе.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Умения и качества личности: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Способность сохранять психологическую уравновешенность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Высокий уровень физической и духовной культуры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Адекватное реагирование на опасные и чрезвычайные ситуации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строить взаимоотношения с другими людьми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результаты: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Изменение целевых и ценностных установок с ориентацией на ЗОЖ.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Получение теоретических знаний о З и безопасном ОЖ.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Овладение навыками эффективного общения, умения выходить из конфликта.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и развитие навыков самостоятельной деятельности , самооценки.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социально-позитивных жизненных установок.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«Вектор»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Программа занятий по формированию социально-позитивного поведения у старших подростков</a:t>
            </a:r>
            <a:endParaRPr lang="ru-RU" sz="27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Модуль: «Твой жизненный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выбор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514350" indent="-514350"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Модуль: «Общение и конфликты»</a:t>
            </a:r>
          </a:p>
          <a:p>
            <a:pPr marL="514350" indent="-514350"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Модуль: «Здоровое питание и твой внешний облик»</a:t>
            </a:r>
          </a:p>
          <a:p>
            <a:pPr marL="514350" indent="-514350"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 Модуль: «Движение и здоровье человека»</a:t>
            </a:r>
          </a:p>
          <a:p>
            <a:pPr marL="514350" indent="-514350"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  Модуль: «Ответственность за свою жизнь или  курение?»</a:t>
            </a:r>
          </a:p>
          <a:p>
            <a:pPr marL="514350" indent="-514350"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  Модуль: «Здоровье и алкоголь»</a:t>
            </a:r>
          </a:p>
          <a:p>
            <a:pPr marL="514350" indent="-514350"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  Модуль: «Взрослая жизнь – это ответственность»</a:t>
            </a:r>
          </a:p>
          <a:p>
            <a:pPr marL="514350" indent="-514350"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8  Модуль: «Ты и природа»</a:t>
            </a:r>
          </a:p>
          <a:p>
            <a:pPr marL="514350" indent="-514350"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9  Модуль: « Твой выбор – твоё будущее»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988840"/>
            <a:ext cx="8568952" cy="4320480"/>
          </a:xfrm>
          <a:prstGeom prst="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276872"/>
            <a:ext cx="8229600" cy="2980928"/>
          </a:xfrm>
        </p:spPr>
        <p:txBody>
          <a:bodyPr/>
          <a:lstStyle/>
          <a:p>
            <a:pPr lvl="0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 занятия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Информация для педагога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занятия: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59632" y="1700808"/>
            <a:ext cx="6840760" cy="446449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Приложения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95736" y="1700808"/>
            <a:ext cx="4896544" cy="4525963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Анкеты</a:t>
            </a:r>
          </a:p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Задания</a:t>
            </a:r>
          </a:p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Тексты</a:t>
            </a:r>
          </a:p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Ситуации</a:t>
            </a:r>
          </a:p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Описания</a:t>
            </a:r>
          </a:p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Технологии</a:t>
            </a:r>
          </a:p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Тематические карточки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Практическая ценность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3203848" y="1700808"/>
            <a:ext cx="2282552" cy="11521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203848" y="3212976"/>
            <a:ext cx="2160240" cy="13681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«вектор»</a:t>
            </a:r>
            <a:endParaRPr lang="ru-RU" b="1" u="sng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987824" y="4941168"/>
            <a:ext cx="3024336" cy="144016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580112" y="2924944"/>
            <a:ext cx="2664296" cy="13681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11560" y="2708920"/>
            <a:ext cx="2498576" cy="12744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2132856"/>
            <a:ext cx="1947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Готовые занятия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87624" y="2996952"/>
            <a:ext cx="228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b="1" dirty="0" smtClean="0">
                <a:solidFill>
                  <a:srgbClr val="4F81B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Полезная информация</a:t>
            </a:r>
            <a:endParaRPr lang="ru-RU" b="1" dirty="0">
              <a:solidFill>
                <a:srgbClr val="4F81B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68144" y="3356992"/>
            <a:ext cx="2126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Новые технологии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71800" y="5229200"/>
            <a:ext cx="2921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Практические материалы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>
            <a:stCxn id="4" idx="0"/>
            <a:endCxn id="3" idx="4"/>
          </p:cNvCxnSpPr>
          <p:nvPr/>
        </p:nvCxnSpPr>
        <p:spPr>
          <a:xfrm flipV="1">
            <a:off x="4283968" y="2852936"/>
            <a:ext cx="6115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436096" y="3861048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 flipV="1">
            <a:off x="2987824" y="3573016"/>
            <a:ext cx="288032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4" idx="4"/>
          </p:cNvCxnSpPr>
          <p:nvPr/>
        </p:nvCxnSpPr>
        <p:spPr>
          <a:xfrm>
            <a:off x="4283968" y="4581128"/>
            <a:ext cx="7200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683</TotalTime>
  <Words>577</Words>
  <Application>Microsoft Office PowerPoint</Application>
  <PresentationFormat>Экран (4:3)</PresentationFormat>
  <Paragraphs>121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Курсы повышения квалификации по теме «Содержательные  и методические основы культуры ЗОЖ у старших подростков в условиях реализации программы «Вектор» Автор программы , научный руководитель :  О.С.Гладышева –д-р биол.наук, профессор , зав.кафедрой здоровьясбережения в образовании ГБОУ ДПО НИРО</vt:lpstr>
      <vt:lpstr> Программа  «Вектор» Формирование социально-позитивного поведения  у старших подростков  </vt:lpstr>
      <vt:lpstr>Задачи</vt:lpstr>
      <vt:lpstr>Умения и качества личности:</vt:lpstr>
      <vt:lpstr>Планируемые результаты: </vt:lpstr>
      <vt:lpstr>«Вектор» Программа занятий по формированию социально-позитивного поведения у старших подростков</vt:lpstr>
      <vt:lpstr>Структура занятия:</vt:lpstr>
      <vt:lpstr>Приложения </vt:lpstr>
      <vt:lpstr>Практическая ценность</vt:lpstr>
      <vt:lpstr> Дополнительные материалы в   рамках  курсов  Программа и методические рекомендации Реализация направления образовательной деятельности «Здоровье» в ДОУ</vt:lpstr>
      <vt:lpstr>  Цель:  Развитие детей , через формирование у них ценностных ориентиров на здоровый и безопасный образ жизни. </vt:lpstr>
      <vt:lpstr>Организационно-содержательная модель образовательной деятельности по направлению «Здоровье» в ДОУ</vt:lpstr>
      <vt:lpstr>Содержание  Программы образовательной деятельности в условиях ДОУ «Разговор о здоровье: начало» авторы  Гладышева О.С., Шуклина М.Н.</vt:lpstr>
      <vt:lpstr>Современные здоровьесберегающие педагогические технологии</vt:lpstr>
      <vt:lpstr>Практические материалы</vt:lpstr>
      <vt:lpstr>  Методическое пособие «Организация профилактической работы с обучающимися и воспитанниками : системно-деятельностный подход.» авторы Гладышева О.С, Кузоватова Е.Е, Еделева Е.Г.</vt:lpstr>
      <vt:lpstr>Выбор всегда за вами!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Курсы повышения квалификации «Содержательные  и методические основы культуры ЗОЖ у старших подростков в условиях реализации програ</dc:title>
  <dc:creator>Blastbit</dc:creator>
  <cp:lastModifiedBy>Blastbit</cp:lastModifiedBy>
  <cp:revision>74</cp:revision>
  <dcterms:created xsi:type="dcterms:W3CDTF">2018-02-05T17:51:02Z</dcterms:created>
  <dcterms:modified xsi:type="dcterms:W3CDTF">2018-11-13T09:03:59Z</dcterms:modified>
</cp:coreProperties>
</file>