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65" r:id="rId3"/>
    <p:sldId id="257" r:id="rId4"/>
    <p:sldId id="258" r:id="rId5"/>
    <p:sldId id="260" r:id="rId6"/>
    <p:sldId id="270" r:id="rId7"/>
    <p:sldId id="259" r:id="rId8"/>
    <p:sldId id="262" r:id="rId9"/>
    <p:sldId id="263" r:id="rId10"/>
    <p:sldId id="264" r:id="rId11"/>
    <p:sldId id="266" r:id="rId12"/>
    <p:sldId id="267" r:id="rId13"/>
    <p:sldId id="268" r:id="rId14"/>
    <p:sldId id="272" r:id="rId15"/>
    <p:sldId id="273" r:id="rId16"/>
    <p:sldId id="276" r:id="rId17"/>
    <p:sldId id="274" r:id="rId18"/>
    <p:sldId id="275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58986-E105-4F9B-A74F-5E8DFF230334}" type="datetimeFigureOut">
              <a:rPr lang="ru-RU" smtClean="0"/>
              <a:pPr/>
              <a:t>29.05.2011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FF70D-FCCA-4CF8-BAEE-BE83E6C6E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58986-E105-4F9B-A74F-5E8DFF230334}" type="datetimeFigureOut">
              <a:rPr lang="ru-RU" smtClean="0"/>
              <a:pPr/>
              <a:t>29.05.2011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FF70D-FCCA-4CF8-BAEE-BE83E6C6E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58986-E105-4F9B-A74F-5E8DFF230334}" type="datetimeFigureOut">
              <a:rPr lang="ru-RU" smtClean="0"/>
              <a:pPr/>
              <a:t>29.05.2011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FF70D-FCCA-4CF8-BAEE-BE83E6C6E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58986-E105-4F9B-A74F-5E8DFF230334}" type="datetimeFigureOut">
              <a:rPr lang="ru-RU" smtClean="0"/>
              <a:pPr/>
              <a:t>29.05.2011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FF70D-FCCA-4CF8-BAEE-BE83E6C6E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58986-E105-4F9B-A74F-5E8DFF230334}" type="datetimeFigureOut">
              <a:rPr lang="ru-RU" smtClean="0"/>
              <a:pPr/>
              <a:t>29.05.2011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FF70D-FCCA-4CF8-BAEE-BE83E6C6E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58986-E105-4F9B-A74F-5E8DFF230334}" type="datetimeFigureOut">
              <a:rPr lang="ru-RU" smtClean="0"/>
              <a:pPr/>
              <a:t>29.05.2011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FF70D-FCCA-4CF8-BAEE-BE83E6C6E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58986-E105-4F9B-A74F-5E8DFF230334}" type="datetimeFigureOut">
              <a:rPr lang="ru-RU" smtClean="0"/>
              <a:pPr/>
              <a:t>29.05.2011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FF70D-FCCA-4CF8-BAEE-BE83E6C6E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58986-E105-4F9B-A74F-5E8DFF230334}" type="datetimeFigureOut">
              <a:rPr lang="ru-RU" smtClean="0"/>
              <a:pPr/>
              <a:t>29.05.2011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FF70D-FCCA-4CF8-BAEE-BE83E6C6E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58986-E105-4F9B-A74F-5E8DFF230334}" type="datetimeFigureOut">
              <a:rPr lang="ru-RU" smtClean="0"/>
              <a:pPr/>
              <a:t>29.05.2011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FF70D-FCCA-4CF8-BAEE-BE83E6C6E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58986-E105-4F9B-A74F-5E8DFF230334}" type="datetimeFigureOut">
              <a:rPr lang="ru-RU" smtClean="0"/>
              <a:pPr/>
              <a:t>29.05.2011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FF70D-FCCA-4CF8-BAEE-BE83E6C6E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58986-E105-4F9B-A74F-5E8DFF230334}" type="datetimeFigureOut">
              <a:rPr lang="ru-RU" smtClean="0"/>
              <a:pPr/>
              <a:t>29.05.2011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40FF70D-FCCA-4CF8-BAEE-BE83E6C6E0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C58986-E105-4F9B-A74F-5E8DFF230334}" type="datetimeFigureOut">
              <a:rPr lang="ru-RU" smtClean="0"/>
              <a:pPr/>
              <a:t>29.05.2011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0FF70D-FCCA-4CF8-BAEE-BE83E6C6E04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>
                <a:latin typeface="Ariston" pitchFamily="66" charset="0"/>
              </a:rPr>
              <a:t>Сумочка  «Орхидея»</a:t>
            </a:r>
            <a:endParaRPr lang="ru-RU" sz="8000" dirty="0">
              <a:latin typeface="Ariston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Идея № 3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786322"/>
            <a:ext cx="8329642" cy="15382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Сумочка «Орхидея» легка в изготовлении, практична и красива.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Рисунок 4" descr="SS857255.JPG"/>
          <p:cNvPicPr>
            <a:picLocks noChangeAspect="1"/>
          </p:cNvPicPr>
          <p:nvPr/>
        </p:nvPicPr>
        <p:blipFill>
          <a:blip r:embed="rId2" cstate="print"/>
          <a:srcRect l="26437" r="29885" b="6513"/>
          <a:stretch>
            <a:fillRect/>
          </a:stretch>
        </p:blipFill>
        <p:spPr>
          <a:xfrm>
            <a:off x="2786050" y="428604"/>
            <a:ext cx="2714644" cy="435771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428604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Оценка </a:t>
            </a:r>
            <a:r>
              <a:rPr lang="ru-RU" dirty="0" err="1" smtClean="0"/>
              <a:t>первначальных</a:t>
            </a:r>
            <a:r>
              <a:rPr lang="ru-RU" dirty="0" smtClean="0"/>
              <a:t> идей.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4" y="0"/>
          <a:ext cx="8644000" cy="5714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1000"/>
                <a:gridCol w="2161000"/>
                <a:gridCol w="2161000"/>
                <a:gridCol w="2161000"/>
              </a:tblGrid>
              <a:tr h="596388">
                <a:tc>
                  <a:txBody>
                    <a:bodyPr/>
                    <a:lstStyle/>
                    <a:p>
                      <a:r>
                        <a:rPr lang="ru-RU" dirty="0" smtClean="0"/>
                        <a:t>Категории оценки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Идея №1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Идея№2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Идея№3</a:t>
                      </a:r>
                      <a:endParaRPr lang="ru-RU" dirty="0"/>
                    </a:p>
                  </a:txBody>
                  <a:tcPr/>
                </a:tc>
              </a:tr>
              <a:tr h="851982">
                <a:tc>
                  <a:txBody>
                    <a:bodyPr/>
                    <a:lstStyle/>
                    <a:p>
                      <a:r>
                        <a:rPr lang="ru-RU" dirty="0" smtClean="0"/>
                        <a:t>Соответствие назначению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566988">
                <a:tc>
                  <a:txBody>
                    <a:bodyPr/>
                    <a:lstStyle/>
                    <a:p>
                      <a:r>
                        <a:rPr lang="ru-RU" dirty="0" smtClean="0"/>
                        <a:t>Оригинальность конструкции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566988">
                <a:tc>
                  <a:txBody>
                    <a:bodyPr/>
                    <a:lstStyle/>
                    <a:p>
                      <a:r>
                        <a:rPr lang="ru-RU" dirty="0" smtClean="0"/>
                        <a:t>Наличие материала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566988">
                <a:tc>
                  <a:txBody>
                    <a:bodyPr/>
                    <a:lstStyle/>
                    <a:p>
                      <a:r>
                        <a:rPr lang="ru-RU" dirty="0" smtClean="0"/>
                        <a:t>Простота изготовления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1295973">
                <a:tc>
                  <a:txBody>
                    <a:bodyPr/>
                    <a:lstStyle/>
                    <a:p>
                      <a:r>
                        <a:rPr lang="ru-RU" dirty="0" smtClean="0"/>
                        <a:t>Знания или умения, необходимые для изготовления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566988">
                <a:tc>
                  <a:txBody>
                    <a:bodyPr/>
                    <a:lstStyle/>
                    <a:p>
                      <a:r>
                        <a:rPr lang="ru-RU" dirty="0" smtClean="0"/>
                        <a:t>Инструменты и оборудование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345527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Экологичность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28596" y="6072206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 выбираю идею </a:t>
            </a:r>
            <a:r>
              <a:rPr lang="en-US" dirty="0" smtClean="0"/>
              <a:t> </a:t>
            </a:r>
            <a:r>
              <a:rPr lang="ru-RU" dirty="0" smtClean="0"/>
              <a:t>№3, так как она соответствует  всем категориям оценки. Материал для этой работы найти проще. Чем для двух других.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785794"/>
            <a:ext cx="8643998" cy="5072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Ariston" pitchFamily="66" charset="0"/>
              </a:rPr>
              <a:t>Правила безопасной работы инструментами.</a:t>
            </a:r>
            <a:endParaRPr lang="ru-RU" sz="4800" dirty="0" smtClean="0">
              <a:latin typeface="Ariston" pitchFamily="66" charset="0"/>
            </a:endParaRPr>
          </a:p>
          <a:p>
            <a:pPr lvl="0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1.     С крючками необходимо обращаться очень осторожно, не подносить их к лицу</a:t>
            </a:r>
          </a:p>
          <a:p>
            <a:pPr lvl="0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2.     Крючки и другие приспособления должны быть хорошо отшлифованными, хранить их надо в специальных пеналах и коробках </a:t>
            </a:r>
          </a:p>
          <a:p>
            <a:pPr lvl="0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3.     Нельзя делать резких движений рукой с крючком в направлении рядом сидящего человека.</a:t>
            </a:r>
          </a:p>
          <a:p>
            <a:pPr lvl="0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4.     Нельзя пользоваться ржавыми иглами и булавками. Следует хранить иглы и булавки в коробочке с крышкой.</a:t>
            </a:r>
          </a:p>
          <a:p>
            <a:pPr lvl="0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5.     Ножницы должны лежать с сомкнутыми лезвиями, передавать их следует кольцами вперед.</a:t>
            </a:r>
          </a:p>
          <a:p>
            <a:pPr lvl="0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6.     Влажно-тепловую обработку изделий проводить на гладильной доске или специально оборудованном столе исправным утюгом.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500042"/>
            <a:ext cx="500066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ston" pitchFamily="66" charset="0"/>
              </a:rPr>
              <a:t>Материалы и инструменты.</a:t>
            </a:r>
          </a:p>
          <a:p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Для работы мне понадобилось: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Пряжа персикового цвета</a:t>
            </a: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Крючки№4,5</a:t>
            </a: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Иголка </a:t>
            </a: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Нитка</a:t>
            </a: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Ножницы</a:t>
            </a: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Рисунок 2" descr="e22c00cee9a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785794"/>
            <a:ext cx="2342654" cy="1698424"/>
          </a:xfrm>
          <a:prstGeom prst="rect">
            <a:avLst/>
          </a:prstGeom>
        </p:spPr>
      </p:pic>
      <p:pic>
        <p:nvPicPr>
          <p:cNvPr id="4" name="Рисунок 3" descr="кр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388" y="2500306"/>
            <a:ext cx="1514476" cy="2115218"/>
          </a:xfrm>
          <a:prstGeom prst="rect">
            <a:avLst/>
          </a:prstGeom>
        </p:spPr>
      </p:pic>
      <p:pic>
        <p:nvPicPr>
          <p:cNvPr id="5" name="Рисунок 4" descr="tayra-2011-03-02_12032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86446" y="4929198"/>
            <a:ext cx="2433630" cy="161701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-285776"/>
            <a:ext cx="60722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Ariston" pitchFamily="66" charset="0"/>
              </a:rPr>
              <a:t>Технология изготовления.</a:t>
            </a:r>
            <a:endParaRPr lang="ru-RU" sz="4800" dirty="0">
              <a:latin typeface="Ariston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428736"/>
            <a:ext cx="578647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Я вязала сумочку по частям: сплошная сторона, сторона с узором, 2 ручки. Также мне понадобилась тряпичный  мешочек из которого я сшила </a:t>
            </a:r>
            <a:r>
              <a:rPr lang="ru-RU" sz="16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подклад.Стороны</a:t>
            </a:r>
            <a:r>
              <a:rPr lang="ru-RU" sz="1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сумочки я делала столбиками с </a:t>
            </a:r>
            <a:r>
              <a:rPr lang="ru-RU" sz="16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накидом</a:t>
            </a:r>
            <a:r>
              <a:rPr lang="ru-RU" sz="1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. Узор на одной из них делала пропуская по 3 </a:t>
            </a:r>
            <a:r>
              <a:rPr lang="ru-RU" sz="16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стобика</a:t>
            </a:r>
            <a:r>
              <a:rPr lang="ru-RU" sz="1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. </a:t>
            </a:r>
            <a:r>
              <a:rPr lang="ru-RU" sz="16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Ручкия</a:t>
            </a:r>
            <a:r>
              <a:rPr lang="ru-RU" sz="1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делал а </a:t>
            </a:r>
            <a:r>
              <a:rPr lang="ru-RU" sz="16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полустолбиком</a:t>
            </a:r>
            <a:r>
              <a:rPr lang="ru-RU" sz="1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3429000"/>
            <a:ext cx="47149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Ручки.</a:t>
            </a:r>
          </a:p>
          <a:p>
            <a:r>
              <a:rPr lang="ru-RU" sz="1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Сначала делают цепочку из воздушных петель.</a:t>
            </a:r>
          </a:p>
          <a:p>
            <a:r>
              <a:rPr lang="ru-RU" sz="1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Связав цепочку, крючок вводят в 3 - </a:t>
            </a:r>
            <a:r>
              <a:rPr lang="ru-RU" sz="16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ю</a:t>
            </a:r>
            <a:r>
              <a:rPr lang="ru-RU" sz="1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петлю цепочки, считая от петли, находящейся на крючке, и поддев рабочую нитку (сделав </a:t>
            </a:r>
            <a:r>
              <a:rPr lang="ru-RU" sz="16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накид</a:t>
            </a:r>
            <a:r>
              <a:rPr lang="ru-RU" sz="1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на крючок), протаскивают её через петлю цепочки и петлю, которая находится на крючке. Получают </a:t>
            </a:r>
            <a:r>
              <a:rPr lang="ru-RU" sz="16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полустолбик</a:t>
            </a:r>
            <a:r>
              <a:rPr lang="ru-RU" sz="1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. Далее крючок последовательно вводят в каждую следующую петлю цепочки и протаскивают рабочую нитку через петлю цепочки и петлю, находящуюся на крючке.</a:t>
            </a:r>
            <a:endParaRPr lang="ru-RU" sz="16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Рисунок 4" descr="masch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0892" y="3786190"/>
            <a:ext cx="1389058" cy="1345650"/>
          </a:xfrm>
          <a:prstGeom prst="rect">
            <a:avLst/>
          </a:prstGeom>
        </p:spPr>
      </p:pic>
      <p:pic>
        <p:nvPicPr>
          <p:cNvPr id="6" name="Рисунок 5" descr="masch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6578" y="5572140"/>
            <a:ext cx="2032000" cy="9906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928670"/>
            <a:ext cx="507209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Стороны.</a:t>
            </a:r>
          </a:p>
          <a:p>
            <a:r>
              <a:rPr lang="ru-RU" sz="2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Крючок с последней петлей цепочки и </a:t>
            </a:r>
            <a:r>
              <a:rPr lang="ru-RU" sz="2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накидом</a:t>
            </a:r>
            <a:r>
              <a:rPr lang="ru-RU" sz="2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вводят в 4 - </a:t>
            </a:r>
            <a:r>
              <a:rPr lang="ru-RU" sz="2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ю</a:t>
            </a:r>
            <a:r>
              <a:rPr lang="ru-RU" sz="2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петлю цепочки, считая от крючка, и протаскивают через неё петлю из рабочей нитки. Петли и </a:t>
            </a:r>
            <a:r>
              <a:rPr lang="ru-RU" sz="2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накид</a:t>
            </a:r>
            <a:r>
              <a:rPr lang="ru-RU" sz="2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, находящиеся на крючке, провязывают так. Накинув рабочую нитку на крючок, протаскивают её через петлю и </a:t>
            </a:r>
            <a:r>
              <a:rPr lang="ru-RU" sz="2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накид</a:t>
            </a:r>
            <a:r>
              <a:rPr lang="ru-RU" sz="2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рис.а). Затем, поддев рабочую нитку, протаскивают её через 2 петли на крючке рис.б). Второй столбик вяжут на следующей петле цепочки. Обыкновенный узор вязать пропуская по 3 столбика.</a:t>
            </a:r>
            <a:endParaRPr lang="ru-RU" sz="20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Рисунок 2" descr="masche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00826" y="1000108"/>
            <a:ext cx="2032000" cy="2489200"/>
          </a:xfrm>
          <a:prstGeom prst="rect">
            <a:avLst/>
          </a:prstGeom>
        </p:spPr>
      </p:pic>
      <p:pic>
        <p:nvPicPr>
          <p:cNvPr id="4" name="Рисунок 3" descr="koleshk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388" y="3786190"/>
            <a:ext cx="2082800" cy="20828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85852" y="1785926"/>
          <a:ext cx="6096000" cy="384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Материал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Кол-во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Цена за 1 шт.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Стоимость товара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Пряжа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1.5 </a:t>
                      </a:r>
                      <a:r>
                        <a:rPr lang="ru-RU" baseline="0" dirty="0" err="1" smtClean="0"/>
                        <a:t>шт</a:t>
                      </a:r>
                      <a:r>
                        <a:rPr lang="ru-RU" baseline="0" dirty="0" smtClean="0"/>
                        <a:t> по 200г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80</a:t>
                      </a:r>
                      <a:r>
                        <a:rPr lang="ru-RU" baseline="0" dirty="0" smtClean="0"/>
                        <a:t> руб.(200г)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120 руб.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Крючок(№4-№5)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 руб.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 руб.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Нитка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(было в наличии)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Бумажный мешочек от обуви.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(было в наличии)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140 руб.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43042" y="5929330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электричество затрат не было. Вязала при дневном свете.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0"/>
            <a:ext cx="52149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Ariston" pitchFamily="66" charset="0"/>
              </a:rPr>
              <a:t>Экономическое обоснование.</a:t>
            </a:r>
            <a:endParaRPr lang="ru-RU" sz="4800" dirty="0">
              <a:latin typeface="Ariston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357430"/>
            <a:ext cx="80010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  </a:t>
            </a:r>
            <a:r>
              <a:rPr lang="ru-RU" sz="2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Во время изготовления сумочки не выделялись ядовитые вещества. Её можно спокойно трогать, одевать, держать в руках. </a:t>
            </a:r>
          </a:p>
          <a:p>
            <a:r>
              <a:rPr lang="ru-RU" sz="2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           Ни сама сумочка. Ни её изготовление не причиняют вред здоровью человека, ни окружающей среде.</a:t>
            </a:r>
            <a:endParaRPr lang="ru-RU" sz="28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1142984"/>
            <a:ext cx="5072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err="1" smtClean="0">
                <a:latin typeface="Ariston" pitchFamily="66" charset="0"/>
              </a:rPr>
              <a:t>Экологичность</a:t>
            </a:r>
            <a:r>
              <a:rPr lang="ru-RU" sz="4800" dirty="0" smtClean="0">
                <a:latin typeface="Ariston" pitchFamily="66" charset="0"/>
              </a:rPr>
              <a:t>.</a:t>
            </a:r>
            <a:endParaRPr lang="ru-RU" sz="4800" dirty="0">
              <a:latin typeface="Ariston" pitchFamily="66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785794"/>
            <a:ext cx="47149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Ariston" pitchFamily="66" charset="0"/>
              </a:rPr>
              <a:t>Реклама.</a:t>
            </a:r>
            <a:endParaRPr lang="ru-RU" sz="5400" dirty="0">
              <a:latin typeface="Ariston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2357430"/>
            <a:ext cx="700092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Лето…Что нужно девушке кроме стильной одежды и обуви? Конечно же это аксессуары. Каждый аксессуар должен подчёркивать  твою индивидуальность.  Если ты любишь яркий, но в то же время нежный стиль, то сумка  «Орхидея» именно для тебя. Она поможет тебе дополнить свой образ.</a:t>
            </a:r>
            <a:endParaRPr lang="ru-RU" sz="28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714356"/>
            <a:ext cx="60007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Ariston" pitchFamily="66" charset="0"/>
              </a:rPr>
              <a:t>Вывод о проделанной работе.</a:t>
            </a:r>
            <a:endParaRPr lang="ru-RU" sz="4800" dirty="0">
              <a:latin typeface="Ariston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3143248"/>
            <a:ext cx="76438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Выполненное мной изделие соответствует определённым мной требованиям. Я качественно изготовила эту сумочку, чтобы она прослужила долго. Работа была трудной и долгой, но очень интересной. Я довольна своим проектом. Работать над ним было одним удовольствием. Поставленные цель и задачи выполнены. Навыки и умения, которые я приобрела при выполнении пригодятся мне в будущем.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pPr algn="l"/>
            <a:r>
              <a:rPr lang="ru-RU" dirty="0" smtClean="0">
                <a:latin typeface="Ariston" pitchFamily="66" charset="0"/>
              </a:rPr>
              <a:t>Заглавие.</a:t>
            </a:r>
            <a:endParaRPr lang="ru-RU" dirty="0">
              <a:latin typeface="Ariston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5110178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Обоснование проекта.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Цель и задачи работы.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Историческая справка.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План исследования.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Выбор идеи.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Оценка первоначальных идей.</a:t>
            </a:r>
          </a:p>
          <a:p>
            <a:pPr marL="514350" indent="-514350">
              <a:buFont typeface="+mj-lt"/>
              <a:buAutoNum type="arabicPeriod"/>
            </a:pPr>
            <a:r>
              <a:rPr lang="ru-RU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Материалы 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и инструменты.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Техника безопасности.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Технология изготовления.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Экономическое обоснование.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Экологичность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Реклама.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Вывод о проделанной работе.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800" dirty="0" smtClean="0">
                <a:latin typeface="Ariston" pitchFamily="66" charset="0"/>
              </a:rPr>
              <a:t>Обоснование проекта.  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                 Я решила выполнить модель вязанной сумочки, так как я очень люблю вязать крючком, и это был бы отличный подарок на день рождение моей младшей сестры.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  Я сразу поняла, что работа очень кропотливая. Она требует много терпения и усидчивости. Я рассматривала ещё несколько вариантов, но больше всего мне понравилась идея вязанной сумочки.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Ariston" pitchFamily="66" charset="0"/>
              </a:rPr>
              <a:t>Цели и задачи работы.</a:t>
            </a:r>
            <a:endParaRPr lang="ru-RU" dirty="0">
              <a:latin typeface="Ariston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571612"/>
            <a:ext cx="864399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Цель работы: разработать и связать вязанную сумочку.</a:t>
            </a:r>
          </a:p>
          <a:p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Задачи: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Исследовать  историю вязания крючком.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Исследовать приёмы вязание, используемые в данной работе.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Не загрязнять окружающую среду, в процессе выполнения работы.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Изготовить быстро и качественно.</a:t>
            </a:r>
            <a:endParaRPr lang="ru-RU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571496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Ariston" pitchFamily="66" charset="0"/>
              </a:rPr>
              <a:t>Историческая справка.</a:t>
            </a:r>
            <a:endParaRPr lang="ru-RU" sz="4800" dirty="0">
              <a:latin typeface="Ariston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6215074" cy="56436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400" dirty="0" smtClean="0"/>
              <a:t/>
            </a:r>
            <a:br>
              <a:rPr lang="ru-RU" sz="7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857232"/>
            <a:ext cx="5857916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   </a:t>
            </a:r>
            <a:r>
              <a:rPr lang="ru-RU" sz="1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  Ещё в 30-40-е годы XX в. наши бабушки вязали крючком так же, как в старину – из тонких льняных и хлопчатобумажных ниток, украшая скромный быт тончайшим ажурным плетением.</a:t>
            </a:r>
          </a:p>
          <a:p>
            <a:r>
              <a:rPr lang="ru-RU" sz="1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   Современные женщины предпочитают работать с менее трудоёмким материалом – с шерстяной или полушерстяной пряжей. Из мягких объёмных ниток можно довольно быстро связать обновки для пополнения гардероба – кофты, платья, жакеты, юбки, шарфы, пончо.</a:t>
            </a:r>
          </a:p>
          <a:p>
            <a:r>
              <a:rPr lang="ru-RU" sz="1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   Да и вещи для домашнего интерьера – пледы, диванные подушки, игрушки – получаются яркими, красивыми и приятными в обращении.</a:t>
            </a:r>
          </a:p>
          <a:p>
            <a:r>
              <a:rPr lang="ru-RU" sz="1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   Для летних и ажурных изделий (топов, маек, накидок, болеро, салфеток, скатертей, занавесок) в наше время, как раньше, используют льняные и хлопчатобумажные нити, но гораздо толще, чем те, из которых вязали наши бабушки и прабабушки в своё неторопливое время. Из тонких нитей вяжут лишь особенно изысканные украшения – воротнички, жабо, брошки.</a:t>
            </a:r>
          </a:p>
          <a:p>
            <a:r>
              <a:rPr lang="ru-RU" sz="1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   Головные уборы – особые изделия. В отличие от платьев, костюмов и кофточек, нередко скрытых под верхней одеждой, они всегда на виду. </a:t>
            </a:r>
          </a:p>
          <a:p>
            <a:r>
              <a:rPr lang="ru-RU" sz="1400" dirty="0" smtClean="0"/>
              <a:t>  </a:t>
            </a:r>
            <a:endParaRPr lang="ru-RU" sz="1400" dirty="0"/>
          </a:p>
        </p:txBody>
      </p:sp>
      <p:pic>
        <p:nvPicPr>
          <p:cNvPr id="7" name="Рисунок 6" descr="t_____5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83298" y="2000240"/>
            <a:ext cx="2614631" cy="2357454"/>
          </a:xfrm>
          <a:prstGeom prst="rect">
            <a:avLst/>
          </a:prstGeom>
        </p:spPr>
      </p:pic>
      <p:pic>
        <p:nvPicPr>
          <p:cNvPr id="8" name="Рисунок 7" descr="64803233_1286095884_beret_svyazanniy_kruchk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388" y="4357694"/>
            <a:ext cx="2571768" cy="2500306"/>
          </a:xfrm>
          <a:prstGeom prst="rect">
            <a:avLst/>
          </a:prstGeom>
        </p:spPr>
      </p:pic>
      <p:pic>
        <p:nvPicPr>
          <p:cNvPr id="9" name="Рисунок 8" descr="996e7c47cf693e7ff37e643e942ecd4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388" y="0"/>
            <a:ext cx="2571768" cy="214311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117693"/>
            <a:ext cx="478634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Шапочки, шарфы и перчатки – наиболее актуальное и очень выразительное дополнение к одежде в любое время года. В зависимости от назначения и фасона для их изготовления используют самую разнообразную пряжу.</a:t>
            </a:r>
          </a:p>
          <a:p>
            <a:r>
              <a:rPr lang="ru-RU" sz="1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   Иногда чтобы подчеркнуть свой стиль, добавить изюминку в образ и внести разнообразие в гардероб, бывает достаточно создать всего несколько оригинальных вещей. Немного кружев, ажурный воротничок, шаль – и одежда выглядит более изящно, элегантно и женственно. Проявив немного фантазии можно очень удачно «вписать» моду в свой гардероб и «оживить» старые вещи, потратив на это минимум времени!</a:t>
            </a:r>
          </a:p>
          <a:p>
            <a:r>
              <a:rPr lang="ru-RU" sz="1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   В современных работах широко используется смешение стилей, узоров, сочетания различных нитей, техник работы спицами и крючком. Большинство узоров сами по себе не новы, но их комбинаций может быть бесконечное множество, а творческая мысль позволяет создавать всё новые и новые формы. </a:t>
            </a:r>
          </a:p>
          <a:p>
            <a:r>
              <a:rPr lang="ru-RU" sz="1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   И всё же очень важно соблюдать чувством меры – каждый элемент должен соответствовать замыслу и гармонировать с остальными, чтобы ваши модели не выглядели аляповато и безвкусно.</a:t>
            </a:r>
            <a:endParaRPr lang="ru-RU" sz="16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Рисунок 3" descr="1130092_45912704o3141143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3429000"/>
            <a:ext cx="2662241" cy="3223603"/>
          </a:xfrm>
          <a:prstGeom prst="rect">
            <a:avLst/>
          </a:prstGeom>
        </p:spPr>
      </p:pic>
      <p:pic>
        <p:nvPicPr>
          <p:cNvPr id="5" name="Рисунок 4" descr="t_amazing_crochet_lace_082_77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86512" y="285728"/>
            <a:ext cx="2701930" cy="314345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500066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Ariston" pitchFamily="66" charset="0"/>
              </a:rPr>
              <a:t>План исследования.</a:t>
            </a:r>
            <a:endParaRPr lang="ru-RU" sz="4800" dirty="0">
              <a:latin typeface="Ariston" pitchFamily="66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000364" y="3000372"/>
            <a:ext cx="2786082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286116" y="3286124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Сумочка  «Персиковый бриз»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85720" y="1214422"/>
            <a:ext cx="214314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071802" y="1285860"/>
            <a:ext cx="214314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286512" y="1214422"/>
            <a:ext cx="214314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14282" y="3000372"/>
            <a:ext cx="214314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42844" y="5000636"/>
            <a:ext cx="214314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428992" y="5000636"/>
            <a:ext cx="214314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500826" y="3000372"/>
            <a:ext cx="214314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500826" y="5072074"/>
            <a:ext cx="214314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 стрелкой 26"/>
          <p:cNvCxnSpPr>
            <a:stCxn id="4" idx="4"/>
          </p:cNvCxnSpPr>
          <p:nvPr/>
        </p:nvCxnSpPr>
        <p:spPr>
          <a:xfrm rot="16200000" flipH="1">
            <a:off x="4089793" y="4589867"/>
            <a:ext cx="642942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4" idx="3"/>
          </p:cNvCxnSpPr>
          <p:nvPr/>
        </p:nvCxnSpPr>
        <p:spPr>
          <a:xfrm rot="5400000">
            <a:off x="2217240" y="4023812"/>
            <a:ext cx="1117007" cy="12652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4" idx="2"/>
            <a:endCxn id="18" idx="6"/>
          </p:cNvCxnSpPr>
          <p:nvPr/>
        </p:nvCxnSpPr>
        <p:spPr>
          <a:xfrm rot="10800000">
            <a:off x="2357422" y="3571876"/>
            <a:ext cx="642942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4" idx="1"/>
          </p:cNvCxnSpPr>
          <p:nvPr/>
        </p:nvCxnSpPr>
        <p:spPr>
          <a:xfrm rot="16200000" flipV="1">
            <a:off x="2431554" y="2211861"/>
            <a:ext cx="974131" cy="9795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4" idx="0"/>
            <a:endCxn id="16" idx="4"/>
          </p:cNvCxnSpPr>
          <p:nvPr/>
        </p:nvCxnSpPr>
        <p:spPr>
          <a:xfrm rot="16200000" flipV="1">
            <a:off x="3982637" y="2589603"/>
            <a:ext cx="571504" cy="2500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V="1">
            <a:off x="5286380" y="2357430"/>
            <a:ext cx="1285884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5" idx="3"/>
            <a:endCxn id="21" idx="2"/>
          </p:cNvCxnSpPr>
          <p:nvPr/>
        </p:nvCxnSpPr>
        <p:spPr>
          <a:xfrm flipV="1">
            <a:off x="5643570" y="3571876"/>
            <a:ext cx="857256" cy="374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16200000" flipH="1">
            <a:off x="5393537" y="403622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643306" y="1428736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Оригинальность формы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00034" y="1428736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Простота в изготовлении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57158" y="3357562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Наличие оборудования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28596" y="5286388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Наличие материала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643702" y="1500174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Удобство в использовании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786578" y="3429000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Экономичность(низкая цена)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786578" y="5214950"/>
            <a:ext cx="1714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Пртвлекательный</a:t>
            </a:r>
            <a:r>
              <a:rPr lang="ru-RU" dirty="0" smtClean="0">
                <a:solidFill>
                  <a:schemeClr val="bg1"/>
                </a:solidFill>
              </a:rPr>
              <a:t> внешний вид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786182" y="5286388"/>
            <a:ext cx="1643074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Экологичность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4287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 </a:t>
            </a:r>
            <a:br>
              <a:rPr lang="ru-RU" dirty="0" smtClean="0"/>
            </a:br>
            <a:r>
              <a:rPr lang="ru-RU" sz="5300" dirty="0" smtClean="0">
                <a:latin typeface="Ariston" pitchFamily="66" charset="0"/>
              </a:rPr>
              <a:t>Выбор  идеи.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92D050"/>
                </a:solidFill>
              </a:rPr>
              <a:t>Идея №1. 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142908" y="1571612"/>
            <a:ext cx="8643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92D050"/>
                </a:solidFill>
              </a:rPr>
              <a:t>Комплект «Бирюзовая лагуна»</a:t>
            </a:r>
          </a:p>
        </p:txBody>
      </p:sp>
      <p:pic>
        <p:nvPicPr>
          <p:cNvPr id="5" name="Рисунок 4" descr="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2285992"/>
            <a:ext cx="3938020" cy="35004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5786454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92D050"/>
                </a:solidFill>
              </a:rPr>
              <a:t>Красивое украшение для летнего наряда , сделанное своими руками. Основным элементом в этом комплекте является «ракушка»-завиток из </a:t>
            </a:r>
            <a:r>
              <a:rPr lang="ru-RU" b="1" dirty="0" smtClean="0">
                <a:solidFill>
                  <a:srgbClr val="92D050"/>
                </a:solidFill>
              </a:rPr>
              <a:t>полимерной глины (ПГ)</a:t>
            </a:r>
            <a:r>
              <a:rPr lang="ru-RU" dirty="0" smtClean="0">
                <a:solidFill>
                  <a:srgbClr val="92D050"/>
                </a:solidFill>
              </a:rPr>
              <a:t>. </a:t>
            </a:r>
            <a:endParaRPr lang="ru-RU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2500330" cy="5000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Идея№2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4929198"/>
            <a:ext cx="8543956" cy="139540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Стол к романтическому свиданию украсят свечи, а к свечам, обязательно, нужны </a:t>
            </a:r>
            <a:r>
              <a:rPr lang="ru-RU" dirty="0" err="1" smtClean="0">
                <a:solidFill>
                  <a:srgbClr val="FFC000"/>
                </a:solidFill>
              </a:rPr>
              <a:t>подсчечники</a:t>
            </a:r>
            <a:r>
              <a:rPr lang="ru-RU" dirty="0" smtClean="0">
                <a:solidFill>
                  <a:srgbClr val="FFC000"/>
                </a:solidFill>
              </a:rPr>
              <a:t>. Для любителей творить своими руками есть идея по изготовлению подсвечников из гипса. Простота процесса которого понравится даже самым занятым людям!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Рисунок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428604"/>
            <a:ext cx="2794000" cy="4445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rgbClr val="17BBFD"/>
      </a:dk1>
      <a:lt1>
        <a:sysClr val="window" lastClr="F4F4F4"/>
      </a:lt1>
      <a:dk2>
        <a:srgbClr val="17BBFD"/>
      </a:dk2>
      <a:lt2>
        <a:srgbClr val="F2F2F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359</TotalTime>
  <Words>864</Words>
  <Application>Microsoft Office PowerPoint</Application>
  <PresentationFormat>Экран (4:3)</PresentationFormat>
  <Paragraphs>150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Сумочка  «Орхидея»</vt:lpstr>
      <vt:lpstr>Заглавие.</vt:lpstr>
      <vt:lpstr>Слайд 3</vt:lpstr>
      <vt:lpstr>Цели и задачи работы.</vt:lpstr>
      <vt:lpstr>Историческая справка.</vt:lpstr>
      <vt:lpstr>Слайд 6</vt:lpstr>
      <vt:lpstr>План исследования.</vt:lpstr>
      <vt:lpstr>.  Выбор  идеи. Идея №1. </vt:lpstr>
      <vt:lpstr>Идея№2</vt:lpstr>
      <vt:lpstr>Идея № 3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BEST XP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Тансылу</dc:creator>
  <cp:lastModifiedBy>Admin</cp:lastModifiedBy>
  <cp:revision>44</cp:revision>
  <dcterms:created xsi:type="dcterms:W3CDTF">2011-04-22T15:18:06Z</dcterms:created>
  <dcterms:modified xsi:type="dcterms:W3CDTF">2011-05-29T13:14:32Z</dcterms:modified>
</cp:coreProperties>
</file>