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Высшее образование в странах Древнего Востока</a:t>
            </a:r>
            <a:endParaRPr lang="ru-RU" dirty="0"/>
          </a:p>
        </p:txBody>
      </p:sp>
      <p:pic>
        <p:nvPicPr>
          <p:cNvPr id="4" name="Рисунок 3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2143116"/>
            <a:ext cx="5929354" cy="400052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00240"/>
            <a:ext cx="8858280" cy="485776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Прообразом высшего образования можно считать составленные по особой программе занятия, которым посвящали себя немногие юноши. В этом случае они посещали известного своими познаниями учителя — гуру («чтимый», «достойный») либо участвовали в собраниях и спорах ученых мужей. Вблизи городов возникали так называемые лесные школы, где вокруг гуру-отшельников собирались их верные ученики.</a:t>
            </a:r>
          </a:p>
          <a:p>
            <a:r>
              <a:rPr lang="ru-RU" dirty="0" smtClean="0"/>
              <a:t>Специальных помещений для учебных занятий обычно не было, обучение происходило на открытом воздухе, под деревьями. Были и своего рода семейные школы, где все взрослые мужчины посвящали себя обучению молодежи. Поначалу эти учителя не получали какого-либо вознаграждения за свой труд, подарки учителю имели скорее символическую, чем реальную ценность. Основным способом компенсации за обучение была помощь учеников семье учителя по хозяйству.</a:t>
            </a:r>
          </a:p>
          <a:p>
            <a:endParaRPr lang="ru-RU" dirty="0"/>
          </a:p>
        </p:txBody>
      </p:sp>
      <p:pic>
        <p:nvPicPr>
          <p:cNvPr id="4" name="Рисунок 3" descr="pg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214290"/>
            <a:ext cx="3810000" cy="178592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Древний Китай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000240"/>
            <a:ext cx="61436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Китай - страна древней цивилизации - имеет издавна развитую культуру и образовательную систему. Первые ростки школьного образования в Древнем Китае восходят примерно к третьему тысячелетию до нашей эры.</a:t>
            </a:r>
          </a:p>
          <a:p>
            <a:pPr lvl="1"/>
            <a:r>
              <a:rPr lang="ru-RU" dirty="0" smtClean="0"/>
              <a:t>Согласно историческим свидетельствам в Древнем Китае существовали специальные места «</a:t>
            </a:r>
            <a:r>
              <a:rPr lang="ru-RU" dirty="0" err="1" smtClean="0"/>
              <a:t>Сян</a:t>
            </a:r>
            <a:r>
              <a:rPr lang="ru-RU" dirty="0" smtClean="0"/>
              <a:t>», где воспитывали детей и подростков. Появление этих первых своего рода школ относится приблизительно к 3000 г. до н.э.</a:t>
            </a:r>
          </a:p>
          <a:p>
            <a:r>
              <a:rPr lang="ru-RU" dirty="0" smtClean="0"/>
              <a:t>В эпоху </a:t>
            </a:r>
            <a:r>
              <a:rPr lang="ru-RU" dirty="0" err="1" smtClean="0"/>
              <a:t>Шан</a:t>
            </a:r>
            <a:r>
              <a:rPr lang="ru-RU" dirty="0" smtClean="0"/>
              <a:t> (1766-1122 гг. до н.э.) в Китае существовала довольно развитая иероглифическая письменность, о чем свидетельствуют дошедшие до нас надписи на гадательных костях и черепашьих панцирях, которые относятся к XIV-XII вв. до н.э. В них содержится около 3 000 различных иероглифов.</a:t>
            </a:r>
            <a:endParaRPr lang="ru-RU" dirty="0"/>
          </a:p>
        </p:txBody>
      </p:sp>
      <p:pic>
        <p:nvPicPr>
          <p:cNvPr id="5" name="Рисунок 4" descr="460px-Ist10_polnuroki_t6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0892" y="1643050"/>
            <a:ext cx="1928826" cy="469581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2" y="214290"/>
            <a:ext cx="6219076" cy="603411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В древнейшем литературном памятнике Древнего Китая «Книге стихов и песен» (</a:t>
            </a:r>
            <a:r>
              <a:rPr lang="ru-RU" dirty="0" err="1" smtClean="0"/>
              <a:t>Шицзин</a:t>
            </a:r>
            <a:r>
              <a:rPr lang="ru-RU" dirty="0" smtClean="0"/>
              <a:t>), относящемся к XI-VII вв. до н.э., имеется описание учебных заведений периода династии </a:t>
            </a:r>
            <a:r>
              <a:rPr lang="ru-RU" dirty="0" err="1" smtClean="0"/>
              <a:t>Шан</a:t>
            </a:r>
            <a:r>
              <a:rPr lang="ru-RU" dirty="0" smtClean="0"/>
              <a:t>. В эту же эпоху в Китае появилось первое высшее учебное заведение — своего рода университет «Да </a:t>
            </a:r>
            <a:r>
              <a:rPr lang="ru-RU" dirty="0" err="1" smtClean="0"/>
              <a:t>Сюэ</a:t>
            </a:r>
            <a:r>
              <a:rPr lang="ru-RU" dirty="0" smtClean="0"/>
              <a:t>». Видимо, «Да </a:t>
            </a:r>
            <a:r>
              <a:rPr lang="ru-RU" dirty="0" err="1" smtClean="0"/>
              <a:t>Сюэ</a:t>
            </a:r>
            <a:r>
              <a:rPr lang="ru-RU" dirty="0" smtClean="0"/>
              <a:t>» является одним из самых ранних высших учебных заведений в мире.</a:t>
            </a:r>
          </a:p>
          <a:p>
            <a:r>
              <a:rPr lang="ru-RU" dirty="0" smtClean="0"/>
              <a:t>В эпоху расцвета китайского рабовладельческого общества (1122-771 гг. до н.э.) наблюдалось интенсивное развитие образования. Учебные заведения делились на два основных типа: одни создавались в столице под управлением правительства, другие управлялись местными органами власти.</a:t>
            </a:r>
          </a:p>
          <a:p>
            <a:r>
              <a:rPr lang="ru-RU" dirty="0" smtClean="0"/>
              <a:t>Столичные учебные заведения подразделялись на две ступени: начальные и высшие школы. В древней классической книге «Ли </a:t>
            </a:r>
            <a:r>
              <a:rPr lang="ru-RU" dirty="0" err="1" smtClean="0"/>
              <a:t>Цзи</a:t>
            </a:r>
            <a:r>
              <a:rPr lang="ru-RU" dirty="0" smtClean="0"/>
              <a:t>» (Книге обрядов и этикета) содержится описание этих школ. Дети из благородных семей в возрасте 13 лет поступали в начальные школы «</a:t>
            </a:r>
            <a:r>
              <a:rPr lang="ru-RU" dirty="0" err="1" smtClean="0"/>
              <a:t>Сяо</a:t>
            </a:r>
            <a:r>
              <a:rPr lang="ru-RU" dirty="0" smtClean="0"/>
              <a:t> </a:t>
            </a:r>
            <a:r>
              <a:rPr lang="ru-RU" dirty="0" err="1" smtClean="0"/>
              <a:t>сюэ</a:t>
            </a:r>
            <a:r>
              <a:rPr lang="ru-RU" dirty="0" smtClean="0"/>
              <a:t>» и обучались в них в течение 7 лет. В возрасте 20 лет они могли продолжать образование в высших школах «Да </a:t>
            </a:r>
            <a:r>
              <a:rPr lang="ru-RU" dirty="0" err="1" smtClean="0"/>
              <a:t>Сюэ</a:t>
            </a:r>
            <a:r>
              <a:rPr lang="ru-RU" dirty="0" smtClean="0"/>
              <a:t>» с 9-летним сроком обучения.</a:t>
            </a:r>
          </a:p>
          <a:p>
            <a:endParaRPr lang="ru-RU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143116"/>
            <a:ext cx="2619375" cy="17430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Древний Восток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1447800"/>
            <a:ext cx="6719142" cy="48006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Образование в Исламском мире делилось на два уровня (в некоторых странах имелись непринципиальные различия). В городах и крупных селениях существовали частные религиозные школы начального обучения (</a:t>
            </a:r>
            <a:r>
              <a:rPr lang="ru-RU" dirty="0" err="1" smtClean="0"/>
              <a:t>китаб</a:t>
            </a:r>
            <a:r>
              <a:rPr lang="ru-RU" dirty="0" smtClean="0"/>
              <a:t>). Учитель договаривался с родителями учеников о плате, обычно невысокой. По крайней мере, до XII века школы не имели особых помещений; занятия проходили в мечетях. Детей обучали арабской грамоте, основываясь на чтении и запоминании текстов Корана. Основную часть учеников составляли дети ремесленников, торговцев, состоятельных крестьян. Феодальная верхушка предпочитала нанимать домашних учителей; в этом случае образование включало не только чтение, письмо и счет, но также арабскую грамматику и литературу, и дополнялось изучением истории, приучением к хорошим манерам, физическими и воинскими упражнениями (плавание, верховая езда, стрельба из лука и т.п.).</a:t>
            </a:r>
          </a:p>
          <a:p>
            <a:endParaRPr lang="ru-RU" dirty="0"/>
          </a:p>
        </p:txBody>
      </p:sp>
      <p:pic>
        <p:nvPicPr>
          <p:cNvPr id="4" name="Рисунок 3" descr="images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071678"/>
            <a:ext cx="2143140" cy="364333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Обучение на втором (высшем) уровне образования чаще всего происходило в мечетях, обычно с рассвета до полудня. В больших мечетях могли заниматься десятки ученических групп (кругов), и на занятия приходили сотни юношей. Преподаватель, прислонившись к стене, сидел на ковре в кругу учеников. Программа делилась на два цикла предметов: традиционные и рациональные (умопостигаемые).</a:t>
            </a:r>
          </a:p>
          <a:p>
            <a:r>
              <a:rPr lang="ru-RU" dirty="0" smtClean="0"/>
              <a:t>К первому циклу относились религиозные дисциплины (толкование Корана, интерпретация преданий о жизни пророка Мухаммеда, мусульманское право, богословие), сюда же относились арабская филология и риторика. Во второй цикл входили каллиграфия, логика, математика, астрономия, свод правил поведения, медицина и другие естественные науки в связи с философскими концепциями аристотелевского толка.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Главными методами обучения на втором уровне образования являлись чтение и комментирование разнообразной литературы. Ученики под руководством наставника изучали наиболее авторитетные сочинения по тому или иному предмету, причем обычно ученик читал, а преподаватель прерывал его чтение комментариями. Иногда комментарии переходили в развернутую лекцию. Студенты вели конспекты, а специальные глашатаи время от времени громко повторяли то, что учитель считал наиболее важным. Глашатаи выполняли также роль репетиторов и контролеров.</a:t>
            </a:r>
          </a:p>
          <a:p>
            <a:r>
              <a:rPr lang="ru-RU" dirty="0" smtClean="0"/>
              <a:t>Приобретшие образование высшего уровня получали ученую степень — </a:t>
            </a:r>
            <a:r>
              <a:rPr lang="ru-RU" dirty="0" err="1" smtClean="0"/>
              <a:t>ияз</a:t>
            </a:r>
            <a:r>
              <a:rPr lang="ru-RU" dirty="0" smtClean="0"/>
              <a:t>. Порой у них на руках оказывались свидетельства о получении такой степени от многих преподавателей.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5920" y="500042"/>
            <a:ext cx="7498080" cy="48006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Власти мало вмешивались в организацию высшего образования. Лишь в некоторых местах (Багдаде и Египте) они следили за соблюдением ортодоксального ислама в процессе такого образования.</a:t>
            </a:r>
          </a:p>
          <a:p>
            <a:r>
              <a:rPr lang="ru-RU" dirty="0" smtClean="0"/>
              <a:t>Заметные изменения в организации процесса образовании произошли в ХI-ХII веках, когда появились новые учебные заведения — медресе. Первая подобная школа была создана в 1055 году в Багдаде, а затем медресе распространились по всему исламскому миру. </a:t>
            </a:r>
          </a:p>
          <a:p>
            <a:r>
              <a:rPr lang="ru-RU" dirty="0" smtClean="0"/>
              <a:t>Медресе имели свой устав и статус частных учебных заведений и жили на средства богатых дарителей. Студенты обеспечивались жильем, продовольствием, небольшим денежным пособием; получали жалованье и преподаватели. Порой (в Басре, </a:t>
            </a:r>
            <a:r>
              <a:rPr lang="ru-RU" dirty="0" err="1" smtClean="0"/>
              <a:t>Исфагани</a:t>
            </a:r>
            <a:r>
              <a:rPr lang="ru-RU" dirty="0" smtClean="0"/>
              <a:t>, Герате, </a:t>
            </a:r>
            <a:r>
              <a:rPr lang="ru-RU" dirty="0" err="1" smtClean="0"/>
              <a:t>Мерве</a:t>
            </a:r>
            <a:r>
              <a:rPr lang="ru-RU" dirty="0" smtClean="0"/>
              <a:t> и других городах) их финансировали власти. Постепенно, однако, контроль государства становился все более жестким.</a:t>
            </a:r>
          </a:p>
          <a:p>
            <a:endParaRPr lang="ru-RU" dirty="0"/>
          </a:p>
        </p:txBody>
      </p:sp>
      <p:pic>
        <p:nvPicPr>
          <p:cNvPr id="4" name="Рисунок 3" descr="images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5010150"/>
            <a:ext cx="2466975" cy="18478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Медресе давали не только религиозное, но и светское образование. Сначала в них изучали грамматику, право, философию, но постепенно программа расширялась: стали изучать труды эллинских, иранских и индийских авторов, штудировали учебную литературу всего тогдашнего цивилизованного мира.</a:t>
            </a:r>
          </a:p>
          <a:p>
            <a:r>
              <a:rPr lang="ru-RU" dirty="0" smtClean="0"/>
              <a:t>Крупным культурным центром исламского мира являлась мусульманская Испания.. По всей стране открывались школа и библиотеки. Ученики. В одной лишь Кордове насчитывалось около 80 учебных заведений, в том числе несколько высших школ, в которых женщины посещали занятия изящной словесности. Высшие школы Кордовы, Толедо, Саламанки, Севильи предлагали программу по всем тогдашним отраслям знания, как то: богословие, право, математика, астрономия, история и география, грамматика и риторика, медицина и философия. В этих учебных заведениях царила изрядная веротерпимость, преподавателями и студентами были мусульмане, христиане и иудеи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85992"/>
            <a:ext cx="7498080" cy="396240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И восточные школы университетского типа в значительной мере оказались прообразами средневековых университетов Европы. В арабских высших школах обучались европейцы, ставшие впоследствии учеными, политическими и религиозными деятелями. В мусульманской Испании, например, получил образование будущий папа </a:t>
            </a:r>
            <a:r>
              <a:rPr lang="ru-RU" dirty="0" err="1" smtClean="0"/>
              <a:t>Сильвестр</a:t>
            </a:r>
            <a:r>
              <a:rPr lang="ru-RU" dirty="0" smtClean="0"/>
              <a:t> II. Даже когда в XI веке в Болонье и Париже появились центры просвещения, выросшие затем в университеты, европейцы отправлялись в Северную Африку или арабскую Испанию, чтобы посетить тамошние школы, познать мудрость Востока</a:t>
            </a:r>
            <a:endParaRPr lang="ru-RU" dirty="0"/>
          </a:p>
        </p:txBody>
      </p:sp>
      <p:pic>
        <p:nvPicPr>
          <p:cNvPr id="4" name="Рисунок 3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571480"/>
            <a:ext cx="5786478" cy="1714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Древняя Индия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К середине 1-го тысячелетия до н. э. в Древней Индии сложилась определенная воспитательная традиция. На первой ступени воспитания — в семье — систематическое обучение не предусматривалось. Для представителей трех высших каст оно начиналось после особого ритуала посвящения во взрослые — «</a:t>
            </a:r>
            <a:r>
              <a:rPr lang="ru-RU" dirty="0" err="1" smtClean="0"/>
              <a:t>упанаяма</a:t>
            </a:r>
            <a:r>
              <a:rPr lang="ru-RU" dirty="0" smtClean="0"/>
              <a:t>». </a:t>
            </a:r>
            <a:r>
              <a:rPr lang="ru-RU" dirty="0" err="1" smtClean="0"/>
              <a:t>Непрошедшие</a:t>
            </a:r>
            <a:r>
              <a:rPr lang="ru-RU" dirty="0" smtClean="0"/>
              <a:t> «</a:t>
            </a:r>
            <a:r>
              <a:rPr lang="ru-RU" dirty="0" err="1" smtClean="0"/>
              <a:t>упанаяму</a:t>
            </a:r>
            <a:r>
              <a:rPr lang="ru-RU" dirty="0" smtClean="0"/>
              <a:t>» презирались индоарийским обществом; они лишались права иметь супругом представителя своей касты, получать дальнейшее образование. Так осуществлялся контроль за результатами семейного воспитания.</a:t>
            </a:r>
          </a:p>
          <a:p>
            <a:r>
              <a:rPr lang="ru-RU" dirty="0" smtClean="0"/>
              <a:t>Порядок обучения у специалиста-учителя во многом строился по типу семейных отношений: ученик считался членом семьи учителя и помимо овладения им грамотой и обязательными знаниями привыкал к правильному поведению в семье.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214290"/>
            <a:ext cx="6576266" cy="603411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Сроки «</a:t>
            </a:r>
            <a:r>
              <a:rPr lang="ru-RU" dirty="0" err="1" smtClean="0"/>
              <a:t>упанаямы</a:t>
            </a:r>
            <a:r>
              <a:rPr lang="ru-RU" dirty="0" smtClean="0"/>
              <a:t>», содержание дальнейшего образования не были одинаковыми для представителей трех высших каст. Для брахманов «</a:t>
            </a:r>
            <a:r>
              <a:rPr lang="ru-RU" dirty="0" err="1" smtClean="0"/>
              <a:t>упанаяма</a:t>
            </a:r>
            <a:r>
              <a:rPr lang="ru-RU" dirty="0" smtClean="0"/>
              <a:t>» начиналась в 8-летнем возрасте, кшатриев — в 11-летнем, вайшья — в 12-летнем. Наиболее полной была программа образования у брахманов; занятия для них состояли, прежде всего, в пересказах вед, развитии навыков чтения и письма. У кшатриев и вайшья была сходная, но сокращенная программа; кроме того, дети кшатриев приобретали знания и навыки в военном искусстве, а дети вайшья — в сельском хозяйстве, ремеслах и пр.</a:t>
            </a:r>
          </a:p>
          <a:p>
            <a:r>
              <a:rPr lang="ru-RU" dirty="0" smtClean="0"/>
              <a:t>Некоторые из получивших такое образование, которое могло длиться восемь лет, затем углубляли его еще 3-4 года, занимаясь в доме учителя или с домашним преподавателем.</a:t>
            </a:r>
          </a:p>
          <a:p>
            <a:endParaRPr lang="ru-RU" dirty="0"/>
          </a:p>
        </p:txBody>
      </p:sp>
      <p:pic>
        <p:nvPicPr>
          <p:cNvPr id="4" name="Рисунок 3" descr="images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142984"/>
            <a:ext cx="2143140" cy="485778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</TotalTime>
  <Words>1380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Высшее образование в странах Древнего Востока</vt:lpstr>
      <vt:lpstr>Древний Восток</vt:lpstr>
      <vt:lpstr>Слайд 3</vt:lpstr>
      <vt:lpstr>Слайд 4</vt:lpstr>
      <vt:lpstr>Слайд 5</vt:lpstr>
      <vt:lpstr>Слайд 6</vt:lpstr>
      <vt:lpstr>Слайд 7</vt:lpstr>
      <vt:lpstr>Древняя Индия</vt:lpstr>
      <vt:lpstr>Слайд 9</vt:lpstr>
      <vt:lpstr>Слайд 10</vt:lpstr>
      <vt:lpstr>Древний Китай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</cp:revision>
  <dcterms:modified xsi:type="dcterms:W3CDTF">2014-03-20T18:22:34Z</dcterms:modified>
</cp:coreProperties>
</file>