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984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4" descr="http://rewalls.com/pic/201103/800x600/reWalls.com-271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9218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800" dirty="0" smtClean="0">
              <a:solidFill>
                <a:srgbClr val="FF0000"/>
              </a:solidFill>
            </a:endParaRPr>
          </a:p>
          <a:p>
            <a:pPr algn="ctr"/>
            <a:r>
              <a:rPr lang="en-US" sz="6000" dirty="0" smtClean="0">
                <a:solidFill>
                  <a:srgbClr val="FF0000"/>
                </a:solidFill>
              </a:rPr>
              <a:t>Die </a:t>
            </a:r>
            <a:r>
              <a:rPr lang="en-US" sz="6000" dirty="0" err="1" smtClean="0">
                <a:solidFill>
                  <a:srgbClr val="FF0000"/>
                </a:solidFill>
              </a:rPr>
              <a:t>globale</a:t>
            </a:r>
            <a:endParaRPr lang="en-US" sz="6000" dirty="0" smtClean="0">
              <a:solidFill>
                <a:srgbClr val="FF0000"/>
              </a:solidFill>
            </a:endParaRPr>
          </a:p>
          <a:p>
            <a:pPr algn="ctr"/>
            <a:r>
              <a:rPr lang="en-US" sz="6000" dirty="0" err="1" smtClean="0">
                <a:solidFill>
                  <a:srgbClr val="FF0000"/>
                </a:solidFill>
              </a:rPr>
              <a:t>Umweltprobleme</a:t>
            </a:r>
            <a:r>
              <a:rPr lang="ru-RU" sz="6000" dirty="0" smtClean="0">
                <a:solidFill>
                  <a:srgbClr val="FF0000"/>
                </a:solidFill>
              </a:rPr>
              <a:t>    </a:t>
            </a:r>
            <a:r>
              <a:rPr lang="ru-RU" sz="2800" dirty="0" smtClean="0">
                <a:solidFill>
                  <a:srgbClr val="FF0000"/>
                </a:solidFill>
              </a:rPr>
              <a:t>                                                      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endParaRPr lang="ru-RU" sz="2800" dirty="0" smtClean="0">
              <a:solidFill>
                <a:srgbClr val="FF0000"/>
              </a:solidFill>
            </a:endParaRPr>
          </a:p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Die </a:t>
            </a:r>
            <a:r>
              <a:rPr lang="en-US" sz="2800" dirty="0" err="1" smtClean="0">
                <a:solidFill>
                  <a:srgbClr val="FF0000"/>
                </a:solidFill>
              </a:rPr>
              <a:t>Arbeit</a:t>
            </a:r>
            <a:r>
              <a:rPr lang="en-US" sz="2800" dirty="0" smtClean="0">
                <a:solidFill>
                  <a:srgbClr val="FF0000"/>
                </a:solidFill>
              </a:rPr>
              <a:t> hat </a:t>
            </a:r>
            <a:r>
              <a:rPr lang="en-US" sz="2800" dirty="0" err="1" smtClean="0">
                <a:solidFill>
                  <a:srgbClr val="FF0000"/>
                </a:solidFill>
              </a:rPr>
              <a:t>erfuhlt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die </a:t>
            </a:r>
            <a:r>
              <a:rPr lang="en-US" sz="2800" dirty="0" err="1" smtClean="0">
                <a:solidFill>
                  <a:srgbClr val="FF0000"/>
                </a:solidFill>
              </a:rPr>
              <a:t>Schulerin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der</a:t>
            </a:r>
            <a:r>
              <a:rPr lang="en-US" sz="2800" dirty="0" smtClean="0">
                <a:solidFill>
                  <a:srgbClr val="FF0000"/>
                </a:solidFill>
              </a:rPr>
              <a:t> 8. </a:t>
            </a:r>
            <a:r>
              <a:rPr lang="en-US" sz="2800" dirty="0" err="1" smtClean="0">
                <a:solidFill>
                  <a:srgbClr val="FF0000"/>
                </a:solidFill>
              </a:rPr>
              <a:t>Klasse</a:t>
            </a:r>
            <a:endParaRPr lang="en-US" sz="2800" dirty="0" smtClean="0">
              <a:solidFill>
                <a:srgbClr val="FF0000"/>
              </a:solidFill>
            </a:endParaRPr>
          </a:p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Stschepilo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  <a:r>
              <a:rPr lang="en-US" sz="2800" dirty="0" err="1" smtClean="0">
                <a:solidFill>
                  <a:srgbClr val="FF0000"/>
                </a:solidFill>
              </a:rPr>
              <a:t>Darja</a:t>
            </a:r>
            <a:endParaRPr lang="en-US" sz="2800" dirty="0" smtClean="0">
              <a:solidFill>
                <a:srgbClr val="FF0000"/>
              </a:solidFill>
            </a:endParaRPr>
          </a:p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                                   die </a:t>
            </a:r>
            <a:r>
              <a:rPr lang="en-US" sz="2800" dirty="0" err="1" smtClean="0">
                <a:solidFill>
                  <a:srgbClr val="FF0000"/>
                </a:solidFill>
              </a:rPr>
              <a:t>Lehrerin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ist</a:t>
            </a:r>
            <a:endParaRPr lang="en-US" sz="2800" dirty="0" smtClean="0">
              <a:solidFill>
                <a:srgbClr val="FF0000"/>
              </a:solidFill>
            </a:endParaRPr>
          </a:p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Tschernikowa</a:t>
            </a:r>
            <a:r>
              <a:rPr lang="en-US" sz="2800" dirty="0" smtClean="0">
                <a:solidFill>
                  <a:srgbClr val="FF0000"/>
                </a:solidFill>
              </a:rPr>
              <a:t> Elena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Jurjewna</a:t>
            </a:r>
            <a:endParaRPr lang="ru-RU" sz="2800" dirty="0" smtClean="0">
              <a:solidFill>
                <a:srgbClr val="FF0000"/>
              </a:solidFill>
            </a:endParaRPr>
          </a:p>
          <a:p>
            <a:pPr algn="ctr"/>
            <a:endParaRPr lang="ru-RU" sz="2800" dirty="0" smtClean="0">
              <a:solidFill>
                <a:srgbClr val="FF0000"/>
              </a:solidFill>
            </a:endParaRPr>
          </a:p>
          <a:p>
            <a:pPr algn="ctr"/>
            <a:r>
              <a:rPr lang="en-US" sz="2800" dirty="0" err="1" smtClean="0">
                <a:solidFill>
                  <a:srgbClr val="FF0000"/>
                </a:solidFill>
              </a:rPr>
              <a:t>Ussjatskoe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201</a:t>
            </a:r>
            <a:r>
              <a:rPr lang="en-US" sz="2800" smtClean="0">
                <a:solidFill>
                  <a:srgbClr val="FF0000"/>
                </a:solidFill>
              </a:rPr>
              <a:t>6</a:t>
            </a:r>
            <a:r>
              <a:rPr lang="ru-RU" sz="280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J.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www.hdkartinki.ru/hellpanel/thumbs/18/foto-storm-warning-677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1428736"/>
            <a:ext cx="4500562" cy="29289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Globale</a:t>
            </a: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Umweltprobleme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8358214" y="6126163"/>
            <a:ext cx="328586" cy="889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36" name="Picture 12" descr="http://www.naturalflower.ru/photo/naturebackgrounds/naturebackgrounds-06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428736"/>
            <a:ext cx="4643438" cy="2928958"/>
          </a:xfrm>
          <a:prstGeom prst="rect">
            <a:avLst/>
          </a:prstGeom>
          <a:noFill/>
        </p:spPr>
      </p:pic>
      <p:pic>
        <p:nvPicPr>
          <p:cNvPr id="1038" name="Picture 14" descr="http://rewalls.com/pic/201103/800x600/reWalls.com-2711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357694"/>
            <a:ext cx="4643438" cy="2500306"/>
          </a:xfrm>
          <a:prstGeom prst="rect">
            <a:avLst/>
          </a:prstGeom>
          <a:noFill/>
        </p:spPr>
      </p:pic>
      <p:pic>
        <p:nvPicPr>
          <p:cNvPr id="1040" name="Picture 16" descr="http://www.vokrugsveta.ru/photo/thumbnails/1024/2172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3438" y="4357694"/>
            <a:ext cx="4500562" cy="250030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4429132"/>
            <a:ext cx="52149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Unsere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Natur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ist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sehr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schon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8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88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8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88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88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5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4800600"/>
            <a:ext cx="7358114" cy="56673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600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Aber</a:t>
            </a:r>
            <a:r>
              <a:rPr lang="en-US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die </a:t>
            </a:r>
            <a:r>
              <a:rPr lang="en-US" sz="3200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Natur</a:t>
            </a:r>
            <a:r>
              <a:rPr lang="en-US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3600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ist</a:t>
            </a:r>
            <a:r>
              <a:rPr lang="en-US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in </a:t>
            </a:r>
            <a:r>
              <a:rPr lang="en-US" sz="3600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der</a:t>
            </a:r>
            <a:r>
              <a:rPr lang="en-US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3600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Gefahr</a:t>
            </a:r>
            <a:r>
              <a:rPr lang="en-US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36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85918" y="642918"/>
            <a:ext cx="2571768" cy="2428892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2910" y="5357826"/>
            <a:ext cx="8001056" cy="1357322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Die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Fabriken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verschmutzen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die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Umwelt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Die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Gase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machen</a:t>
            </a:r>
            <a:endParaRPr lang="en-US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den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Regen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sauer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Er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zerstort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Hauser, Baume und Berge.</a:t>
            </a: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400" dirty="0">
              <a:ln>
                <a:solidFill>
                  <a:schemeClr val="accent5">
                    <a:lumMod val="75000"/>
                  </a:schemeClr>
                </a:solidFill>
                <a:prstDash val="solid"/>
              </a:ln>
            </a:endParaRPr>
          </a:p>
        </p:txBody>
      </p:sp>
      <p:pic>
        <p:nvPicPr>
          <p:cNvPr id="14338" name="Picture 2" descr="http://assets.knowledge.allianz.de/img/norilisk_sibirien_metall_q_366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5000628" cy="33949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http://rudocs.exdat.com/pars_docs/tw_refs/397/396127/396127_html_e97f18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928802"/>
            <a:ext cx="4643438" cy="2786081"/>
          </a:xfrm>
          <a:prstGeom prst="rect">
            <a:avLst/>
          </a:prstGeom>
          <a:noFill/>
        </p:spPr>
      </p:pic>
      <p:pic>
        <p:nvPicPr>
          <p:cNvPr id="4100" name="Picture 4" descr="http://upload.wikimedia.org/wikipedia/commons/5/5b/Pollution_-_Damaged_by_acid_rain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0"/>
            <a:ext cx="4500562" cy="3429000"/>
          </a:xfrm>
          <a:prstGeom prst="rect">
            <a:avLst/>
          </a:prstGeom>
          <a:noFill/>
        </p:spPr>
      </p:pic>
      <p:pic>
        <p:nvPicPr>
          <p:cNvPr id="14344" name="Picture 8" descr="http://uralpolit.ru/sites/fedpress/files/viktor/news/kombinat_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3438" y="1928802"/>
            <a:ext cx="4500562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2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2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2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12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62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12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5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780108" cy="134781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Die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Gase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verschmutzen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die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Luft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Verschmutze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Luft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ist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schlecht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fur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Menschen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Tiere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Pflanzen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Obst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Gemuse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und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Getreide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Wir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mussen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die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Luft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sauberzuhalten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die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wir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atmen.</a:t>
            </a: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1100" dirty="0">
              <a:ln>
                <a:solidFill>
                  <a:schemeClr val="accent5">
                    <a:lumMod val="75000"/>
                  </a:schemeClr>
                </a:solidFill>
              </a:ln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4786322"/>
            <a:ext cx="5486400" cy="57150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Die </a:t>
            </a:r>
            <a:r>
              <a:rPr lang="en-US" sz="3200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Luftverschmutzung</a:t>
            </a:r>
            <a:endParaRPr lang="ru-RU" sz="32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15362" name="Picture 2" descr="http://www.optec.ru/images/out/control_vozduh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0"/>
            <a:ext cx="4929191" cy="3571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4" name="Picture 4" descr="http://www.greenpeace.org/international/Global/international/planet-2/image/2008/5/car-exhaust-fume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0"/>
            <a:ext cx="4500562" cy="3571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http://club.foto.ru/gallery/images/photo/2002/07/01/2571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785926"/>
            <a:ext cx="4643438" cy="29646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http://planeta.moy.su/_bl/259/s3469508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1785926"/>
            <a:ext cx="4500562" cy="3000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4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4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84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34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84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4786322"/>
            <a:ext cx="6272218" cy="56673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Die </a:t>
            </a:r>
            <a:r>
              <a:rPr lang="en-US" sz="3200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Wasserverschmutzung</a:t>
            </a:r>
            <a:endParaRPr lang="ru-RU" sz="32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780108" cy="1276372"/>
          </a:xfrm>
        </p:spPr>
        <p:txBody>
          <a:bodyPr>
            <a:normAutofit/>
          </a:bodyPr>
          <a:lstStyle/>
          <a:p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Die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Betriebe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verschmutzen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das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Wasser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mit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giftigen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Stoffen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und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mit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dem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Mull. Das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Grundwasser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wird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durch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Ol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Kunstdunger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und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Insektengifte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verschmutzt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 </a:t>
            </a: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1800" dirty="0">
              <a:ln>
                <a:solidFill>
                  <a:schemeClr val="accent5">
                    <a:lumMod val="75000"/>
                  </a:schemeClr>
                </a:solidFill>
              </a:ln>
            </a:endParaRPr>
          </a:p>
        </p:txBody>
      </p:sp>
      <p:pic>
        <p:nvPicPr>
          <p:cNvPr id="16386" name="Picture 2" descr="http://images.tiu.ru/1004202_w640_h640_19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643438" cy="30556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90" name="Picture 6" descr="http://trud-ost.ru/wp-content/uploads/2011/11/%D0%9A%D0%B0%D0%BD%D0%B0%D0%BB%D0%B8%D0%B7%D0%B0%D1%86%D0%B8%D1%8F-450x44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0"/>
            <a:ext cx="4500562" cy="30718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98" name="Picture 14" descr="http://www.epochtimes.ru/images/stories/06/world/170_081010_dyna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1857364"/>
            <a:ext cx="4500562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http://www.fish.gov.ru/SiteCollectionImages/%D0%B2%D1%80%D0%B5%D0%B4%20%D1%8D%D0%BA%D0%BE%D0%BB%D0%BE%D0%B3%D0%B8%D0%B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857364"/>
            <a:ext cx="4643438" cy="288608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2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2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92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92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92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6565926" cy="56673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die </a:t>
            </a:r>
            <a:r>
              <a:rPr lang="en-US" sz="3200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Ozonlocher</a:t>
            </a:r>
            <a:endParaRPr lang="ru-RU" sz="32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708670" cy="1276372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Die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Gase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zerstoren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das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Ozon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und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bildet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sich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das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Ozonloch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Die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Folgen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sind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Augenerkranungen</a:t>
            </a:r>
            <a:r>
              <a:rPr lang="en-US" sz="2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und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eine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Veranderung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des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Klimas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auf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der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Erde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 </a:t>
            </a: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0"/>
            <a:ext cx="4429124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471487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785927"/>
            <a:ext cx="392905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57884" y="1785926"/>
            <a:ext cx="328611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16" y="1785926"/>
            <a:ext cx="321471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6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6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6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56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6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627</TotalTime>
  <Words>160</Words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Globale Umweltprobleme</vt:lpstr>
      <vt:lpstr>Aber die Natur ist in der Gefahr!</vt:lpstr>
      <vt:lpstr>Die Luftverschmutzung</vt:lpstr>
      <vt:lpstr>           Die Wasserverschmutzung</vt:lpstr>
      <vt:lpstr>                die Ozonlocher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69</cp:revision>
  <dcterms:modified xsi:type="dcterms:W3CDTF">2018-11-14T14:25:34Z</dcterms:modified>
</cp:coreProperties>
</file>