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84" r:id="rId3"/>
    <p:sldId id="285" r:id="rId4"/>
    <p:sldId id="258" r:id="rId5"/>
    <p:sldId id="261" r:id="rId6"/>
    <p:sldId id="262" r:id="rId7"/>
    <p:sldId id="286" r:id="rId8"/>
    <p:sldId id="264" r:id="rId9"/>
    <p:sldId id="287" r:id="rId10"/>
    <p:sldId id="267" r:id="rId11"/>
    <p:sldId id="283" r:id="rId12"/>
    <p:sldId id="288" r:id="rId13"/>
    <p:sldId id="289" r:id="rId14"/>
    <p:sldId id="290" r:id="rId15"/>
    <p:sldId id="291" r:id="rId16"/>
    <p:sldId id="292" r:id="rId17"/>
    <p:sldId id="293" r:id="rId18"/>
    <p:sldId id="281" r:id="rId19"/>
    <p:sldId id="282" r:id="rId20"/>
    <p:sldId id="269" r:id="rId21"/>
    <p:sldId id="270" r:id="rId22"/>
    <p:sldId id="271" r:id="rId23"/>
    <p:sldId id="272" r:id="rId24"/>
    <p:sldId id="273" r:id="rId25"/>
    <p:sldId id="274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99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554" autoAdjust="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DAC07F-DE77-4743-8D9F-CD00BE8099D0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FA377F-59FF-454B-B62E-CB669A79D3D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FA377F-59FF-454B-B62E-CB669A79D3D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gruppi_kratkovremennogo_prebivaniy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105548">
            <a:off x="423287" y="778786"/>
            <a:ext cx="2782293" cy="23391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8538" y="6237288"/>
            <a:ext cx="6172200" cy="160337"/>
          </a:xfrm>
        </p:spPr>
        <p:txBody>
          <a:bodyPr>
            <a:normAutofit fontScale="92500" lnSpcReduction="10000"/>
          </a:bodyPr>
          <a:lstStyle/>
          <a:p>
            <a:pPr marR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700" smtClean="0"/>
              <a:t>   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571736" y="188640"/>
            <a:ext cx="6572264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Monotype Corsiva" pitchFamily="66" charset="0"/>
              </a:rPr>
              <a:t>«Готовность </a:t>
            </a:r>
            <a:r>
              <a:rPr lang="ru-RU" sz="6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Monotype Corsiva" pitchFamily="66" charset="0"/>
              </a:rPr>
              <a:t>ребенка </a:t>
            </a:r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Monotype Corsiva" pitchFamily="66" charset="0"/>
              </a:rPr>
              <a:t> к </a:t>
            </a:r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Monotype Corsiva" pitchFamily="66" charset="0"/>
              </a:rPr>
              <a:t>школе»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 flip="none" rotWithShape="1">
                <a:gsLst>
                  <a:gs pos="0">
                    <a:schemeClr val="bg1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path path="circle">
                  <a:fillToRect l="100000" t="100000"/>
                </a:path>
                <a:tileRect r="-100000" b="-100000"/>
              </a:gradFill>
              <a:latin typeface="Monotype Corsiva" pitchFamily="66" charset="0"/>
            </a:endParaRPr>
          </a:p>
        </p:txBody>
      </p:sp>
      <p:pic>
        <p:nvPicPr>
          <p:cNvPr id="12" name="Рисунок 11" descr="shutterstock_2144069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280824">
            <a:off x="1694223" y="3620949"/>
            <a:ext cx="3015362" cy="23856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shkola-rebeno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5007" y="2857496"/>
            <a:ext cx="3297569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5286380" y="5286388"/>
            <a:ext cx="3286148" cy="1445290"/>
          </a:xfrm>
          <a:prstGeom prst="rect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7030A0"/>
                </a:solidFill>
              </a:rPr>
              <a:t>Подготовила</a:t>
            </a:r>
          </a:p>
          <a:p>
            <a:pPr algn="ctr"/>
            <a:r>
              <a:rPr lang="ru-RU" sz="2000" dirty="0" smtClean="0">
                <a:solidFill>
                  <a:srgbClr val="7030A0"/>
                </a:solidFill>
              </a:rPr>
              <a:t> </a:t>
            </a:r>
            <a:r>
              <a:rPr lang="ru-RU" sz="2000" dirty="0" smtClean="0">
                <a:solidFill>
                  <a:srgbClr val="7030A0"/>
                </a:solidFill>
              </a:rPr>
              <a:t>педагог-психолог </a:t>
            </a:r>
          </a:p>
          <a:p>
            <a:pPr algn="ctr"/>
            <a:r>
              <a:rPr lang="ru-RU" sz="2000" dirty="0" smtClean="0">
                <a:solidFill>
                  <a:srgbClr val="7030A0"/>
                </a:solidFill>
              </a:rPr>
              <a:t>МАДОУ ЦРР д/с №2</a:t>
            </a:r>
            <a:endParaRPr lang="ru-RU" sz="2000" dirty="0" smtClean="0">
              <a:solidFill>
                <a:srgbClr val="7030A0"/>
              </a:solidFill>
            </a:endParaRPr>
          </a:p>
          <a:p>
            <a:pPr algn="ctr"/>
            <a:r>
              <a:rPr lang="ru-RU" sz="2400" dirty="0" smtClean="0">
                <a:solidFill>
                  <a:srgbClr val="7030A0"/>
                </a:solidFill>
              </a:rPr>
              <a:t>О.В.Миловацкая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00430" y="2357430"/>
            <a:ext cx="44291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Консультация для родителей </a:t>
            </a:r>
            <a:endParaRPr lang="ru-RU" sz="2400" i="1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285728"/>
            <a:ext cx="5572164" cy="63026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Речь ребёнка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88"/>
            <a:ext cx="8435975" cy="5545137"/>
          </a:xfrm>
        </p:spPr>
        <p:txBody>
          <a:bodyPr>
            <a:normAutofit fontScale="47500" lnSpcReduction="20000"/>
          </a:bodyPr>
          <a:lstStyle/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ru-RU" dirty="0" smtClean="0">
                <a:solidFill>
                  <a:srgbClr val="00B050"/>
                </a:solidFill>
                <a:cs typeface="Times New Roman" pitchFamily="18" charset="0"/>
              </a:rPr>
              <a:t>                                                          </a:t>
            </a:r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ru-RU" dirty="0" smtClean="0">
                <a:solidFill>
                  <a:srgbClr val="00B050"/>
                </a:solidFill>
                <a:cs typeface="Times New Roman" pitchFamily="18" charset="0"/>
              </a:rPr>
              <a:t>                                                                                          </a:t>
            </a:r>
            <a:r>
              <a:rPr lang="ru-RU" sz="4200" b="1" dirty="0" smtClean="0">
                <a:solidFill>
                  <a:srgbClr val="FF0000"/>
                </a:solidFill>
                <a:cs typeface="Times New Roman" pitchFamily="18" charset="0"/>
              </a:rPr>
              <a:t>Речь – это канал развития интеллекта.   </a:t>
            </a:r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ru-RU" sz="4200" b="1" dirty="0" smtClean="0">
                <a:solidFill>
                  <a:srgbClr val="FF0000"/>
                </a:solidFill>
                <a:cs typeface="Times New Roman" pitchFamily="18" charset="0"/>
              </a:rPr>
              <a:t>                                                                    Чем раньше будет усвоен язык,  тем </a:t>
            </a:r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ru-RU" sz="4200" b="1" dirty="0" smtClean="0">
                <a:solidFill>
                  <a:srgbClr val="FF0000"/>
                </a:solidFill>
                <a:cs typeface="Times New Roman" pitchFamily="18" charset="0"/>
              </a:rPr>
              <a:t>                                                                    легче и полнее будут усвоены знания.  </a:t>
            </a:r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ru-RU" sz="4200" b="1" dirty="0" smtClean="0">
                <a:solidFill>
                  <a:srgbClr val="FF0000"/>
                </a:solidFill>
                <a:cs typeface="Times New Roman" pitchFamily="18" charset="0"/>
              </a:rPr>
              <a:t>                                                                                                                    </a:t>
            </a:r>
            <a:r>
              <a:rPr lang="ru-RU" sz="4200" b="1" dirty="0" err="1" smtClean="0">
                <a:solidFill>
                  <a:srgbClr val="FF0000"/>
                </a:solidFill>
                <a:cs typeface="Times New Roman" pitchFamily="18" charset="0"/>
              </a:rPr>
              <a:t>Н.И.Жинкин</a:t>
            </a:r>
            <a:endParaRPr lang="ru-RU" sz="4200" b="1" dirty="0" smtClean="0">
              <a:solidFill>
                <a:srgbClr val="FF0000"/>
              </a:solidFill>
              <a:cs typeface="Times New Roman" pitchFamily="18" charset="0"/>
            </a:endParaRPr>
          </a:p>
          <a:p>
            <a:pPr marL="274320" indent="-274320">
              <a:buClr>
                <a:schemeClr val="accent3"/>
              </a:buClr>
              <a:buNone/>
              <a:defRPr/>
            </a:pPr>
            <a:endParaRPr lang="ru-RU" b="1" dirty="0" smtClean="0">
              <a:solidFill>
                <a:srgbClr val="FF0000"/>
              </a:solidFill>
              <a:cs typeface="Times New Roman" pitchFamily="18" charset="0"/>
            </a:endParaRPr>
          </a:p>
          <a:p>
            <a:pPr marL="457200" indent="-45720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ru-RU" sz="5100" dirty="0" smtClean="0">
                <a:solidFill>
                  <a:srgbClr val="002060"/>
                </a:solidFill>
                <a:cs typeface="Times New Roman" pitchFamily="18" charset="0"/>
              </a:rPr>
              <a:t>У будущего первоклассника должны быть усвоены все звуки русского языка.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q"/>
              <a:defRPr/>
            </a:pPr>
            <a:endParaRPr lang="ru-RU" sz="2100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marL="457200" indent="-45720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ru-RU" sz="5100" dirty="0" smtClean="0">
                <a:solidFill>
                  <a:srgbClr val="002060"/>
                </a:solidFill>
                <a:cs typeface="Times New Roman" pitchFamily="18" charset="0"/>
              </a:rPr>
              <a:t>Если у Вашего ребёнка есть дефекты речи обратитесь за помощью к логопеду. Выполняйте чётко советы и рекомендации, предложенные данным специалистом.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q"/>
              <a:defRPr/>
            </a:pPr>
            <a:endParaRPr lang="ru-RU" sz="2100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marL="457200" indent="-45720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ru-RU" sz="5100" dirty="0" smtClean="0">
                <a:solidFill>
                  <a:srgbClr val="002060"/>
                </a:solidFill>
                <a:cs typeface="Times New Roman" pitchFamily="18" charset="0"/>
              </a:rPr>
              <a:t>Любые нарушения звукопроизношения ведут к образованию специфических  ошибок на письме. Это замена букв, искажения, пропуски и др.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FF0000"/>
              </a:buClr>
              <a:buNone/>
              <a:defRPr/>
            </a:pPr>
            <a:endParaRPr lang="ru-RU" sz="5100" dirty="0">
              <a:solidFill>
                <a:srgbClr val="00B05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28604"/>
            <a:ext cx="8143932" cy="6000792"/>
          </a:xfr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2700000" scaled="1"/>
          </a:gradFill>
        </p:spPr>
        <p:txBody>
          <a:bodyPr>
            <a:normAutofit fontScale="70000" lnSpcReduction="20000"/>
          </a:bodyPr>
          <a:lstStyle/>
          <a:p>
            <a:pPr marL="177800" indent="0" algn="just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ru-RU" b="1" i="1" dirty="0" smtClean="0">
                <a:solidFill>
                  <a:srgbClr val="FF0000"/>
                </a:solidFill>
                <a:cs typeface="Times New Roman" pitchFamily="18" charset="0"/>
              </a:rPr>
              <a:t>Во избежание таких ошибок играйте с ребёнком в игры на определение звука в слове, считайте количество звуков в слове. Очень полезно разгадывать кроссворды,  ребусы, шарады.</a:t>
            </a:r>
          </a:p>
          <a:p>
            <a:pPr marL="274320" indent="-274320" algn="just" eaLnBrk="1" fontAlgn="auto" hangingPunct="1">
              <a:lnSpc>
                <a:spcPct val="120000"/>
              </a:lnSpc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    Для уроков письма необходима хорошо развитая мелкая  моторика рук. Приучайте ребёнка к домашнему труду, развивайте навыки самообслуживания. Чаще давайте в руки ножницы, иголку, пластилин. По возможности посещайте кружки бумагопластики и  бисероплетения.</a:t>
            </a:r>
          </a:p>
          <a:p>
            <a:pPr marL="274320" indent="-274320" eaLnBrk="1" fontAlgn="auto" hangingPunct="1">
              <a:lnSpc>
                <a:spcPct val="120000"/>
              </a:lnSpc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    Если у Вашего ребёнка плохая память, он невнимателен, рассеян, если наблюдаются какие – либо нервные беспокойства, энурез,  необходимо обязательное лечение и консультация детского невролога.</a:t>
            </a:r>
          </a:p>
          <a:p>
            <a:pPr marL="274320" indent="-274320" eaLnBrk="1" fontAlgn="auto" hangingPunct="1">
              <a:lnSpc>
                <a:spcPct val="120000"/>
              </a:lnSpc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     Развивайте речь ребёнка!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На кухне покажите и проговорите всю посуду, в огороде – овощи, в лесу – деревья, кустарники, цветы и грибы. Сравнивайте между собой предметы по вкусу, размеру, предназначению, запаху.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28604"/>
            <a:ext cx="8186766" cy="5697559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РЕКОМЕНДАЦИИ </a:t>
            </a:r>
            <a:endParaRPr lang="ru-RU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ПО ПОВЫШЕНИЮ УРОВНЯ ГОТОВНОСТИ К ШКОЛЕ</a:t>
            </a:r>
          </a:p>
          <a:p>
            <a:pPr algn="ctr">
              <a:buNone/>
            </a:pPr>
            <a:endParaRPr lang="ru-RU" sz="1600" dirty="0" smtClean="0"/>
          </a:p>
          <a:p>
            <a:pPr algn="ctr">
              <a:buNone/>
            </a:pPr>
            <a:r>
              <a:rPr lang="ru-RU" sz="4000" i="1" dirty="0" smtClean="0">
                <a:solidFill>
                  <a:srgbClr val="C00000"/>
                </a:solidFill>
              </a:rPr>
              <a:t>Психологам часто приходится слышать вопрос: </a:t>
            </a:r>
          </a:p>
          <a:p>
            <a:pPr>
              <a:buNone/>
            </a:pPr>
            <a:endParaRPr lang="ru-RU" sz="1400" dirty="0" smtClean="0"/>
          </a:p>
          <a:p>
            <a:pPr lvl="0">
              <a:buClr>
                <a:srgbClr val="FF0000"/>
              </a:buClr>
              <a:buFont typeface="Wingdings" pitchFamily="2" charset="2"/>
              <a:buChar char="q"/>
            </a:pPr>
            <a:r>
              <a:rPr lang="ru-RU" b="1" i="1" dirty="0" smtClean="0">
                <a:solidFill>
                  <a:srgbClr val="002060"/>
                </a:solidFill>
              </a:rPr>
              <a:t>Кто же должен осуществлять подготовку ребёнка к школьному обучению?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Clr>
                <a:srgbClr val="FF0000"/>
              </a:buClr>
              <a:buFont typeface="Wingdings" pitchFamily="2" charset="2"/>
              <a:buChar char="q"/>
            </a:pPr>
            <a:endParaRPr lang="ru-RU" sz="1400" dirty="0" smtClean="0">
              <a:solidFill>
                <a:srgbClr val="002060"/>
              </a:solidFill>
            </a:endParaRPr>
          </a:p>
          <a:p>
            <a:pPr lvl="0">
              <a:buClr>
                <a:srgbClr val="FF0000"/>
              </a:buClr>
              <a:buFont typeface="Wingdings" pitchFamily="2" charset="2"/>
              <a:buChar char="q"/>
            </a:pPr>
            <a:r>
              <a:rPr lang="ru-RU" b="1" i="1" dirty="0" smtClean="0">
                <a:solidFill>
                  <a:srgbClr val="002060"/>
                </a:solidFill>
              </a:rPr>
              <a:t> Кто отвечает за успешное обучение в начальных    классах:</a:t>
            </a:r>
          </a:p>
          <a:p>
            <a:pPr lvl="0">
              <a:buClr>
                <a:srgbClr val="FF0000"/>
              </a:buClr>
              <a:buFont typeface="Wingdings" pitchFamily="2" charset="2"/>
              <a:buChar char="q"/>
            </a:pPr>
            <a:endParaRPr lang="ru-RU" sz="1400" dirty="0" smtClean="0">
              <a:solidFill>
                <a:srgbClr val="002060"/>
              </a:solidFill>
            </a:endParaRPr>
          </a:p>
          <a:p>
            <a:pPr lvl="0">
              <a:buClr>
                <a:srgbClr val="FF0000"/>
              </a:buClr>
              <a:buFont typeface="Wingdings" pitchFamily="2" charset="2"/>
              <a:buChar char="q"/>
            </a:pPr>
            <a:r>
              <a:rPr lang="ru-RU" b="1" i="1" dirty="0" smtClean="0">
                <a:solidFill>
                  <a:srgbClr val="002060"/>
                </a:solidFill>
              </a:rPr>
              <a:t>Родители?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Clr>
                <a:srgbClr val="FF0000"/>
              </a:buClr>
              <a:buFont typeface="Wingdings" pitchFamily="2" charset="2"/>
              <a:buChar char="q"/>
            </a:pPr>
            <a:endParaRPr lang="ru-RU" sz="1400" dirty="0" smtClean="0">
              <a:solidFill>
                <a:srgbClr val="002060"/>
              </a:solidFill>
            </a:endParaRPr>
          </a:p>
          <a:p>
            <a:pPr lvl="0">
              <a:buClr>
                <a:srgbClr val="FF0000"/>
              </a:buClr>
              <a:buFont typeface="Wingdings" pitchFamily="2" charset="2"/>
              <a:buChar char="q"/>
            </a:pPr>
            <a:r>
              <a:rPr lang="ru-RU" b="1" i="1" dirty="0" smtClean="0">
                <a:solidFill>
                  <a:srgbClr val="002060"/>
                </a:solidFill>
              </a:rPr>
              <a:t> Воспитатели детского сада и учителя? 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Clr>
                <a:srgbClr val="FF0000"/>
              </a:buClr>
              <a:buFont typeface="Wingdings" pitchFamily="2" charset="2"/>
              <a:buChar char="q"/>
            </a:pPr>
            <a:endParaRPr lang="ru-RU" sz="1400" dirty="0" smtClean="0">
              <a:solidFill>
                <a:srgbClr val="002060"/>
              </a:solidFill>
            </a:endParaRPr>
          </a:p>
          <a:p>
            <a:pPr lvl="0">
              <a:buClr>
                <a:srgbClr val="FF0000"/>
              </a:buClr>
              <a:buFont typeface="Wingdings" pitchFamily="2" charset="2"/>
              <a:buChar char="q"/>
            </a:pPr>
            <a:r>
              <a:rPr lang="ru-RU" b="1" i="1" dirty="0" smtClean="0">
                <a:solidFill>
                  <a:srgbClr val="002060"/>
                </a:solidFill>
              </a:rPr>
              <a:t>Школа?</a:t>
            </a:r>
          </a:p>
          <a:p>
            <a:pPr lvl="0"/>
            <a:endParaRPr lang="ru-RU" sz="1400" dirty="0" smtClean="0"/>
          </a:p>
          <a:p>
            <a:pPr algn="just">
              <a:buNone/>
            </a:pPr>
            <a:r>
              <a:rPr lang="ru-RU" sz="4000" dirty="0" smtClean="0"/>
              <a:t>     </a:t>
            </a:r>
            <a:r>
              <a:rPr lang="ru-RU" sz="4000" dirty="0" smtClean="0">
                <a:solidFill>
                  <a:srgbClr val="C00000"/>
                </a:solidFill>
              </a:rPr>
              <a:t>Родители дошкольников, посещающих детские сады, часто рассчитывают на то, что дети будут подготовлены к школе силами воспитателей.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71480"/>
            <a:ext cx="8258204" cy="5554683"/>
          </a:xfrm>
        </p:spPr>
        <p:txBody>
          <a:bodyPr>
            <a:normAutofit fontScale="77500" lnSpcReduction="20000"/>
          </a:bodyPr>
          <a:lstStyle/>
          <a:p>
            <a:pPr algn="just">
              <a:buClr>
                <a:srgbClr val="FF0000"/>
              </a:buClr>
              <a:buFont typeface="Wingdings" pitchFamily="2" charset="2"/>
              <a:buChar char="q"/>
            </a:pPr>
            <a:r>
              <a:rPr lang="ru-RU" dirty="0" smtClean="0">
                <a:solidFill>
                  <a:srgbClr val="002060"/>
                </a:solidFill>
              </a:rPr>
              <a:t>Действительно, специально организованные занятия помогают детям подготовиться к школе, но без помощи родителей такая подготовка не будет качественной.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q"/>
            </a:pPr>
            <a:r>
              <a:rPr lang="ru-RU" dirty="0" smtClean="0">
                <a:solidFill>
                  <a:srgbClr val="002060"/>
                </a:solidFill>
              </a:rPr>
              <a:t>Опыт показывает, что никакое самое хорошее детское учреждение - </a:t>
            </a:r>
            <a:r>
              <a:rPr lang="ru-RU" i="1" dirty="0" smtClean="0">
                <a:solidFill>
                  <a:srgbClr val="002060"/>
                </a:solidFill>
              </a:rPr>
              <a:t>ни детский сад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i="1" dirty="0" smtClean="0">
                <a:solidFill>
                  <a:srgbClr val="002060"/>
                </a:solidFill>
              </a:rPr>
              <a:t>ни начальная школа </a:t>
            </a:r>
            <a:r>
              <a:rPr lang="ru-RU" dirty="0" smtClean="0">
                <a:solidFill>
                  <a:srgbClr val="002060"/>
                </a:solidFill>
              </a:rPr>
              <a:t>- не могут полностью заменить семью, семейное воспитание. </a:t>
            </a:r>
          </a:p>
          <a:p>
            <a:pPr>
              <a:buClr>
                <a:srgbClr val="FF0000"/>
              </a:buClr>
              <a:buFont typeface="Wingdings" pitchFamily="2" charset="2"/>
              <a:buChar char="q"/>
            </a:pPr>
            <a:r>
              <a:rPr lang="ru-RU" dirty="0" smtClean="0">
                <a:solidFill>
                  <a:srgbClr val="002060"/>
                </a:solidFill>
              </a:rPr>
              <a:t>В дошкольном учреждении детям прививают многие полезные навыки, учат рисованию, счёту, письму и чтению. 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q"/>
            </a:pPr>
            <a:r>
              <a:rPr lang="ru-RU" dirty="0" smtClean="0">
                <a:solidFill>
                  <a:srgbClr val="002060"/>
                </a:solidFill>
              </a:rPr>
              <a:t>Но если занятиями ребёнка не интересуются в семье, не придают им должного значения, не поощряют усердия и прилежания, ребёнок тоже начинает относиться к ним пренебрежительно, не стремится работать лучше, исправлять свои ошибки, преодолевать трудности в работе.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57200" y="928688"/>
            <a:ext cx="8229600" cy="5197475"/>
          </a:xfrm>
        </p:spPr>
        <p:txBody>
          <a:bodyPr>
            <a:normAutofit fontScale="92500" lnSpcReduction="20000"/>
          </a:bodyPr>
          <a:lstStyle/>
          <a:p>
            <a:pPr marL="627063" indent="-627063">
              <a:buClr>
                <a:srgbClr val="FF0000"/>
              </a:buClr>
              <a:buFont typeface="Wingdings" pitchFamily="2" charset="2"/>
              <a:buChar char="q"/>
            </a:pPr>
            <a:r>
              <a:rPr lang="ru-RU" dirty="0" smtClean="0">
                <a:solidFill>
                  <a:srgbClr val="002060"/>
                </a:solidFill>
              </a:rPr>
              <a:t>Некоторых детей такое невнимание родителей глубоко обижает, они перестают быть искренними и откровенными. </a:t>
            </a:r>
          </a:p>
          <a:p>
            <a:pPr marL="627063" indent="-627063">
              <a:buClr>
                <a:srgbClr val="FF0000"/>
              </a:buClr>
              <a:buFont typeface="Wingdings" pitchFamily="2" charset="2"/>
              <a:buChar char="q"/>
            </a:pPr>
            <a:r>
              <a:rPr lang="ru-RU" dirty="0" smtClean="0">
                <a:solidFill>
                  <a:srgbClr val="002060"/>
                </a:solidFill>
              </a:rPr>
              <a:t>Наоборот, интерес родителей к делам  дошкольника и первоклассника придаёт особое значение всем достижениям ребёнка. </a:t>
            </a:r>
          </a:p>
          <a:p>
            <a:pPr marL="627063" indent="-627063">
              <a:buClr>
                <a:srgbClr val="FF0000"/>
              </a:buClr>
              <a:buFont typeface="Wingdings" pitchFamily="2" charset="2"/>
              <a:buChar char="q"/>
            </a:pPr>
            <a:r>
              <a:rPr lang="ru-RU" dirty="0" smtClean="0">
                <a:solidFill>
                  <a:srgbClr val="002060"/>
                </a:solidFill>
              </a:rPr>
              <a:t>Помощь в преодолении трудностей,  возникающих при выполнении любого рода занятий, принимается всегда с благодарностью и способствует близости родителей и детей.</a:t>
            </a:r>
          </a:p>
          <a:p>
            <a:pPr marL="627063" indent="-627063">
              <a:buClr>
                <a:srgbClr val="FF0000"/>
              </a:buClr>
              <a:buFont typeface="Wingdings" pitchFamily="2" charset="2"/>
              <a:buChar char="q"/>
            </a:pP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4600" b="1" dirty="0" smtClean="0">
                <a:solidFill>
                  <a:srgbClr val="FF0000"/>
                </a:solidFill>
              </a:rPr>
              <a:t>Правила  создания позитивной                       обстановки в обучении:</a:t>
            </a:r>
          </a:p>
          <a:p>
            <a:endParaRPr lang="ru-RU" sz="1400" dirty="0" smtClean="0"/>
          </a:p>
          <a:p>
            <a:pPr lvl="0" algn="just"/>
            <a:r>
              <a:rPr lang="ru-RU" dirty="0" smtClean="0">
                <a:solidFill>
                  <a:srgbClr val="002060"/>
                </a:solidFill>
              </a:rPr>
              <a:t>Дошкольник учится в игре, где активно и равноправно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участвуют родители.</a:t>
            </a:r>
          </a:p>
          <a:p>
            <a:pPr algn="just">
              <a:buNone/>
            </a:pPr>
            <a:endParaRPr lang="ru-RU" sz="1400" dirty="0" smtClean="0">
              <a:solidFill>
                <a:srgbClr val="002060"/>
              </a:solidFill>
            </a:endParaRPr>
          </a:p>
          <a:p>
            <a:pPr lvl="0" algn="just"/>
            <a:r>
              <a:rPr lang="ru-RU" dirty="0" smtClean="0">
                <a:solidFill>
                  <a:srgbClr val="002060"/>
                </a:solidFill>
              </a:rPr>
              <a:t>  Обучение требует систематичности: 10-15 минут каждый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день дадут больший результат, чем час-два в выходные дни.</a:t>
            </a:r>
          </a:p>
          <a:p>
            <a:pPr algn="just">
              <a:buNone/>
            </a:pPr>
            <a:endParaRPr lang="ru-RU" sz="1400" dirty="0" smtClean="0">
              <a:solidFill>
                <a:srgbClr val="002060"/>
              </a:solidFill>
            </a:endParaRPr>
          </a:p>
          <a:p>
            <a:pPr lvl="0" algn="just"/>
            <a:r>
              <a:rPr lang="ru-RU" dirty="0" smtClean="0">
                <a:solidFill>
                  <a:srgbClr val="002060"/>
                </a:solidFill>
              </a:rPr>
              <a:t>  Необходимо учитывать принцип «от простого к сложно­му», то есть нельзя сразу научить ребёнка всему, что вы знаете и умеете, каждый новый элемент добавляется постепенно, когда предыдущие знания, умения уже усвоены. </a:t>
            </a:r>
          </a:p>
          <a:p>
            <a:pPr lvl="0" algn="just"/>
            <a:endParaRPr lang="ru-RU" sz="1400" dirty="0" smtClean="0">
              <a:solidFill>
                <a:srgbClr val="002060"/>
              </a:solidFill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Если ребёнок отвеча­ет неуверенно, то вернитесь к простым заданиям, играм, изме­няя их содержание, но оставляя цель. Например: учите распо­знавать и называть цвета. Когда один цвет усвоен, добавляется новый, а прежний </a:t>
            </a:r>
            <a:r>
              <a:rPr lang="ru-RU" b="1" dirty="0" smtClean="0">
                <a:solidFill>
                  <a:srgbClr val="002060"/>
                </a:solidFill>
              </a:rPr>
              <a:t>закрепляется </a:t>
            </a:r>
            <a:r>
              <a:rPr lang="ru-RU" dirty="0" smtClean="0">
                <a:solidFill>
                  <a:srgbClr val="002060"/>
                </a:solidFill>
              </a:rPr>
              <a:t>в игре «Чего не стало?».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 fontScale="62500" lnSpcReduction="20000"/>
          </a:bodyPr>
          <a:lstStyle/>
          <a:p>
            <a:pPr lvl="0" algn="just"/>
            <a:r>
              <a:rPr lang="ru-RU" dirty="0" smtClean="0">
                <a:solidFill>
                  <a:srgbClr val="002060"/>
                </a:solidFill>
              </a:rPr>
              <a:t>Не забывайте </a:t>
            </a:r>
            <a:r>
              <a:rPr lang="ru-RU" b="1" dirty="0" smtClean="0">
                <a:solidFill>
                  <a:srgbClr val="002060"/>
                </a:solidFill>
              </a:rPr>
              <a:t>оценивать успехи, </a:t>
            </a:r>
            <a:r>
              <a:rPr lang="ru-RU" dirty="0" smtClean="0">
                <a:solidFill>
                  <a:srgbClr val="002060"/>
                </a:solidFill>
              </a:rPr>
              <a:t>а при неудачах </a:t>
            </a:r>
            <a:r>
              <a:rPr lang="ru-RU" b="1" dirty="0" smtClean="0">
                <a:solidFill>
                  <a:srgbClr val="002060"/>
                </a:solidFill>
              </a:rPr>
              <a:t>одобряйте действия </a:t>
            </a:r>
            <a:r>
              <a:rPr lang="ru-RU" dirty="0" smtClean="0">
                <a:solidFill>
                  <a:srgbClr val="002060"/>
                </a:solidFill>
              </a:rPr>
              <a:t>ребёнка словами: «Если бы ты сделал так (показ, объяснение), то было бы </a:t>
            </a:r>
            <a:r>
              <a:rPr lang="ru-RU" b="1" dirty="0" smtClean="0">
                <a:solidFill>
                  <a:srgbClr val="002060"/>
                </a:solidFill>
              </a:rPr>
              <a:t>ещё лучше».</a:t>
            </a:r>
            <a:endParaRPr lang="ru-RU" dirty="0" smtClean="0">
              <a:solidFill>
                <a:srgbClr val="002060"/>
              </a:solidFill>
            </a:endParaRPr>
          </a:p>
          <a:p>
            <a:pPr algn="just">
              <a:buNone/>
            </a:pPr>
            <a:endParaRPr lang="ru-RU" sz="1300" dirty="0" smtClean="0">
              <a:solidFill>
                <a:srgbClr val="002060"/>
              </a:solidFill>
            </a:endParaRPr>
          </a:p>
          <a:p>
            <a:pPr lvl="0" algn="just"/>
            <a:r>
              <a:rPr lang="ru-RU" dirty="0" smtClean="0">
                <a:solidFill>
                  <a:srgbClr val="002060"/>
                </a:solidFill>
              </a:rPr>
              <a:t>Старайтесь не создавать у ребёнка впечатления, что занятия и игры с ним являются смыслом вашей жизни, поэтому играйте с  ребёнком, например, во время приготовления ужина на кухне («Чего не стало?», «Что изменилось?»), по дороге  в детский сад, в машине, в автобусе («Слова-города» и др.).</a:t>
            </a:r>
          </a:p>
          <a:p>
            <a:pPr algn="just">
              <a:buNone/>
            </a:pPr>
            <a:endParaRPr lang="ru-RU" sz="1300" dirty="0" smtClean="0">
              <a:solidFill>
                <a:srgbClr val="002060"/>
              </a:solidFill>
            </a:endParaRPr>
          </a:p>
          <a:p>
            <a:pPr lvl="0" algn="just"/>
            <a:r>
              <a:rPr lang="ru-RU" smtClean="0">
                <a:solidFill>
                  <a:srgbClr val="002060"/>
                </a:solidFill>
              </a:rPr>
              <a:t>  Дети </a:t>
            </a:r>
            <a:r>
              <a:rPr lang="ru-RU" dirty="0" smtClean="0">
                <a:solidFill>
                  <a:srgbClr val="002060"/>
                </a:solidFill>
              </a:rPr>
              <a:t>эмоционально отзывчивы, поэтому если взрослому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не хочется играть в какую-то игру или он плохо себя чувствует,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то лучше отложить занятие. </a:t>
            </a:r>
          </a:p>
          <a:p>
            <a:pPr lvl="0" algn="just"/>
            <a:endParaRPr lang="ru-RU" sz="1300" dirty="0" smtClean="0">
              <a:solidFill>
                <a:srgbClr val="002060"/>
              </a:solidFill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С плохим настроением, через силу  не играйте с ребёнком. </a:t>
            </a:r>
          </a:p>
          <a:p>
            <a:pPr algn="just"/>
            <a:endParaRPr lang="ru-RU" sz="1300" dirty="0" smtClean="0">
              <a:solidFill>
                <a:srgbClr val="002060"/>
              </a:solidFill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Пользы это не принесёт. </a:t>
            </a:r>
          </a:p>
          <a:p>
            <a:pPr algn="just"/>
            <a:endParaRPr lang="ru-RU" sz="1300" dirty="0" smtClean="0">
              <a:solidFill>
                <a:srgbClr val="002060"/>
              </a:solidFill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Игровое общение должно быть интересным и для ребенка, и для взрослого.</a:t>
            </a:r>
          </a:p>
          <a:p>
            <a:pPr algn="just"/>
            <a:endParaRPr lang="ru-RU" sz="1500" dirty="0" smtClean="0">
              <a:solidFill>
                <a:srgbClr val="002060"/>
              </a:solidFill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В этом случае создаётся положительная атмосфера для усвоения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и развития.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2206575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Рекомендации родителям дошкольника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popup_img" descr="http://go1.imgsmail.ru/imgpreview?key=http%3A//mou61.chel-edu.ru/images/clip%5Fimagrnn6ong-be005.png&amp;mb=imgdb_preview_476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420888"/>
            <a:ext cx="3456384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opup_img" descr="http://go1.imgsmail.ru/imgpreview?key=http%3A//mou61.chel-edu.ru/images/clip%5Fimage007.png&amp;mb=imgdb_preview_476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2420888"/>
            <a:ext cx="3024336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Тренируем руку ребенка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972056" cy="4911741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Всем давно известно, что ум ребёнка находится на кончиках его пальцев</a:t>
            </a:r>
            <a:r>
              <a:rPr lang="ru-RU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    </a:t>
            </a:r>
            <a:r>
              <a:rPr lang="ru-RU" dirty="0" smtClean="0">
                <a:solidFill>
                  <a:srgbClr val="FF0000"/>
                </a:solidFill>
              </a:rPr>
              <a:t>П О Э Т О М У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Дома очень важно развивать мелкую моторику ребенка, то есть его руки и пальчики. Это необходимо для того, чтобы у ребенка в первом классе не было проблем с письмом.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</a:t>
            </a:r>
            <a:endParaRPr lang="ru-RU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opup_img" descr="http://go4.imgsmail.ru/imgpreview?key=http%3A//nashydetky.com/wp-content/uploads/2012/09/kak-nauchit-rebenka-uchitsya5.jpg&amp;mb=imgdb_preview_5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2348880"/>
            <a:ext cx="3384376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1"/>
            <a:ext cx="8892480" cy="928669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   Способы тренировки</a:t>
            </a:r>
            <a:r>
              <a:rPr lang="ru-RU" sz="3200" b="1" dirty="0">
                <a:solidFill>
                  <a:srgbClr val="C00000"/>
                </a:solidFill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</a:rPr>
              <a:t> мелкой </a:t>
            </a:r>
            <a:r>
              <a:rPr lang="ru-RU" sz="3200" b="1" dirty="0">
                <a:solidFill>
                  <a:srgbClr val="C00000"/>
                </a:solidFill>
              </a:rPr>
              <a:t>моторики руки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928670"/>
            <a:ext cx="8631238" cy="5740268"/>
          </a:xfr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2700000" scaled="1"/>
          </a:gradFill>
        </p:spPr>
        <p:txBody>
          <a:bodyPr/>
          <a:lstStyle/>
          <a:p>
            <a:pPr marL="266700" indent="-266700">
              <a:lnSpc>
                <a:spcPct val="80000"/>
              </a:lnSpc>
              <a:buClr>
                <a:srgbClr val="FF0000"/>
              </a:buClr>
            </a:pPr>
            <a:r>
              <a:rPr lang="ru-RU" sz="2200" dirty="0">
                <a:latin typeface="Times New Roman" pitchFamily="18" charset="0"/>
              </a:rPr>
              <a:t>Лепка из глины и пластилина. Рисование или раскрашивание </a:t>
            </a:r>
            <a:r>
              <a:rPr lang="ru-RU" sz="2200" dirty="0" smtClean="0">
                <a:latin typeface="Times New Roman" pitchFamily="18" charset="0"/>
              </a:rPr>
              <a:t>картинок.</a:t>
            </a:r>
            <a:endParaRPr lang="ru-RU" sz="2200" dirty="0">
              <a:latin typeface="Times New Roman" pitchFamily="18" charset="0"/>
            </a:endParaRPr>
          </a:p>
          <a:p>
            <a:pPr marL="266700" indent="-266700">
              <a:lnSpc>
                <a:spcPct val="80000"/>
              </a:lnSpc>
              <a:buClr>
                <a:srgbClr val="FF0000"/>
              </a:buClr>
            </a:pPr>
            <a:r>
              <a:rPr lang="ru-RU" sz="2200" dirty="0">
                <a:latin typeface="Times New Roman" pitchFamily="18" charset="0"/>
              </a:rPr>
              <a:t>Изготовление поделок из бумаги. </a:t>
            </a:r>
          </a:p>
          <a:p>
            <a:pPr marL="266700" indent="-266700">
              <a:lnSpc>
                <a:spcPct val="80000"/>
              </a:lnSpc>
              <a:buClr>
                <a:srgbClr val="FF0000"/>
              </a:buClr>
            </a:pPr>
            <a:r>
              <a:rPr lang="ru-RU" sz="2200" dirty="0">
                <a:latin typeface="Times New Roman" pitchFamily="18" charset="0"/>
              </a:rPr>
              <a:t>Изготовление поделок из природного материала: шишек, желудей, соломы и других доступных материалов. </a:t>
            </a:r>
          </a:p>
          <a:p>
            <a:pPr marL="266700" indent="-266700">
              <a:lnSpc>
                <a:spcPct val="80000"/>
              </a:lnSpc>
              <a:buClr>
                <a:srgbClr val="FF0000"/>
              </a:buClr>
            </a:pPr>
            <a:r>
              <a:rPr lang="ru-RU" sz="2200" dirty="0">
                <a:latin typeface="Times New Roman" pitchFamily="18" charset="0"/>
              </a:rPr>
              <a:t>Конструирование. </a:t>
            </a:r>
          </a:p>
          <a:p>
            <a:pPr marL="266700" indent="-266700">
              <a:lnSpc>
                <a:spcPct val="80000"/>
              </a:lnSpc>
              <a:buClr>
                <a:srgbClr val="FF0000"/>
              </a:buClr>
            </a:pPr>
            <a:r>
              <a:rPr lang="ru-RU" sz="2200" dirty="0">
                <a:latin typeface="Times New Roman" pitchFamily="18" charset="0"/>
              </a:rPr>
              <a:t>Застёгивание и расстёгивание пуговиц, кнопок, крючков. Завязывание и развязывание лент, шнурков, узелков на верёвке. </a:t>
            </a:r>
          </a:p>
          <a:p>
            <a:pPr marL="266700" indent="-266700">
              <a:lnSpc>
                <a:spcPct val="80000"/>
              </a:lnSpc>
              <a:buClr>
                <a:srgbClr val="FF0000"/>
              </a:buClr>
            </a:pPr>
            <a:r>
              <a:rPr lang="ru-RU" sz="2200" dirty="0">
                <a:latin typeface="Times New Roman" pitchFamily="18" charset="0"/>
              </a:rPr>
              <a:t>Нанизывание бус и пуговиц. </a:t>
            </a:r>
          </a:p>
          <a:p>
            <a:pPr marL="266700" indent="-266700">
              <a:lnSpc>
                <a:spcPct val="80000"/>
              </a:lnSpc>
              <a:buClr>
                <a:srgbClr val="FF0000"/>
              </a:buClr>
            </a:pPr>
            <a:r>
              <a:rPr lang="ru-RU" sz="2200" dirty="0">
                <a:latin typeface="Times New Roman" pitchFamily="18" charset="0"/>
              </a:rPr>
              <a:t>Плетение косичек из ниток, венков из цветов. </a:t>
            </a:r>
          </a:p>
          <a:p>
            <a:pPr marL="266700" indent="-266700">
              <a:lnSpc>
                <a:spcPct val="80000"/>
              </a:lnSpc>
              <a:buClr>
                <a:srgbClr val="FF0000"/>
              </a:buClr>
            </a:pPr>
            <a:r>
              <a:rPr lang="ru-RU" sz="2200" dirty="0">
                <a:latin typeface="Times New Roman" pitchFamily="18" charset="0"/>
              </a:rPr>
              <a:t>Все виды ручного творчества: вязание, вышивание, </a:t>
            </a:r>
            <a:r>
              <a:rPr lang="ru-RU" sz="2200" dirty="0" smtClean="0">
                <a:latin typeface="Times New Roman" pitchFamily="18" charset="0"/>
              </a:rPr>
              <a:t>  художественное </a:t>
            </a:r>
            <a:r>
              <a:rPr lang="ru-RU" sz="2200" dirty="0">
                <a:latin typeface="Times New Roman" pitchFamily="18" charset="0"/>
              </a:rPr>
              <a:t>выпиливание и т. д.  </a:t>
            </a:r>
          </a:p>
          <a:p>
            <a:pPr marL="266700" indent="-266700">
              <a:lnSpc>
                <a:spcPct val="80000"/>
              </a:lnSpc>
              <a:buClr>
                <a:srgbClr val="FF0000"/>
              </a:buClr>
            </a:pPr>
            <a:r>
              <a:rPr lang="ru-RU" sz="2200" dirty="0">
                <a:latin typeface="Times New Roman" pitchFamily="18" charset="0"/>
              </a:rPr>
              <a:t>Переборка круп.  </a:t>
            </a:r>
          </a:p>
          <a:p>
            <a:pPr marL="266700" indent="-266700">
              <a:lnSpc>
                <a:spcPct val="80000"/>
              </a:lnSpc>
              <a:buClr>
                <a:srgbClr val="FF0000"/>
              </a:buClr>
            </a:pPr>
            <a:r>
              <a:rPr lang="ru-RU" sz="2200" dirty="0" smtClean="0">
                <a:latin typeface="Times New Roman" pitchFamily="18" charset="0"/>
              </a:rPr>
              <a:t>«Показ» стихотворения. Пусть ребёнок                                          показывает руками всё, о чём говорится </a:t>
            </a:r>
          </a:p>
          <a:p>
            <a:pPr marL="266700" indent="-266700">
              <a:lnSpc>
                <a:spcPct val="80000"/>
              </a:lnSpc>
              <a:buClr>
                <a:srgbClr val="FF0000"/>
              </a:buClr>
              <a:buNone/>
            </a:pPr>
            <a:r>
              <a:rPr lang="ru-RU" sz="2200" dirty="0" smtClean="0">
                <a:latin typeface="Times New Roman" pitchFamily="18" charset="0"/>
              </a:rPr>
              <a:t>    в стихотворении.. </a:t>
            </a:r>
            <a:endParaRPr lang="ru-RU" sz="2200" dirty="0">
              <a:latin typeface="Times New Roman" pitchFamily="18" charset="0"/>
            </a:endParaRPr>
          </a:p>
          <a:p>
            <a:pPr marL="266700" indent="-266700">
              <a:lnSpc>
                <a:spcPct val="80000"/>
              </a:lnSpc>
              <a:buClr>
                <a:srgbClr val="FF0000"/>
              </a:buClr>
            </a:pPr>
            <a:r>
              <a:rPr lang="ru-RU" sz="2200" dirty="0">
                <a:latin typeface="Times New Roman" pitchFamily="18" charset="0"/>
              </a:rPr>
              <a:t>Игры в мяч, с кубиками, мозаикой</a:t>
            </a:r>
            <a:r>
              <a:rPr lang="ru-RU" sz="2000" dirty="0">
                <a:latin typeface="Times New Roman" pitchFamily="18" charset="0"/>
              </a:rPr>
              <a:t>. </a:t>
            </a:r>
          </a:p>
        </p:txBody>
      </p:sp>
      <p:pic>
        <p:nvPicPr>
          <p:cNvPr id="76804" name="Picture 4" descr="ag00217_(p)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4500570"/>
            <a:ext cx="2823847" cy="2180905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6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680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680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680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680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680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6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6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6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6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6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6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6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6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6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6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68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68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68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68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68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68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768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68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68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68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68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68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68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768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68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68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68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768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768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768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768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768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768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768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768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2" grpId="0"/>
      <p:bldP spid="7680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428604"/>
            <a:ext cx="8329642" cy="6072230"/>
          </a:xfr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rect">
              <a:fillToRect l="100000" t="100000"/>
            </a:path>
            <a:tileRect r="-100000" b="-100000"/>
          </a:gradFill>
        </p:spPr>
        <p:txBody>
          <a:bodyPr>
            <a:normAutofit fontScale="62500" lnSpcReduction="20000"/>
          </a:bodyPr>
          <a:lstStyle/>
          <a:p>
            <a:pPr algn="just">
              <a:buClr>
                <a:srgbClr val="FF0000"/>
              </a:buClr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</a:t>
            </a:r>
            <a:r>
              <a:rPr lang="ru-RU" sz="3800" dirty="0" smtClean="0">
                <a:solidFill>
                  <a:srgbClr val="C00000"/>
                </a:solidFill>
              </a:rPr>
              <a:t>Психологическая готовность ребёнка к обучению в школе является важнейшим итогом воспитания и обучения дошкольника в семье и детском саду. </a:t>
            </a:r>
          </a:p>
          <a:p>
            <a:pPr algn="just">
              <a:buClr>
                <a:srgbClr val="FF0000"/>
              </a:buClr>
              <a:buNone/>
            </a:pPr>
            <a:r>
              <a:rPr lang="ru-RU" sz="3800" dirty="0" smtClean="0">
                <a:solidFill>
                  <a:srgbClr val="002060"/>
                </a:solidFill>
              </a:rPr>
              <a:t>         </a:t>
            </a:r>
            <a:r>
              <a:rPr lang="ru-RU" sz="3800" dirty="0" smtClean="0">
                <a:solidFill>
                  <a:srgbClr val="C00000"/>
                </a:solidFill>
              </a:rPr>
              <a:t>Её содержание определяется системой требований, которые школа предъявляет к ребёнку. </a:t>
            </a:r>
          </a:p>
          <a:p>
            <a:pPr algn="just">
              <a:buClr>
                <a:srgbClr val="FF0000"/>
              </a:buClr>
              <a:buNone/>
            </a:pPr>
            <a:endParaRPr lang="ru-RU" sz="1300" dirty="0" smtClean="0">
              <a:solidFill>
                <a:srgbClr val="C00000"/>
              </a:solidFill>
            </a:endParaRPr>
          </a:p>
          <a:p>
            <a:pPr algn="ctr">
              <a:buClr>
                <a:srgbClr val="FF0000"/>
              </a:buClr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           </a:t>
            </a:r>
            <a:r>
              <a:rPr lang="ru-RU" sz="4400" b="1" dirty="0" smtClean="0">
                <a:solidFill>
                  <a:srgbClr val="C00000"/>
                </a:solidFill>
              </a:rPr>
              <a:t>Эти требования заключаются:</a:t>
            </a:r>
          </a:p>
          <a:p>
            <a:pPr>
              <a:buClr>
                <a:srgbClr val="FF0000"/>
              </a:buClr>
              <a:buNone/>
            </a:pPr>
            <a:endParaRPr lang="ru-RU" sz="1300" b="1" dirty="0" smtClean="0">
              <a:solidFill>
                <a:srgbClr val="C00000"/>
              </a:solidFill>
            </a:endParaRPr>
          </a:p>
          <a:p>
            <a:pPr lvl="0">
              <a:buClr>
                <a:srgbClr val="FF0000"/>
              </a:buClr>
              <a:buFont typeface="Wingdings" pitchFamily="2" charset="2"/>
              <a:buChar char="q"/>
            </a:pPr>
            <a:r>
              <a:rPr lang="ru-RU" sz="3600" dirty="0" smtClean="0">
                <a:solidFill>
                  <a:srgbClr val="002060"/>
                </a:solidFill>
              </a:rPr>
              <a:t>В необходимости ответственного  отношения к школе и учёбе;</a:t>
            </a:r>
          </a:p>
          <a:p>
            <a:pPr lvl="0">
              <a:buClr>
                <a:srgbClr val="FF0000"/>
              </a:buClr>
              <a:buFont typeface="Wingdings" pitchFamily="2" charset="2"/>
              <a:buChar char="q"/>
            </a:pPr>
            <a:endParaRPr lang="ru-RU" sz="1300" dirty="0" smtClean="0">
              <a:solidFill>
                <a:srgbClr val="002060"/>
              </a:solidFill>
            </a:endParaRPr>
          </a:p>
          <a:p>
            <a:pPr lvl="0">
              <a:buClr>
                <a:srgbClr val="FF0000"/>
              </a:buClr>
              <a:buFont typeface="Wingdings" pitchFamily="2" charset="2"/>
              <a:buChar char="q"/>
            </a:pPr>
            <a:r>
              <a:rPr lang="ru-RU" sz="3600" dirty="0" smtClean="0">
                <a:solidFill>
                  <a:srgbClr val="002060"/>
                </a:solidFill>
              </a:rPr>
              <a:t>Произвольного управления своим поведением;</a:t>
            </a:r>
          </a:p>
          <a:p>
            <a:pPr lvl="0">
              <a:buClr>
                <a:srgbClr val="FF0000"/>
              </a:buClr>
              <a:buFont typeface="Wingdings" pitchFamily="2" charset="2"/>
              <a:buChar char="q"/>
            </a:pPr>
            <a:endParaRPr lang="ru-RU" sz="1300" dirty="0" smtClean="0">
              <a:solidFill>
                <a:srgbClr val="002060"/>
              </a:solidFill>
            </a:endParaRPr>
          </a:p>
          <a:p>
            <a:pPr lvl="0">
              <a:buClr>
                <a:srgbClr val="FF0000"/>
              </a:buClr>
              <a:buFont typeface="Wingdings" pitchFamily="2" charset="2"/>
              <a:buChar char="q"/>
            </a:pPr>
            <a:r>
              <a:rPr lang="ru-RU" sz="3600" dirty="0" smtClean="0">
                <a:solidFill>
                  <a:srgbClr val="002060"/>
                </a:solidFill>
              </a:rPr>
              <a:t>Выполнения умственной работы, обеспечивающей созна-тельное усвоение знаний; </a:t>
            </a:r>
          </a:p>
          <a:p>
            <a:pPr lvl="0">
              <a:buClr>
                <a:srgbClr val="FF0000"/>
              </a:buClr>
              <a:buFont typeface="Wingdings" pitchFamily="2" charset="2"/>
              <a:buChar char="q"/>
            </a:pPr>
            <a:endParaRPr lang="ru-RU" sz="1500" dirty="0" smtClean="0">
              <a:solidFill>
                <a:srgbClr val="002060"/>
              </a:solidFill>
            </a:endParaRPr>
          </a:p>
          <a:p>
            <a:pPr lvl="0">
              <a:buClr>
                <a:srgbClr val="FF0000"/>
              </a:buClr>
              <a:buFont typeface="Wingdings" pitchFamily="2" charset="2"/>
              <a:buChar char="q"/>
            </a:pPr>
            <a:r>
              <a:rPr lang="ru-RU" sz="3600" dirty="0" smtClean="0">
                <a:solidFill>
                  <a:srgbClr val="002060"/>
                </a:solidFill>
              </a:rPr>
              <a:t>Установление со взрослыми и сверстниками взаимоотноше-ний, определяемых совместной  деятельностью;</a:t>
            </a:r>
            <a:endParaRPr lang="ru-RU" sz="800" dirty="0" smtClean="0">
              <a:solidFill>
                <a:srgbClr val="002060"/>
              </a:solidFill>
            </a:endParaRPr>
          </a:p>
          <a:p>
            <a:pPr lvl="0">
              <a:buClr>
                <a:srgbClr val="FF0000"/>
              </a:buClr>
              <a:buFont typeface="Wingdings" pitchFamily="2" charset="2"/>
              <a:buChar char="q"/>
            </a:pPr>
            <a:endParaRPr lang="ru-RU" sz="1500" dirty="0" smtClean="0">
              <a:solidFill>
                <a:srgbClr val="002060"/>
              </a:solidFill>
            </a:endParaRPr>
          </a:p>
          <a:p>
            <a:pPr algn="just">
              <a:buClr>
                <a:srgbClr val="FF0000"/>
              </a:buClr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           </a:t>
            </a:r>
            <a:r>
              <a:rPr lang="ru-RU" sz="3600" dirty="0" smtClean="0">
                <a:solidFill>
                  <a:srgbClr val="C00000"/>
                </a:solidFill>
              </a:rPr>
              <a:t>Необходимо помнить, что под «готовностью к школе» понимают не отдельные знания и умения, а их определён-ный набор, в котором должны присутствовать все основные элементы, хотя уровень их развития может быть разным.</a:t>
            </a:r>
          </a:p>
          <a:p>
            <a:endParaRPr lang="ru-RU" sz="3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50"/>
          </a:xfrm>
        </p:spPr>
        <p:txBody>
          <a:bodyPr/>
          <a:lstStyle/>
          <a:p>
            <a:pPr eaLnBrk="1" hangingPunct="1"/>
            <a:r>
              <a:rPr lang="ru-RU" sz="36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3200" b="1" i="1" u="sng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Готовность родителей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981075"/>
            <a:ext cx="8501122" cy="5545138"/>
          </a:xfrm>
        </p:spPr>
        <p:txBody>
          <a:bodyPr>
            <a:normAutofit fontScale="55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ru-RU" sz="4400" dirty="0" smtClean="0"/>
              <a:t>   </a:t>
            </a:r>
            <a:r>
              <a:rPr lang="ru-RU" sz="4400" dirty="0" smtClean="0">
                <a:solidFill>
                  <a:srgbClr val="002060"/>
                </a:solidFill>
              </a:rPr>
              <a:t>все время поддерживать ребенка;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ru-RU" sz="4400" dirty="0" smtClean="0"/>
              <a:t>  </a:t>
            </a:r>
            <a:r>
              <a:rPr lang="ru-RU" sz="4400" dirty="0" smtClean="0">
                <a:solidFill>
                  <a:srgbClr val="00B050"/>
                </a:solidFill>
              </a:rPr>
              <a:t> 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научиться сопереживать с ребёнком тяжёлые моменты</a:t>
            </a:r>
            <a:r>
              <a:rPr lang="ru-RU" sz="4400" dirty="0" smtClean="0">
                <a:solidFill>
                  <a:srgbClr val="00B050"/>
                </a:solidFill>
              </a:rPr>
              <a:t>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ru-RU" sz="4400" dirty="0" smtClean="0"/>
              <a:t>  </a:t>
            </a:r>
            <a:r>
              <a:rPr lang="ru-RU" sz="4400" dirty="0" smtClean="0">
                <a:solidFill>
                  <a:srgbClr val="C00000"/>
                </a:solidFill>
              </a:rPr>
              <a:t> удержаться   от замечаний и претензий;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относится  к ребёнку крайне деликатно;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</a:rPr>
              <a:t>много разговаривать, искренне интересоваться  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FF0000"/>
              </a:buClr>
              <a:buNone/>
              <a:defRPr/>
            </a:pP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</a:rPr>
              <a:t>       мыслями </a:t>
            </a:r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</a:rPr>
              <a:t>маленького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</a:rPr>
              <a:t> школьника, его чувствами, а не 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FF0000"/>
              </a:buClr>
              <a:buNone/>
              <a:defRPr/>
            </a:pP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</a:rPr>
              <a:t>       только   тем, сделал ли он уроки и что ел на обед;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ru-RU" sz="4400" dirty="0" smtClean="0"/>
              <a:t>  </a:t>
            </a:r>
            <a:r>
              <a:rPr lang="ru-RU" sz="4400" dirty="0" smtClean="0">
                <a:solidFill>
                  <a:srgbClr val="FF0000"/>
                </a:solidFill>
              </a:rPr>
              <a:t> относится с уважением к педагогу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FF0000"/>
              </a:buClr>
              <a:buNone/>
              <a:defRPr/>
            </a:pPr>
            <a:r>
              <a:rPr lang="ru-RU" dirty="0" smtClean="0"/>
              <a:t>                              </a:t>
            </a:r>
            <a:br>
              <a:rPr lang="ru-RU" dirty="0" smtClean="0"/>
            </a:b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ru-RU" dirty="0" smtClean="0">
                <a:solidFill>
                  <a:srgbClr val="7030A0"/>
                </a:solidFill>
              </a:rPr>
              <a:t>    </a:t>
            </a:r>
          </a:p>
          <a:p>
            <a:pPr marL="44450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ru-RU" sz="4600" b="1" i="1" dirty="0" smtClean="0">
                <a:solidFill>
                  <a:srgbClr val="FF0000"/>
                </a:solidFill>
              </a:rPr>
              <a:t>все сложности ребенок                                                                                        сможет преодолеть      </a:t>
            </a:r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ru-RU" sz="4600" b="1" i="1" dirty="0" smtClean="0">
                <a:solidFill>
                  <a:srgbClr val="FF0000"/>
                </a:solidFill>
              </a:rPr>
              <a:t>      достаточно быстро и легко                                                                    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1857356" y="4214818"/>
            <a:ext cx="2000264" cy="5826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6" name="Рисунок 5" descr="ребенок-школ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37368" y="3786190"/>
            <a:ext cx="3820912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41338" y="285729"/>
            <a:ext cx="7467601" cy="571503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Памятка родителям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288" y="1071547"/>
            <a:ext cx="8034364" cy="5143535"/>
          </a:xfr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rect">
              <a:fillToRect l="100000" t="100000"/>
            </a:path>
          </a:gradFill>
        </p:spPr>
        <p:txBody>
          <a:bodyPr>
            <a:normAutofit fontScale="25000" lnSpcReduction="200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ru-RU" sz="4400" b="1" dirty="0" smtClean="0">
                <a:solidFill>
                  <a:srgbClr val="FF0000"/>
                </a:solidFill>
              </a:rPr>
              <a:t>      </a:t>
            </a:r>
            <a:r>
              <a:rPr lang="ru-RU" sz="12800" b="1" i="1" dirty="0" smtClean="0">
                <a:solidFill>
                  <a:srgbClr val="FF0000"/>
                </a:solidFill>
              </a:rPr>
              <a:t>Как строить отношения с учителем</a:t>
            </a:r>
          </a:p>
          <a:p>
            <a:pPr marL="274320" indent="-274320" algn="just" eaLnBrk="1" fontAlgn="auto" hangingPunct="1">
              <a:lnSpc>
                <a:spcPct val="120000"/>
              </a:lnSpc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ru-RU" sz="8000" dirty="0" smtClean="0">
                <a:solidFill>
                  <a:srgbClr val="0070C0"/>
                </a:solidFill>
                <a:cs typeface="Times New Roman" pitchFamily="18" charset="0"/>
              </a:rPr>
              <a:t>   </a:t>
            </a:r>
            <a:r>
              <a:rPr lang="ru-RU" sz="8000" dirty="0" smtClean="0">
                <a:solidFill>
                  <a:srgbClr val="002060"/>
                </a:solidFill>
                <a:cs typeface="Times New Roman" pitchFamily="18" charset="0"/>
              </a:rPr>
              <a:t>Относитесь всегда к учителю уважительно, особенно проявляйте это в присутствии своих детей, не говорите резко об ошибках педагогов, хотя они склонны ошибаться, как и все люди. Не сравнивайте предыдущего учителя с настоящим. </a:t>
            </a:r>
          </a:p>
          <a:p>
            <a:pPr marL="274320" indent="-274320" algn="just" eaLnBrk="1" fontAlgn="auto" hangingPunct="1">
              <a:lnSpc>
                <a:spcPct val="120000"/>
              </a:lnSpc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ru-RU" sz="8000" dirty="0" smtClean="0">
                <a:solidFill>
                  <a:srgbClr val="002060"/>
                </a:solidFill>
                <a:cs typeface="Times New Roman" pitchFamily="18" charset="0"/>
              </a:rPr>
              <a:t>   Цените желание учителя сообщить Вам что-то новое и важное о ребенке. </a:t>
            </a:r>
          </a:p>
          <a:p>
            <a:pPr marL="274320" indent="-274320" algn="just" eaLnBrk="1" fontAlgn="auto" hangingPunct="1">
              <a:lnSpc>
                <a:spcPct val="120000"/>
              </a:lnSpc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ru-RU" sz="8000" dirty="0" smtClean="0">
                <a:solidFill>
                  <a:srgbClr val="002060"/>
                </a:solidFill>
                <a:cs typeface="Times New Roman" pitchFamily="18" charset="0"/>
              </a:rPr>
              <a:t>   Не забывайте, что до 95% педагогов - женщины, а они требуют деликатности, сдержанности и внимания. </a:t>
            </a:r>
          </a:p>
          <a:p>
            <a:pPr marL="274320" indent="-274320" algn="just" eaLnBrk="1" fontAlgn="auto" hangingPunct="1">
              <a:lnSpc>
                <a:spcPct val="120000"/>
              </a:lnSpc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ru-RU" sz="8000" dirty="0" smtClean="0">
                <a:solidFill>
                  <a:srgbClr val="002060"/>
                </a:solidFill>
                <a:cs typeface="Times New Roman" pitchFamily="18" charset="0"/>
              </a:rPr>
              <a:t>   Постарайтесь увидеть в учителе своего союзника, понять его озабоченность делами Вашего ребенка, разделяйте степень высокой ответственности, которую он несет на себе.</a:t>
            </a:r>
          </a:p>
          <a:p>
            <a:pPr marL="274320" indent="-274320" algn="just" eaLnBrk="1" fontAlgn="auto" hangingPunct="1">
              <a:lnSpc>
                <a:spcPct val="120000"/>
              </a:lnSpc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ru-RU" sz="8000" dirty="0" smtClean="0">
                <a:solidFill>
                  <a:srgbClr val="002060"/>
                </a:solidFill>
                <a:cs typeface="Times New Roman" pitchFamily="18" charset="0"/>
              </a:rPr>
              <a:t>   Терпеливо выслушивайте педагога, не стесняйтесь и не бойтесь задавать любые вопросы, чтобы исключить недомолвки и неясности. </a:t>
            </a:r>
            <a:r>
              <a:rPr lang="ru-RU" sz="8000" i="1" dirty="0" smtClean="0">
                <a:solidFill>
                  <a:srgbClr val="FF0000"/>
                </a:solidFill>
                <a:cs typeface="Times New Roman" pitchFamily="18" charset="0"/>
              </a:rPr>
              <a:t>Чем больше Вы будете знать, тем легче будет общаться. </a:t>
            </a:r>
            <a:r>
              <a:rPr lang="ru-RU" sz="8000" dirty="0" smtClean="0">
                <a:solidFill>
                  <a:srgbClr val="002060"/>
                </a:solidFill>
                <a:cs typeface="Times New Roman" pitchFamily="18" charset="0"/>
              </a:rPr>
              <a:t/>
            </a:r>
            <a:br>
              <a:rPr lang="ru-RU" sz="8000" dirty="0" smtClean="0">
                <a:solidFill>
                  <a:srgbClr val="002060"/>
                </a:solidFill>
                <a:cs typeface="Times New Roman" pitchFamily="18" charset="0"/>
              </a:rPr>
            </a:br>
            <a:r>
              <a:rPr lang="ru-RU" sz="8000" dirty="0" smtClean="0">
                <a:solidFill>
                  <a:srgbClr val="002060"/>
                </a:solidFill>
                <a:cs typeface="Times New Roman" pitchFamily="18" charset="0"/>
              </a:rPr>
              <a:t>   </a:t>
            </a:r>
            <a:r>
              <a:rPr lang="ru-RU" sz="8000" dirty="0" smtClean="0">
                <a:solidFill>
                  <a:srgbClr val="0070C0"/>
                </a:solidFill>
                <a:cs typeface="Times New Roman" pitchFamily="18" charset="0"/>
              </a:rPr>
              <a:t/>
            </a:r>
            <a:br>
              <a:rPr lang="ru-RU" sz="8000" dirty="0" smtClean="0">
                <a:solidFill>
                  <a:srgbClr val="0070C0"/>
                </a:solidFill>
                <a:cs typeface="Times New Roman" pitchFamily="18" charset="0"/>
              </a:rPr>
            </a:br>
            <a:endParaRPr lang="ru-RU" sz="8000" dirty="0">
              <a:solidFill>
                <a:srgbClr val="0070C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57166"/>
            <a:ext cx="8391555" cy="5111772"/>
          </a:xfr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rect">
              <a:fillToRect l="100000" t="100000"/>
            </a:path>
          </a:gradFill>
        </p:spPr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rgbClr val="002060"/>
                </a:solidFill>
                <a:cs typeface="Times New Roman" pitchFamily="18" charset="0"/>
              </a:rPr>
              <a:t>   Не сердитесь, если в речи педагога уловите поучительный тон: это профессиональная привычка многих людей, работающих с детьми.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rgbClr val="002060"/>
                </a:solidFill>
                <a:cs typeface="Times New Roman" pitchFamily="18" charset="0"/>
              </a:rPr>
              <a:t>     Не избегайте общения с педагогом, даже если он Вам не очень нравится, чаще пользуйтесь телефоном, проявляйте инициативу в установлении контакта.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rgbClr val="002060"/>
                </a:solidFill>
                <a:cs typeface="Times New Roman" pitchFamily="18" charset="0"/>
              </a:rPr>
              <a:t>    Конструктивно принимайте критику в свой адрес: в ней всегда есть моменты, которые обязательно нужно принять к сведению. Если содержание критических замечаний остается прежним, задумайтесь, почему нет изменений.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rgbClr val="002060"/>
                </a:solidFill>
                <a:cs typeface="Times New Roman" pitchFamily="18" charset="0"/>
              </a:rPr>
              <a:t>    Не давайте воли эмоциям: когда чувствуете, что их трудно контролировать, представьте себя на месте учителя.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rgbClr val="002060"/>
                </a:solidFill>
                <a:cs typeface="Times New Roman" pitchFamily="18" charset="0"/>
              </a:rPr>
              <a:t>    Если у Вас возникают трудности в воспитании ребенка, скажите об этом педагогу: вместе будет легче. </a:t>
            </a:r>
            <a:r>
              <a:rPr lang="ru-RU" sz="2400" dirty="0" smtClean="0">
                <a:solidFill>
                  <a:srgbClr val="0070C0"/>
                </a:solidFill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70C0"/>
                </a:solidFill>
                <a:cs typeface="Times New Roman" pitchFamily="18" charset="0"/>
              </a:rPr>
            </a:br>
            <a:endParaRPr lang="ru-RU" sz="2400" dirty="0">
              <a:solidFill>
                <a:srgbClr val="0070C0"/>
              </a:solidFill>
              <a:cs typeface="Times New Roman" pitchFamily="18" charset="0"/>
            </a:endParaRPr>
          </a:p>
        </p:txBody>
      </p:sp>
      <p:pic>
        <p:nvPicPr>
          <p:cNvPr id="4" name="Рисунок 3" descr="77ff7c4a969436dd232d6ea253c377b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4869160"/>
            <a:ext cx="3143250" cy="1988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847504_420c7bdd_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4665458"/>
            <a:ext cx="3292105" cy="21925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5" y="142852"/>
            <a:ext cx="6821505" cy="42862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Памятка родителям от  ребёнка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642918"/>
            <a:ext cx="8135937" cy="6027757"/>
          </a:xfr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rect">
              <a:fillToRect l="100000" t="100000"/>
            </a:path>
            <a:tileRect r="-100000" b="-100000"/>
          </a:gradFill>
        </p:spPr>
        <p:txBody>
          <a:bodyPr>
            <a:no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ru-RU" sz="2200" i="1" dirty="0" smtClean="0">
                <a:solidFill>
                  <a:srgbClr val="FF0000"/>
                </a:solidFill>
                <a:cs typeface="Times New Roman" pitchFamily="18" charset="0"/>
              </a:rPr>
              <a:t>Любите меня и не забывайте выражать свою                   любовь (взглядом, улыбкой, прикосновением).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ru-RU" sz="2200" i="1" dirty="0" smtClean="0">
                <a:solidFill>
                  <a:srgbClr val="990033"/>
                </a:solidFill>
                <a:cs typeface="Times New Roman" pitchFamily="18" charset="0"/>
              </a:rPr>
              <a:t>Любите меня просто за то, что я есть, и я стану                еще лучше.    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ru-RU" sz="2200" i="1" dirty="0" smtClean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Не бойтесь проявлять твердость по отношению ко мне, особенно это касается ваших родительских требований. Я должен знать границы дозволенного.    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ru-RU" sz="2200" i="1" dirty="0" smtClean="0">
                <a:solidFill>
                  <a:srgbClr val="7030A0"/>
                </a:solidFill>
                <a:cs typeface="Times New Roman" pitchFamily="18" charset="0"/>
              </a:rPr>
              <a:t> </a:t>
            </a:r>
            <a:r>
              <a:rPr lang="ru-RU" sz="2200" i="1" dirty="0" smtClean="0">
                <a:solidFill>
                  <a:schemeClr val="accent4">
                    <a:lumMod val="50000"/>
                  </a:schemeClr>
                </a:solidFill>
                <a:cs typeface="Times New Roman" pitchFamily="18" charset="0"/>
              </a:rPr>
              <a:t>Не сравнивайте меня с другими. Я имею право быть другим и я единственный такой на всей земле.    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ru-RU" sz="2200" i="1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 </a:t>
            </a:r>
            <a:r>
              <a:rPr lang="ru-RU" sz="2200" i="1" dirty="0" smtClean="0">
                <a:solidFill>
                  <a:srgbClr val="D60093"/>
                </a:solidFill>
                <a:cs typeface="Times New Roman" pitchFamily="18" charset="0"/>
              </a:rPr>
              <a:t>Я очень вас люблю и всегда хочу быть любимым вами. Поэтому не огорчайтесь, когда я раздражаюсь и злюсь на вас, когда капризничаю или кричу. Это пройдет. Мои чувства, как и ваши, не вечны. Возможно, я хочу, чтобы вы больше обращали на меня внимания.    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ru-RU" sz="2200" i="1" dirty="0" smtClean="0">
                <a:cs typeface="Times New Roman" pitchFamily="18" charset="0"/>
              </a:rPr>
              <a:t> </a:t>
            </a:r>
            <a:r>
              <a:rPr lang="ru-RU" sz="2200" i="1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Никогда не обзывайте меня. Это больно ранит меня, тогда рушатся все мои надежды и я не верю в себя.  </a:t>
            </a: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   </a:t>
            </a:r>
          </a:p>
        </p:txBody>
      </p:sp>
      <p:pic>
        <p:nvPicPr>
          <p:cNvPr id="4" name="Рисунок 3" descr="Родительское собрание-диспут &quot;Стили воспитания в семье и личность ребенка, или Что посеешь, то и…&quot;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30" y="0"/>
            <a:ext cx="2071670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288" y="500042"/>
            <a:ext cx="8362950" cy="6357958"/>
          </a:xfr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rect">
              <a:fillToRect l="100000" t="100000"/>
            </a:path>
          </a:gradFill>
        </p:spPr>
        <p:txBody>
          <a:bodyPr>
            <a:normAutofit fontScale="62500" lnSpcReduction="20000"/>
          </a:bodyPr>
          <a:lstStyle/>
          <a:p>
            <a:pPr marL="274320" indent="-274320" eaLnBrk="1" fontAlgn="auto" hangingPunct="1">
              <a:lnSpc>
                <a:spcPct val="120000"/>
              </a:lnSpc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ru-RU" dirty="0" smtClean="0">
                <a:solidFill>
                  <a:srgbClr val="0070C0"/>
                </a:solidFill>
              </a:rPr>
              <a:t> Не бейте и не унижайте меня. Я вырасту и буду мстить всему миру, наказывая себя и своих детей ,  делая вас несчастными. </a:t>
            </a:r>
            <a:r>
              <a:rPr lang="ru-RU" dirty="0" smtClean="0"/>
              <a:t>    </a:t>
            </a:r>
          </a:p>
          <a:p>
            <a:pPr marL="274320" indent="-274320" eaLnBrk="1" fontAlgn="auto" hangingPunct="1">
              <a:lnSpc>
                <a:spcPct val="120000"/>
              </a:lnSpc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ru-RU" dirty="0" smtClean="0">
                <a:solidFill>
                  <a:srgbClr val="C00000"/>
                </a:solidFill>
              </a:rPr>
              <a:t>Дайте мне право на ошибку и не заставляйте меня считать, что мои ошибки - преступления.  Все люди могут ошибаться. Никто не совершенен.    </a:t>
            </a:r>
            <a:r>
              <a:rPr lang="ru-RU" dirty="0" smtClean="0"/>
              <a:t> </a:t>
            </a:r>
          </a:p>
          <a:p>
            <a:pPr marL="274320" indent="-274320" eaLnBrk="1" fontAlgn="auto" hangingPunct="1">
              <a:lnSpc>
                <a:spcPct val="120000"/>
              </a:lnSpc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Найдите время и выслушайте меня. Иногда мне хочется рассказать вам о себе и моих проблемах. </a:t>
            </a:r>
            <a:r>
              <a:rPr lang="ru-RU" dirty="0" smtClean="0"/>
              <a:t>    </a:t>
            </a:r>
          </a:p>
          <a:p>
            <a:pPr marL="274320" indent="-274320" eaLnBrk="1" fontAlgn="auto" hangingPunct="1">
              <a:lnSpc>
                <a:spcPct val="120000"/>
              </a:lnSpc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ru-RU" dirty="0" smtClean="0">
                <a:solidFill>
                  <a:srgbClr val="7030A0"/>
                </a:solidFill>
              </a:rPr>
              <a:t>Не вызывайте у меня чувство вины и не говорите: "Из-за тебя в моей жизни ничего не складывается!" Ведь я не отвечаю за проблемы взрослых.   </a:t>
            </a:r>
            <a:r>
              <a:rPr lang="ru-RU" dirty="0" smtClean="0"/>
              <a:t>  </a:t>
            </a:r>
          </a:p>
          <a:p>
            <a:pPr marL="274320" indent="-274320" eaLnBrk="1" fontAlgn="auto" hangingPunct="1">
              <a:lnSpc>
                <a:spcPct val="120000"/>
              </a:lnSpc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Помните, что я многому учусь у вас и хочу быть похожим на вас.     </a:t>
            </a:r>
          </a:p>
          <a:p>
            <a:pPr marL="274320" indent="-274320" eaLnBrk="1" fontAlgn="auto" hangingPunct="1">
              <a:lnSpc>
                <a:spcPct val="120000"/>
              </a:lnSpc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00B0F0"/>
                </a:solidFill>
              </a:rPr>
              <a:t>Будьте готовы воспринимать меня как личность, отдельную от вас и не похожею на вас. </a:t>
            </a:r>
            <a:r>
              <a:rPr lang="ru-RU" dirty="0" smtClean="0"/>
              <a:t>    </a:t>
            </a:r>
          </a:p>
          <a:p>
            <a:pPr marL="274320" indent="-274320" eaLnBrk="1" fontAlgn="auto" hangingPunct="1">
              <a:lnSpc>
                <a:spcPct val="120000"/>
              </a:lnSpc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ru-RU" dirty="0" smtClean="0">
                <a:solidFill>
                  <a:srgbClr val="002060"/>
                </a:solidFill>
              </a:rPr>
              <a:t> Представляйте требования, которые соответствуют моему возрасту.     </a:t>
            </a:r>
          </a:p>
          <a:p>
            <a:pPr marL="274320" indent="-274320" eaLnBrk="1" fontAlgn="auto" hangingPunct="1">
              <a:lnSpc>
                <a:spcPct val="120000"/>
              </a:lnSpc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ru-RU" dirty="0" smtClean="0">
                <a:solidFill>
                  <a:srgbClr val="00B050"/>
                </a:solidFill>
              </a:rPr>
              <a:t> Не делайте мне замечаний в присутствии других людей. </a:t>
            </a:r>
            <a:r>
              <a:rPr lang="ru-RU" dirty="0" smtClean="0"/>
              <a:t>   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FF0000"/>
              </a:buClr>
              <a:buFont typeface="Wingdings"/>
              <a:buNone/>
              <a:defRPr/>
            </a:pPr>
            <a:r>
              <a:rPr lang="ru-RU" dirty="0" smtClean="0"/>
              <a:t> 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rgbClr val="FF0000"/>
              </a:buClr>
              <a:buFont typeface="Wingdings"/>
              <a:buNone/>
              <a:defRPr/>
            </a:pPr>
            <a:r>
              <a:rPr lang="ru-RU" sz="3300" dirty="0" smtClean="0">
                <a:solidFill>
                  <a:srgbClr val="FF0000"/>
                </a:solidFill>
              </a:rPr>
              <a:t>       </a:t>
            </a:r>
            <a:r>
              <a:rPr lang="ru-RU" sz="3300" i="1" dirty="0" smtClean="0">
                <a:solidFill>
                  <a:srgbClr val="C00000"/>
                </a:solidFill>
              </a:rPr>
              <a:t>Заботьтесь обо мне!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mtdata.ru/u16/photo62D4/20579637242-0/huge.jpe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00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 rot="10800000" flipV="1">
            <a:off x="-8" y="5939038"/>
            <a:ext cx="91439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b="1" i="1" kern="0" dirty="0" smtClean="0">
                <a:solidFill>
                  <a:srgbClr val="FF0000"/>
                </a:solidFill>
                <a:cs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7467600" cy="6188097"/>
          </a:xfr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rect">
              <a:fillToRect l="100000" t="100000"/>
            </a:path>
            <a:tileRect r="-100000" b="-100000"/>
          </a:gradFill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</a:t>
            </a:r>
            <a:r>
              <a:rPr lang="ru-RU" b="1" dirty="0" smtClean="0">
                <a:solidFill>
                  <a:srgbClr val="C00000"/>
                </a:solidFill>
              </a:rPr>
              <a:t>Какие же составляющие входят в набор «школьной готовности»?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   Это прежде всего:</a:t>
            </a:r>
          </a:p>
          <a:p>
            <a:pPr lvl="0">
              <a:buClr>
                <a:srgbClr val="FF0000"/>
              </a:buClr>
              <a:buFont typeface="Wingdings" pitchFamily="2" charset="2"/>
              <a:buChar char="v"/>
            </a:pPr>
            <a:r>
              <a:rPr lang="ru-RU" i="1" dirty="0" smtClean="0"/>
              <a:t>  </a:t>
            </a:r>
            <a:r>
              <a:rPr lang="ru-RU" i="1" dirty="0" smtClean="0">
                <a:solidFill>
                  <a:srgbClr val="002060"/>
                </a:solidFill>
              </a:rPr>
              <a:t>Мотивационн</a:t>
            </a:r>
            <a:r>
              <a:rPr lang="ru-RU" dirty="0" smtClean="0">
                <a:solidFill>
                  <a:srgbClr val="002060"/>
                </a:solidFill>
              </a:rPr>
              <a:t>а</a:t>
            </a:r>
            <a:r>
              <a:rPr lang="ru-RU" i="1" dirty="0" smtClean="0">
                <a:solidFill>
                  <a:srgbClr val="002060"/>
                </a:solidFill>
              </a:rPr>
              <a:t>я готовность, </a:t>
            </a:r>
            <a:endParaRPr lang="ru-RU" dirty="0" smtClean="0">
              <a:solidFill>
                <a:srgbClr val="002060"/>
              </a:solidFill>
            </a:endParaRPr>
          </a:p>
          <a:p>
            <a:pPr lvl="0">
              <a:buClr>
                <a:srgbClr val="FF0000"/>
              </a:buClr>
              <a:buFont typeface="Wingdings" pitchFamily="2" charset="2"/>
              <a:buChar char="v"/>
            </a:pPr>
            <a:r>
              <a:rPr lang="ru-RU" i="1" dirty="0" smtClean="0">
                <a:solidFill>
                  <a:srgbClr val="002060"/>
                </a:solidFill>
              </a:rPr>
              <a:t>  Интеллектуальная готовность, </a:t>
            </a:r>
            <a:endParaRPr lang="ru-RU" dirty="0" smtClean="0">
              <a:solidFill>
                <a:srgbClr val="002060"/>
              </a:solidFill>
            </a:endParaRPr>
          </a:p>
          <a:p>
            <a:pPr lvl="0">
              <a:buClr>
                <a:srgbClr val="FF0000"/>
              </a:buClr>
              <a:buFont typeface="Wingdings" pitchFamily="2" charset="2"/>
              <a:buChar char="v"/>
            </a:pPr>
            <a:r>
              <a:rPr lang="ru-RU" i="1" dirty="0" smtClean="0">
                <a:solidFill>
                  <a:srgbClr val="002060"/>
                </a:solidFill>
              </a:rPr>
              <a:t>  Волевая готовность, </a:t>
            </a:r>
            <a:endParaRPr lang="ru-RU" dirty="0" smtClean="0">
              <a:solidFill>
                <a:srgbClr val="002060"/>
              </a:solidFill>
            </a:endParaRPr>
          </a:p>
          <a:p>
            <a:pPr lvl="0">
              <a:buClr>
                <a:srgbClr val="FF0000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  </a:t>
            </a:r>
            <a:r>
              <a:rPr lang="ru-RU" i="1" dirty="0" smtClean="0">
                <a:solidFill>
                  <a:srgbClr val="002060"/>
                </a:solidFill>
              </a:rPr>
              <a:t>А также достаточный                                </a:t>
            </a:r>
          </a:p>
          <a:p>
            <a:pPr lvl="0">
              <a:buClr>
                <a:srgbClr val="FF0000"/>
              </a:buClr>
              <a:buNone/>
            </a:pPr>
            <a:r>
              <a:rPr lang="ru-RU" i="1" dirty="0" smtClean="0">
                <a:solidFill>
                  <a:srgbClr val="002060"/>
                </a:solidFill>
              </a:rPr>
              <a:t>      уровень развития                                    </a:t>
            </a:r>
          </a:p>
          <a:p>
            <a:pPr lvl="0">
              <a:buClr>
                <a:srgbClr val="FF0000"/>
              </a:buClr>
              <a:buNone/>
            </a:pPr>
            <a:r>
              <a:rPr lang="ru-RU" i="1" dirty="0" smtClean="0">
                <a:solidFill>
                  <a:srgbClr val="002060"/>
                </a:solidFill>
              </a:rPr>
              <a:t>      зрительно-моторной                     </a:t>
            </a:r>
          </a:p>
          <a:p>
            <a:pPr lvl="0">
              <a:buClr>
                <a:srgbClr val="FF0000"/>
              </a:buClr>
              <a:buNone/>
            </a:pPr>
            <a:r>
              <a:rPr lang="ru-RU" i="1" dirty="0" smtClean="0">
                <a:solidFill>
                  <a:srgbClr val="002060"/>
                </a:solidFill>
              </a:rPr>
              <a:t>      координации.</a:t>
            </a:r>
          </a:p>
          <a:p>
            <a:endParaRPr lang="ru-RU" sz="3200" dirty="0" smtClean="0">
              <a:solidFill>
                <a:srgbClr val="002060"/>
              </a:solidFill>
              <a:cs typeface="Times New Roman" pitchFamily="18" charset="0"/>
            </a:endParaRPr>
          </a:p>
        </p:txBody>
      </p:sp>
      <p:pic>
        <p:nvPicPr>
          <p:cNvPr id="5" name="Рисунок 4" descr="school2506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57884" y="3071810"/>
            <a:ext cx="3174569" cy="3643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939800"/>
          </a:xfrm>
        </p:spPr>
        <p:txBody>
          <a:bodyPr/>
          <a:lstStyle/>
          <a:p>
            <a:pPr eaLnBrk="1" hangingPunct="1"/>
            <a:r>
              <a:rPr lang="ru-RU" b="1" i="1" u="sng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Физиологическая готовность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7000924" cy="5072098"/>
          </a:xfrm>
        </p:spPr>
        <p:txBody>
          <a:bodyPr>
            <a:normAutofit fontScale="25000" lnSpcReduction="20000"/>
          </a:bodyPr>
          <a:lstStyle/>
          <a:p>
            <a:pPr marL="274320" indent="-274320" algn="ctr">
              <a:buClr>
                <a:schemeClr val="accent3"/>
              </a:buClr>
              <a:buNone/>
              <a:defRPr/>
            </a:pPr>
            <a:r>
              <a:rPr lang="ru-RU" sz="8000" dirty="0" smtClean="0">
                <a:solidFill>
                  <a:srgbClr val="7030A0"/>
                </a:solidFill>
                <a:cs typeface="Times New Roman" pitchFamily="18" charset="0"/>
              </a:rPr>
              <a:t>                  БОЛЬШУЮ РОЛЬ ПРИ ПОДГОТОВКЕ К ШКОЛЕ ИГРАЕТ </a:t>
            </a:r>
            <a:r>
              <a:rPr lang="ru-RU" sz="11200" b="1" i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Физиологическая готовность                                                Это: </a:t>
            </a:r>
            <a:endParaRPr lang="ru-RU" sz="11200" dirty="0" smtClean="0">
              <a:solidFill>
                <a:srgbClr val="7030A0"/>
              </a:solidFill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ru-RU" sz="9600" dirty="0" smtClean="0">
                <a:solidFill>
                  <a:srgbClr val="7030A0"/>
                </a:solidFill>
                <a:cs typeface="Times New Roman" pitchFamily="18" charset="0"/>
              </a:rPr>
              <a:t>  Рост, вес, общее состояние здоровья;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ru-RU" sz="9600" dirty="0" smtClean="0">
                <a:solidFill>
                  <a:srgbClr val="7030A0"/>
                </a:solidFill>
                <a:cs typeface="Times New Roman" pitchFamily="18" charset="0"/>
              </a:rPr>
              <a:t>  Анатомо-физиологическая перестройка 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FF0000"/>
              </a:buClr>
              <a:buNone/>
              <a:defRPr/>
            </a:pPr>
            <a:r>
              <a:rPr lang="ru-RU" sz="9600" dirty="0" smtClean="0">
                <a:solidFill>
                  <a:srgbClr val="7030A0"/>
                </a:solidFill>
                <a:cs typeface="Times New Roman" pitchFamily="18" charset="0"/>
              </a:rPr>
              <a:t>      организма;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ru-RU" sz="9600" dirty="0" smtClean="0">
                <a:solidFill>
                  <a:srgbClr val="7030A0"/>
                </a:solidFill>
                <a:cs typeface="Times New Roman" pitchFamily="18" charset="0"/>
              </a:rPr>
              <a:t>  Качественные и структурные изменения 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FF0000"/>
              </a:buClr>
              <a:buNone/>
              <a:defRPr/>
            </a:pPr>
            <a:r>
              <a:rPr lang="ru-RU" sz="9600" dirty="0" smtClean="0">
                <a:solidFill>
                  <a:srgbClr val="7030A0"/>
                </a:solidFill>
                <a:cs typeface="Times New Roman" pitchFamily="18" charset="0"/>
              </a:rPr>
              <a:t>      головного мозга;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ru-RU" sz="9600" dirty="0" smtClean="0">
                <a:solidFill>
                  <a:srgbClr val="7030A0"/>
                </a:solidFill>
                <a:cs typeface="Times New Roman" pitchFamily="18" charset="0"/>
              </a:rPr>
              <a:t>  Изменения в протекании нервных        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FF0000"/>
              </a:buClr>
              <a:buNone/>
              <a:defRPr/>
            </a:pPr>
            <a:r>
              <a:rPr lang="ru-RU" sz="9600" dirty="0" smtClean="0">
                <a:solidFill>
                  <a:srgbClr val="7030A0"/>
                </a:solidFill>
                <a:cs typeface="Times New Roman" pitchFamily="18" charset="0"/>
              </a:rPr>
              <a:t>      процессов;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endParaRPr lang="ru-RU" sz="4000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endParaRPr lang="ru-RU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marL="274320" indent="-274320">
              <a:buClr>
                <a:schemeClr val="accent3"/>
              </a:buClr>
              <a:buNone/>
              <a:defRPr/>
            </a:pPr>
            <a:endParaRPr lang="ru-RU" i="1" dirty="0" smtClean="0">
              <a:solidFill>
                <a:srgbClr val="7030A0"/>
              </a:solidFill>
              <a:cs typeface="Times New Roman" pitchFamily="18" charset="0"/>
            </a:endParaRPr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ru-RU" sz="4500" b="1" i="1" dirty="0" smtClean="0">
                <a:solidFill>
                  <a:srgbClr val="C00000"/>
                </a:solidFill>
                <a:cs typeface="Times New Roman" pitchFamily="18" charset="0"/>
              </a:rPr>
              <a:t>       </a:t>
            </a:r>
          </a:p>
          <a:p>
            <a:pPr marL="274320" indent="-274320">
              <a:buClr>
                <a:schemeClr val="accent3"/>
              </a:buClr>
              <a:buNone/>
              <a:defRPr/>
            </a:pPr>
            <a:endParaRPr lang="ru-RU" sz="4500" b="1" i="1" dirty="0" smtClean="0">
              <a:solidFill>
                <a:srgbClr val="C00000"/>
              </a:solidFill>
              <a:cs typeface="Times New Roman" pitchFamily="18" charset="0"/>
            </a:endParaRPr>
          </a:p>
          <a:p>
            <a:pPr marL="274320" indent="-274320" algn="ctr">
              <a:buClr>
                <a:schemeClr val="accent3"/>
              </a:buClr>
              <a:buNone/>
              <a:defRPr/>
            </a:pPr>
            <a:r>
              <a:rPr lang="ru-RU" sz="11200" b="1" i="1" dirty="0" smtClean="0">
                <a:solidFill>
                  <a:srgbClr val="FF0000"/>
                </a:solidFill>
                <a:cs typeface="Times New Roman" pitchFamily="18" charset="0"/>
              </a:rPr>
              <a:t>формирование волевых качеств, необходимых  будущему школьнику   </a:t>
            </a:r>
          </a:p>
          <a:p>
            <a:pPr marL="274320" indent="-274320">
              <a:buClr>
                <a:schemeClr val="accent3"/>
              </a:buClr>
              <a:buNone/>
              <a:defRPr/>
            </a:pPr>
            <a:endParaRPr lang="ru-RU" sz="4500" b="1" i="1" dirty="0" smtClean="0">
              <a:solidFill>
                <a:srgbClr val="C00000"/>
              </a:solidFill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endParaRPr lang="ru-RU" b="1" dirty="0" smtClean="0">
              <a:solidFill>
                <a:srgbClr val="FF0000"/>
              </a:solidFill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ru-RU" b="1" dirty="0" smtClean="0">
                <a:solidFill>
                  <a:srgbClr val="FF0000"/>
                </a:solidFill>
                <a:cs typeface="Times New Roman" pitchFamily="18" charset="0"/>
              </a:rPr>
              <a:t>        </a:t>
            </a:r>
            <a:endParaRPr lang="ru-RU" b="1" i="1" dirty="0" smtClean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5" name="Правая фигурная скобка 4"/>
          <p:cNvSpPr/>
          <p:nvPr/>
        </p:nvSpPr>
        <p:spPr>
          <a:xfrm rot="5400000">
            <a:off x="3076544" y="1709745"/>
            <a:ext cx="720725" cy="6445250"/>
          </a:xfrm>
          <a:prstGeom prst="rightBrace">
            <a:avLst>
              <a:gd name="adj1" fmla="val 68525"/>
              <a:gd name="adj2" fmla="val 49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/>
          </a:p>
        </p:txBody>
      </p:sp>
      <p:pic>
        <p:nvPicPr>
          <p:cNvPr id="6" name="Рисунок 5" descr="kak-horosho-uchitsja-v-shko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388" y="2357430"/>
            <a:ext cx="2714612" cy="2575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Слабые стороны в </a:t>
            </a:r>
            <a:b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физиологической готовности </a:t>
            </a:r>
            <a:endParaRPr lang="ru-RU" sz="4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825" y="1285860"/>
            <a:ext cx="8229600" cy="5019691"/>
          </a:xfrm>
        </p:spPr>
        <p:txBody>
          <a:bodyPr>
            <a:normAutofit/>
          </a:bodyPr>
          <a:lstStyle/>
          <a:p>
            <a:pPr marL="457200" indent="-45720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ru-RU" sz="2800" b="1" dirty="0" smtClean="0">
                <a:solidFill>
                  <a:srgbClr val="002060"/>
                </a:solidFill>
                <a:cs typeface="Times New Roman" pitchFamily="18" charset="0"/>
              </a:rPr>
              <a:t>Быстрое истощение запаса энергии;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ru-RU" sz="2800" b="1" dirty="0" smtClean="0">
                <a:solidFill>
                  <a:srgbClr val="002060"/>
                </a:solidFill>
                <a:cs typeface="Times New Roman" pitchFamily="18" charset="0"/>
              </a:rPr>
              <a:t>Опасность искривления позвоночника;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ru-RU" sz="2800" b="1" dirty="0" smtClean="0">
                <a:solidFill>
                  <a:srgbClr val="002060"/>
                </a:solidFill>
                <a:cs typeface="Times New Roman" pitchFamily="18" charset="0"/>
              </a:rPr>
              <a:t>Искривление костей руки;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ru-RU" sz="3600" b="1" dirty="0" smtClean="0">
              <a:cs typeface="Times New Roman" pitchFamily="18" charset="0"/>
            </a:endParaRPr>
          </a:p>
          <a:p>
            <a:pPr marL="457200" indent="-457200"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ru-RU" b="1" dirty="0" smtClean="0">
                <a:solidFill>
                  <a:srgbClr val="7030A0"/>
                </a:solidFill>
                <a:cs typeface="Times New Roman" pitchFamily="18" charset="0"/>
              </a:rPr>
              <a:t>Строгое соблюдение                                 режима дня;</a:t>
            </a:r>
            <a:endParaRPr lang="ru-RU" dirty="0" smtClean="0">
              <a:solidFill>
                <a:srgbClr val="7030A0"/>
              </a:solidFill>
              <a:cs typeface="Times New Roman" pitchFamily="18" charset="0"/>
            </a:endParaRPr>
          </a:p>
          <a:p>
            <a:pPr marL="457200" indent="-45720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ru-RU" b="1" dirty="0" smtClean="0">
                <a:solidFill>
                  <a:srgbClr val="7030A0"/>
                </a:solidFill>
                <a:cs typeface="Times New Roman" pitchFamily="18" charset="0"/>
              </a:rPr>
              <a:t>Дозированные нагрузки;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ru-RU" b="1" dirty="0" smtClean="0">
                <a:solidFill>
                  <a:srgbClr val="7030A0"/>
                </a:solidFill>
                <a:cs typeface="Times New Roman" pitchFamily="18" charset="0"/>
              </a:rPr>
              <a:t>Профилактика  сколиоза</a:t>
            </a:r>
            <a:endParaRPr lang="ru-RU" b="1" dirty="0">
              <a:solidFill>
                <a:srgbClr val="7030A0"/>
              </a:solidFill>
              <a:cs typeface="Times New Roman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2428860" y="2928934"/>
            <a:ext cx="1873250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" name="Рисунок 5" descr="15231721-group-of-school-child-with-book--isolat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4942" y="2214554"/>
            <a:ext cx="3714776" cy="27883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3000364" y="357167"/>
            <a:ext cx="6143636" cy="1071570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Мотивационная                   (личностная)   готовность</a:t>
            </a: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468312" y="2420938"/>
            <a:ext cx="8318529" cy="3794144"/>
          </a:xfrm>
        </p:spPr>
        <p:txBody>
          <a:bodyPr>
            <a:normAutofit fontScale="47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dirty="0" smtClean="0"/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3400" b="1" dirty="0" smtClean="0">
                <a:solidFill>
                  <a:srgbClr val="FF0000"/>
                </a:solidFill>
                <a:cs typeface="Times New Roman" pitchFamily="18" charset="0"/>
              </a:rPr>
              <a:t>                </a:t>
            </a:r>
            <a:r>
              <a:rPr lang="ru-RU" sz="5100" b="1" i="1" dirty="0" smtClean="0">
                <a:solidFill>
                  <a:srgbClr val="FF0000"/>
                </a:solidFill>
                <a:cs typeface="Times New Roman" pitchFamily="18" charset="0"/>
              </a:rPr>
              <a:t>внутренняя</a:t>
            </a:r>
            <a:r>
              <a:rPr lang="ru-RU" sz="5100" b="1" dirty="0" smtClean="0">
                <a:solidFill>
                  <a:srgbClr val="FF0000"/>
                </a:solidFill>
                <a:cs typeface="Times New Roman" pitchFamily="18" charset="0"/>
              </a:rPr>
              <a:t>                                          </a:t>
            </a:r>
            <a:r>
              <a:rPr lang="ru-RU" sz="5100" b="1" i="1" dirty="0" smtClean="0">
                <a:solidFill>
                  <a:srgbClr val="FF0000"/>
                </a:solidFill>
                <a:cs typeface="Times New Roman" pitchFamily="18" charset="0"/>
              </a:rPr>
              <a:t>внешняя</a:t>
            </a:r>
          </a:p>
          <a:p>
            <a:pPr marL="273050" indent="-63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5100" dirty="0" smtClean="0">
                <a:cs typeface="Times New Roman" pitchFamily="18" charset="0"/>
              </a:rPr>
              <a:t>ребёнок хочет идти в школу,              у ребёнка появится</a:t>
            </a:r>
          </a:p>
          <a:p>
            <a:pPr marL="273050" indent="-6350">
              <a:buClr>
                <a:schemeClr val="accent3"/>
              </a:buClr>
              <a:buNone/>
              <a:defRPr/>
            </a:pPr>
            <a:r>
              <a:rPr lang="ru-RU" sz="5100" dirty="0" smtClean="0">
                <a:cs typeface="Times New Roman" pitchFamily="18" charset="0"/>
              </a:rPr>
              <a:t>потому что там интересно                   ранец, тетради,             (он хочет много узнать)                        учебники и т.д.                      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dirty="0" smtClean="0">
              <a:solidFill>
                <a:srgbClr val="00B050"/>
              </a:solidFill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dirty="0" smtClean="0">
              <a:solidFill>
                <a:srgbClr val="00B050"/>
              </a:solidFill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dirty="0" smtClean="0">
              <a:solidFill>
                <a:srgbClr val="00B050"/>
              </a:solidFill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dirty="0" smtClean="0">
              <a:solidFill>
                <a:srgbClr val="C00000"/>
              </a:solidFill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C00000"/>
                </a:solidFill>
                <a:cs typeface="Times New Roman" pitchFamily="18" charset="0"/>
              </a:rPr>
              <a:t>                                       </a:t>
            </a:r>
            <a:endParaRPr lang="ru-RU" dirty="0" smtClean="0">
              <a:solidFill>
                <a:srgbClr val="00B050"/>
              </a:solidFill>
              <a:cs typeface="Times New Roman" pitchFamily="18" charset="0"/>
            </a:endParaRPr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ru-RU" sz="5100" dirty="0" smtClean="0">
                <a:solidFill>
                  <a:srgbClr val="00B050"/>
                </a:solidFill>
                <a:cs typeface="Times New Roman" pitchFamily="18" charset="0"/>
              </a:rPr>
              <a:t>                      </a:t>
            </a:r>
            <a:r>
              <a:rPr lang="ru-RU" sz="5900" b="1" dirty="0" smtClean="0">
                <a:solidFill>
                  <a:srgbClr val="FF0000"/>
                </a:solidFill>
                <a:cs typeface="Times New Roman" pitchFamily="18" charset="0"/>
              </a:rPr>
              <a:t>социальная позиция                                                              </a:t>
            </a:r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ru-RU" sz="5900" b="1" dirty="0" smtClean="0">
                <a:solidFill>
                  <a:srgbClr val="FF0000"/>
                </a:solidFill>
                <a:cs typeface="Times New Roman" pitchFamily="18" charset="0"/>
              </a:rPr>
              <a:t>                               школьника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2786052" y="1571612"/>
            <a:ext cx="3071832" cy="10715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6200000" flipH="1">
            <a:off x="5536416" y="1893083"/>
            <a:ext cx="1000128" cy="3571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Стрелка вниз 19"/>
          <p:cNvSpPr/>
          <p:nvPr/>
        </p:nvSpPr>
        <p:spPr>
          <a:xfrm>
            <a:off x="2571736" y="4357694"/>
            <a:ext cx="2160588" cy="500063"/>
          </a:xfrm>
          <a:prstGeom prst="downArrow">
            <a:avLst>
              <a:gd name="adj1" fmla="val 50000"/>
              <a:gd name="adj2" fmla="val 5232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8" name="Рисунок 7" descr="8979197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29256" y="4214818"/>
            <a:ext cx="3408572" cy="2276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shutterstock_310695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048000" cy="2075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313"/>
            <a:ext cx="8858250" cy="833437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tabLst>
                <a:tab pos="8518525" algn="l"/>
              </a:tabLst>
              <a:defRPr/>
            </a:pPr>
            <a:r>
              <a:rPr lang="ru-RU" sz="3200" b="1" dirty="0" smtClean="0">
                <a:solidFill>
                  <a:srgbClr val="C00000"/>
                </a:solidFill>
              </a:rPr>
              <a:t>Интеллектуальная готовность ребенка к школе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288" y="1000125"/>
            <a:ext cx="8748712" cy="5524500"/>
          </a:xfrm>
        </p:spPr>
        <p:txBody>
          <a:bodyPr>
            <a:normAutofit fontScale="92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b="1" dirty="0" smtClean="0">
                <a:solidFill>
                  <a:srgbClr val="FF0000"/>
                </a:solidFill>
              </a:rPr>
              <a:t>*запас конкретных знаний,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b="1" dirty="0" smtClean="0">
                <a:solidFill>
                  <a:srgbClr val="FF0000"/>
                </a:solidFill>
              </a:rPr>
              <a:t>* понимание основных закономерностей.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ru-RU" u="sng" dirty="0" smtClean="0">
              <a:solidFill>
                <a:srgbClr val="FF0000"/>
              </a:solidFill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u="sng" dirty="0" smtClean="0">
                <a:solidFill>
                  <a:srgbClr val="FF0000"/>
                </a:solidFill>
              </a:rPr>
              <a:t>К 6-7 годам</a:t>
            </a:r>
            <a:r>
              <a:rPr lang="ru-RU" dirty="0" smtClean="0">
                <a:solidFill>
                  <a:srgbClr val="FF0000"/>
                </a:solidFill>
              </a:rPr>
              <a:t> ребенок должен знать: </a:t>
            </a:r>
          </a:p>
          <a:p>
            <a:pPr marL="82550" indent="-635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ru-RU" sz="2800" dirty="0" smtClean="0">
                <a:solidFill>
                  <a:srgbClr val="002060"/>
                </a:solidFill>
              </a:rPr>
              <a:t> свой адрес, название города, где он живет;</a:t>
            </a:r>
          </a:p>
          <a:p>
            <a:pPr marL="82550" indent="-635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ru-RU" sz="2800" dirty="0" smtClean="0">
                <a:solidFill>
                  <a:srgbClr val="002060"/>
                </a:solidFill>
              </a:rPr>
              <a:t> знать имена и отчества своих родных и </a:t>
            </a:r>
          </a:p>
          <a:p>
            <a:pPr marL="82550" indent="-6350">
              <a:buClr>
                <a:srgbClr val="FF0000"/>
              </a:buClr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</a:rPr>
              <a:t>     близких, кем и где они работают; </a:t>
            </a:r>
          </a:p>
          <a:p>
            <a:pPr marL="82550" indent="-6350"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ru-RU" sz="2800" dirty="0" smtClean="0">
                <a:solidFill>
                  <a:srgbClr val="002060"/>
                </a:solidFill>
              </a:rPr>
              <a:t> хорошо ориентироваться во временах года, их </a:t>
            </a:r>
          </a:p>
          <a:p>
            <a:pPr marL="82550" indent="-6350">
              <a:buClr>
                <a:srgbClr val="FF0000"/>
              </a:buClr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</a:rPr>
              <a:t>     последовательности и основных признаках; </a:t>
            </a:r>
          </a:p>
          <a:p>
            <a:pPr marL="82550" indent="-6350"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ru-RU" sz="2800" dirty="0" smtClean="0">
                <a:solidFill>
                  <a:srgbClr val="002060"/>
                </a:solidFill>
              </a:rPr>
              <a:t> знать месяцы, дни недели;</a:t>
            </a:r>
          </a:p>
          <a:p>
            <a:pPr marL="82550" indent="-6350"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ru-RU" sz="2800" dirty="0" smtClean="0">
                <a:solidFill>
                  <a:srgbClr val="002060"/>
                </a:solidFill>
              </a:rPr>
              <a:t> различать основные виды деревьев, цветов, животных. </a:t>
            </a:r>
          </a:p>
          <a:p>
            <a:pPr marL="82550" indent="-6350"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ru-RU" sz="2800" dirty="0" smtClean="0">
                <a:solidFill>
                  <a:srgbClr val="002060"/>
                </a:solidFill>
              </a:rPr>
              <a:t> Он должен ориентироваться во времени, пространстве и </a:t>
            </a:r>
          </a:p>
          <a:p>
            <a:pPr marL="82550" indent="-6350">
              <a:buClr>
                <a:srgbClr val="FF0000"/>
              </a:buClr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</a:rPr>
              <a:t>     ближайшем социальном окружении.</a:t>
            </a:r>
            <a:endParaRPr lang="ru-RU" sz="2800" i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marL="82550" indent="-6350" eaLnBrk="1" fontAlgn="auto" hangingPunct="1">
              <a:spcAft>
                <a:spcPts val="0"/>
              </a:spcAft>
              <a:buClr>
                <a:srgbClr val="FF0000"/>
              </a:buClr>
              <a:buNone/>
              <a:defRPr/>
            </a:pPr>
            <a:endParaRPr lang="ru-RU" i="1" dirty="0" smtClean="0">
              <a:solidFill>
                <a:srgbClr val="00B050"/>
              </a:solidFill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357188" y="285728"/>
            <a:ext cx="8501062" cy="785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bIns="0" anchor="b">
            <a:normAutofit fontScale="825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u="sng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3600" u="sng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3600" u="sng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              </a:t>
            </a:r>
            <a:endParaRPr lang="ru-RU" sz="4000" b="1" i="1" u="sng" dirty="0">
              <a:solidFill>
                <a:srgbClr val="C0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3214678" y="1857364"/>
            <a:ext cx="1571625" cy="500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14291"/>
            <a:ext cx="8143932" cy="714380"/>
          </a:xfrm>
        </p:spPr>
        <p:txBody>
          <a:bodyPr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Эмоционально- волевая готовность.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63"/>
            <a:ext cx="7467600" cy="5402262"/>
          </a:xfrm>
        </p:spPr>
        <p:txBody>
          <a:bodyPr>
            <a:normAutofit fontScale="85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ru-RU" dirty="0" smtClean="0">
                <a:solidFill>
                  <a:srgbClr val="002060"/>
                </a:solidFill>
                <a:cs typeface="Times New Roman" pitchFamily="18" charset="0"/>
              </a:rPr>
              <a:t> принять решение;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ru-RU" dirty="0" smtClean="0">
                <a:solidFill>
                  <a:srgbClr val="002060"/>
                </a:solidFill>
                <a:cs typeface="Times New Roman" pitchFamily="18" charset="0"/>
              </a:rPr>
              <a:t>  наметить план действия, исполнить его;</a:t>
            </a:r>
          </a:p>
          <a:p>
            <a:pPr marL="274320" indent="-274320"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ru-RU" dirty="0" smtClean="0">
                <a:solidFill>
                  <a:srgbClr val="002060"/>
                </a:solidFill>
                <a:cs typeface="Times New Roman" pitchFamily="18" charset="0"/>
              </a:rPr>
              <a:t>  ребенок способен поставить цель;</a:t>
            </a:r>
          </a:p>
          <a:p>
            <a:pPr marL="274320" indent="-274320"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ru-RU" dirty="0" smtClean="0">
                <a:solidFill>
                  <a:srgbClr val="002060"/>
                </a:solidFill>
                <a:cs typeface="Times New Roman" pitchFamily="18" charset="0"/>
              </a:rPr>
              <a:t>  проявить определенные усилия в случае 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FF0000"/>
              </a:buClr>
              <a:buNone/>
              <a:defRPr/>
            </a:pPr>
            <a:r>
              <a:rPr lang="ru-RU" dirty="0" smtClean="0">
                <a:solidFill>
                  <a:srgbClr val="002060"/>
                </a:solidFill>
                <a:cs typeface="Times New Roman" pitchFamily="18" charset="0"/>
              </a:rPr>
              <a:t>      преодоления препятствия;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ru-RU" dirty="0" smtClean="0">
                <a:solidFill>
                  <a:srgbClr val="002060"/>
                </a:solidFill>
                <a:cs typeface="Times New Roman" pitchFamily="18" charset="0"/>
              </a:rPr>
              <a:t>  оценить результат своего действия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ü"/>
              <a:defRPr/>
            </a:pPr>
            <a:endParaRPr lang="ru-RU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ü"/>
              <a:defRPr/>
            </a:pPr>
            <a:endParaRPr lang="ru-RU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ru-RU" dirty="0" smtClean="0">
                <a:solidFill>
                  <a:srgbClr val="002060"/>
                </a:solidFill>
                <a:cs typeface="Times New Roman" pitchFamily="18" charset="0"/>
              </a:rPr>
              <a:t>                         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ru-RU" dirty="0" smtClean="0">
                <a:solidFill>
                  <a:srgbClr val="002060"/>
                </a:solidFill>
                <a:cs typeface="Times New Roman" pitchFamily="18" charset="0"/>
              </a:rPr>
              <a:t>                                </a:t>
            </a:r>
            <a:r>
              <a:rPr lang="ru-RU" sz="3900" b="1" i="1" dirty="0" smtClean="0">
                <a:solidFill>
                  <a:srgbClr val="FF0000"/>
                </a:solidFill>
                <a:cs typeface="Times New Roman" pitchFamily="18" charset="0"/>
              </a:rPr>
              <a:t>формируются                                 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ru-RU" sz="3900" b="1" i="1" dirty="0" smtClean="0">
                <a:solidFill>
                  <a:srgbClr val="FF0000"/>
                </a:solidFill>
                <a:cs typeface="Times New Roman" pitchFamily="18" charset="0"/>
              </a:rPr>
              <a:t>                              поступки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ru-RU" dirty="0" smtClean="0">
                <a:solidFill>
                  <a:srgbClr val="002060"/>
                </a:solidFill>
                <a:cs typeface="Times New Roman" pitchFamily="18" charset="0"/>
              </a:rPr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endParaRPr lang="ru-RU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3000364" y="4000504"/>
            <a:ext cx="2376488" cy="571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" name="Рисунок 6" descr="gotovnost-rebenka-k-shko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86512" y="4071942"/>
            <a:ext cx="2710889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shkola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929066"/>
            <a:ext cx="2857500" cy="214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1"/>
            <a:ext cx="7000924" cy="571503"/>
          </a:xfrm>
        </p:spPr>
        <p:txBody>
          <a:bodyPr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Коммуникативная  готовность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28736"/>
            <a:ext cx="8643998" cy="4973635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endParaRPr lang="ru-RU" dirty="0" smtClean="0"/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ru-RU" dirty="0" smtClean="0"/>
              <a:t> </a:t>
            </a:r>
            <a:r>
              <a:rPr lang="ru-RU" b="1" i="1" dirty="0" smtClean="0">
                <a:solidFill>
                  <a:srgbClr val="FF0000"/>
                </a:solidFill>
                <a:cs typeface="Times New Roman" pitchFamily="18" charset="0"/>
              </a:rPr>
              <a:t>общение со взрослыми       общение                           					   со сверстниками </a:t>
            </a:r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</a:rPr>
              <a:t>уметь общаться со взрослым         - уметь договариваться;</a:t>
            </a:r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</a:rPr>
              <a:t>собеседником (осознание              - уметь кооперироваться;</a:t>
            </a:r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</a:rPr>
              <a:t>контекста общения)                          - спокойно чувствовать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</a:rPr>
              <a:t>                                                                 себя в условиях конкуренции 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ru-RU" dirty="0" smtClean="0">
                <a:solidFill>
                  <a:srgbClr val="002060"/>
                </a:solidFill>
              </a:rPr>
              <a:t>                                           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4214810" y="1000108"/>
            <a:ext cx="1714512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10800000" flipV="1">
            <a:off x="2571736" y="1000108"/>
            <a:ext cx="1643074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 descr="images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72330" y="0"/>
            <a:ext cx="2071670" cy="2619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psihologicheskaya-gotovnost-rebenka-k-shko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4414" y="4429132"/>
            <a:ext cx="3180662" cy="19288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1518</Words>
  <PresentationFormat>Экран (4:3)</PresentationFormat>
  <Paragraphs>229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Физиологическая готовность</vt:lpstr>
      <vt:lpstr> Слабые стороны в  физиологической готовности </vt:lpstr>
      <vt:lpstr>Мотивационная                   (личностная)   готовность</vt:lpstr>
      <vt:lpstr>Интеллектуальная готовность ребенка к школе </vt:lpstr>
      <vt:lpstr> Эмоционально- волевая готовность.</vt:lpstr>
      <vt:lpstr> Коммуникативная  готовность</vt:lpstr>
      <vt:lpstr>Речь ребёнка</vt:lpstr>
      <vt:lpstr>Слайд 11</vt:lpstr>
      <vt:lpstr>Слайд 12</vt:lpstr>
      <vt:lpstr>Слайд 13</vt:lpstr>
      <vt:lpstr>Слайд 14</vt:lpstr>
      <vt:lpstr>Слайд 15</vt:lpstr>
      <vt:lpstr>Слайд 16</vt:lpstr>
      <vt:lpstr>Рекомендации родителям дошкольника </vt:lpstr>
      <vt:lpstr>Тренируем руку ребенка </vt:lpstr>
      <vt:lpstr>   Способы тренировки  мелкой моторики руки</vt:lpstr>
      <vt:lpstr>                 Готовность родителей</vt:lpstr>
      <vt:lpstr>                      Памятка родителям</vt:lpstr>
      <vt:lpstr>Слайд 22</vt:lpstr>
      <vt:lpstr> Памятка родителям от  ребёнка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78</cp:revision>
  <dcterms:created xsi:type="dcterms:W3CDTF">2014-08-24T10:44:06Z</dcterms:created>
  <dcterms:modified xsi:type="dcterms:W3CDTF">2018-11-10T19:44:33Z</dcterms:modified>
</cp:coreProperties>
</file>