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1" r:id="rId2"/>
    <p:sldId id="264" r:id="rId3"/>
    <p:sldId id="265" r:id="rId4"/>
    <p:sldId id="286" r:id="rId5"/>
    <p:sldId id="267" r:id="rId6"/>
    <p:sldId id="268" r:id="rId7"/>
    <p:sldId id="269" r:id="rId8"/>
    <p:sldId id="270" r:id="rId9"/>
    <p:sldId id="271" r:id="rId10"/>
    <p:sldId id="272" r:id="rId11"/>
    <p:sldId id="273" r:id="rId12"/>
    <p:sldId id="275" r:id="rId13"/>
    <p:sldId id="274" r:id="rId14"/>
    <p:sldId id="277" r:id="rId15"/>
    <p:sldId id="276" r:id="rId16"/>
    <p:sldId id="280"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7" d="100"/>
          <a:sy n="87" d="100"/>
        </p:scale>
        <p:origin x="66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233A55A-4F68-477E-A9E8-3FC7341568A2}" type="datetimeFigureOut">
              <a:rPr lang="ru-RU" smtClean="0"/>
              <a:t>14.11.2018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3752FC-9985-44C5-9510-D6CD7120578C}" type="slidenum">
              <a:rPr lang="ru-RU" smtClean="0"/>
              <a:t>‹#›</a:t>
            </a:fld>
            <a:endParaRPr lang="ru-RU"/>
          </a:p>
        </p:txBody>
      </p:sp>
    </p:spTree>
    <p:extLst>
      <p:ext uri="{BB962C8B-B14F-4D97-AF65-F5344CB8AC3E}">
        <p14:creationId xmlns:p14="http://schemas.microsoft.com/office/powerpoint/2010/main" val="3995477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33A55A-4F68-477E-A9E8-3FC7341568A2}" type="datetimeFigureOut">
              <a:rPr lang="ru-RU" smtClean="0"/>
              <a:t>14.11.2018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3752FC-9985-44C5-9510-D6CD7120578C}" type="slidenum">
              <a:rPr lang="ru-RU" smtClean="0"/>
              <a:t>‹#›</a:t>
            </a:fld>
            <a:endParaRPr lang="ru-RU"/>
          </a:p>
        </p:txBody>
      </p:sp>
    </p:spTree>
    <p:extLst>
      <p:ext uri="{BB962C8B-B14F-4D97-AF65-F5344CB8AC3E}">
        <p14:creationId xmlns:p14="http://schemas.microsoft.com/office/powerpoint/2010/main" val="2718332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33A55A-4F68-477E-A9E8-3FC7341568A2}" type="datetimeFigureOut">
              <a:rPr lang="ru-RU" smtClean="0"/>
              <a:t>14.11.2018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3752FC-9985-44C5-9510-D6CD7120578C}" type="slidenum">
              <a:rPr lang="ru-RU" smtClean="0"/>
              <a:t>‹#›</a:t>
            </a:fld>
            <a:endParaRPr lang="ru-RU"/>
          </a:p>
        </p:txBody>
      </p:sp>
    </p:spTree>
    <p:extLst>
      <p:ext uri="{BB962C8B-B14F-4D97-AF65-F5344CB8AC3E}">
        <p14:creationId xmlns:p14="http://schemas.microsoft.com/office/powerpoint/2010/main" val="3547695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33A55A-4F68-477E-A9E8-3FC7341568A2}" type="datetimeFigureOut">
              <a:rPr lang="ru-RU" smtClean="0"/>
              <a:t>14.11.2018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3752FC-9985-44C5-9510-D6CD7120578C}" type="slidenum">
              <a:rPr lang="ru-RU" smtClean="0"/>
              <a:t>‹#›</a:t>
            </a:fld>
            <a:endParaRPr lang="ru-RU"/>
          </a:p>
        </p:txBody>
      </p:sp>
    </p:spTree>
    <p:extLst>
      <p:ext uri="{BB962C8B-B14F-4D97-AF65-F5344CB8AC3E}">
        <p14:creationId xmlns:p14="http://schemas.microsoft.com/office/powerpoint/2010/main" val="3510558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233A55A-4F68-477E-A9E8-3FC7341568A2}" type="datetimeFigureOut">
              <a:rPr lang="ru-RU" smtClean="0"/>
              <a:t>14.11.2018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3752FC-9985-44C5-9510-D6CD7120578C}" type="slidenum">
              <a:rPr lang="ru-RU" smtClean="0"/>
              <a:t>‹#›</a:t>
            </a:fld>
            <a:endParaRPr lang="ru-RU"/>
          </a:p>
        </p:txBody>
      </p:sp>
    </p:spTree>
    <p:extLst>
      <p:ext uri="{BB962C8B-B14F-4D97-AF65-F5344CB8AC3E}">
        <p14:creationId xmlns:p14="http://schemas.microsoft.com/office/powerpoint/2010/main" val="2758613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233A55A-4F68-477E-A9E8-3FC7341568A2}" type="datetimeFigureOut">
              <a:rPr lang="ru-RU" smtClean="0"/>
              <a:t>14.11.2018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3752FC-9985-44C5-9510-D6CD7120578C}" type="slidenum">
              <a:rPr lang="ru-RU" smtClean="0"/>
              <a:t>‹#›</a:t>
            </a:fld>
            <a:endParaRPr lang="ru-RU"/>
          </a:p>
        </p:txBody>
      </p:sp>
    </p:spTree>
    <p:extLst>
      <p:ext uri="{BB962C8B-B14F-4D97-AF65-F5344CB8AC3E}">
        <p14:creationId xmlns:p14="http://schemas.microsoft.com/office/powerpoint/2010/main" val="4030639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233A55A-4F68-477E-A9E8-3FC7341568A2}" type="datetimeFigureOut">
              <a:rPr lang="ru-RU" smtClean="0"/>
              <a:t>14.11.2018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93752FC-9985-44C5-9510-D6CD7120578C}" type="slidenum">
              <a:rPr lang="ru-RU" smtClean="0"/>
              <a:t>‹#›</a:t>
            </a:fld>
            <a:endParaRPr lang="ru-RU"/>
          </a:p>
        </p:txBody>
      </p:sp>
    </p:spTree>
    <p:extLst>
      <p:ext uri="{BB962C8B-B14F-4D97-AF65-F5344CB8AC3E}">
        <p14:creationId xmlns:p14="http://schemas.microsoft.com/office/powerpoint/2010/main" val="1886051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233A55A-4F68-477E-A9E8-3FC7341568A2}" type="datetimeFigureOut">
              <a:rPr lang="ru-RU" smtClean="0"/>
              <a:t>14.11.2018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93752FC-9985-44C5-9510-D6CD7120578C}" type="slidenum">
              <a:rPr lang="ru-RU" smtClean="0"/>
              <a:t>‹#›</a:t>
            </a:fld>
            <a:endParaRPr lang="ru-RU"/>
          </a:p>
        </p:txBody>
      </p:sp>
    </p:spTree>
    <p:extLst>
      <p:ext uri="{BB962C8B-B14F-4D97-AF65-F5344CB8AC3E}">
        <p14:creationId xmlns:p14="http://schemas.microsoft.com/office/powerpoint/2010/main" val="1455963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233A55A-4F68-477E-A9E8-3FC7341568A2}" type="datetimeFigureOut">
              <a:rPr lang="ru-RU" smtClean="0"/>
              <a:t>14.11.2018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93752FC-9985-44C5-9510-D6CD7120578C}" type="slidenum">
              <a:rPr lang="ru-RU" smtClean="0"/>
              <a:t>‹#›</a:t>
            </a:fld>
            <a:endParaRPr lang="ru-RU"/>
          </a:p>
        </p:txBody>
      </p:sp>
    </p:spTree>
    <p:extLst>
      <p:ext uri="{BB962C8B-B14F-4D97-AF65-F5344CB8AC3E}">
        <p14:creationId xmlns:p14="http://schemas.microsoft.com/office/powerpoint/2010/main" val="4159031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233A55A-4F68-477E-A9E8-3FC7341568A2}" type="datetimeFigureOut">
              <a:rPr lang="ru-RU" smtClean="0"/>
              <a:t>14.11.2018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3752FC-9985-44C5-9510-D6CD7120578C}" type="slidenum">
              <a:rPr lang="ru-RU" smtClean="0"/>
              <a:t>‹#›</a:t>
            </a:fld>
            <a:endParaRPr lang="ru-RU"/>
          </a:p>
        </p:txBody>
      </p:sp>
    </p:spTree>
    <p:extLst>
      <p:ext uri="{BB962C8B-B14F-4D97-AF65-F5344CB8AC3E}">
        <p14:creationId xmlns:p14="http://schemas.microsoft.com/office/powerpoint/2010/main" val="2949938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233A55A-4F68-477E-A9E8-3FC7341568A2}" type="datetimeFigureOut">
              <a:rPr lang="ru-RU" smtClean="0"/>
              <a:t>14.11.2018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3752FC-9985-44C5-9510-D6CD7120578C}" type="slidenum">
              <a:rPr lang="ru-RU" smtClean="0"/>
              <a:t>‹#›</a:t>
            </a:fld>
            <a:endParaRPr lang="ru-RU"/>
          </a:p>
        </p:txBody>
      </p:sp>
    </p:spTree>
    <p:extLst>
      <p:ext uri="{BB962C8B-B14F-4D97-AF65-F5344CB8AC3E}">
        <p14:creationId xmlns:p14="http://schemas.microsoft.com/office/powerpoint/2010/main" val="647476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alphaModFix amt="62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33A55A-4F68-477E-A9E8-3FC7341568A2}" type="datetimeFigureOut">
              <a:rPr lang="ru-RU" smtClean="0"/>
              <a:t>14.11.2018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3752FC-9985-44C5-9510-D6CD7120578C}" type="slidenum">
              <a:rPr lang="ru-RU" smtClean="0"/>
              <a:t>‹#›</a:t>
            </a:fld>
            <a:endParaRPr lang="ru-RU"/>
          </a:p>
        </p:txBody>
      </p:sp>
    </p:spTree>
    <p:extLst>
      <p:ext uri="{BB962C8B-B14F-4D97-AF65-F5344CB8AC3E}">
        <p14:creationId xmlns:p14="http://schemas.microsoft.com/office/powerpoint/2010/main" val="8914476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711412"/>
            <a:ext cx="11825416" cy="3546388"/>
          </a:xfrm>
        </p:spPr>
        <p:txBody>
          <a:bodyPr>
            <a:noAutofit/>
          </a:bodyPr>
          <a:lstStyle/>
          <a:p>
            <a:r>
              <a:rPr lang="ru-RU" sz="8800" b="1" i="1" dirty="0" smtClean="0">
                <a:solidFill>
                  <a:srgbClr val="FF0000"/>
                </a:solidFill>
                <a:effectLst>
                  <a:glow rad="1054100">
                    <a:schemeClr val="accent1">
                      <a:alpha val="40000"/>
                    </a:schemeClr>
                  </a:glow>
                </a:effectLst>
              </a:rPr>
              <a:t>«Коротышки </a:t>
            </a:r>
            <a:br>
              <a:rPr lang="ru-RU" sz="8800" b="1" i="1" dirty="0" smtClean="0">
                <a:solidFill>
                  <a:srgbClr val="FF0000"/>
                </a:solidFill>
                <a:effectLst>
                  <a:glow rad="1054100">
                    <a:schemeClr val="accent1">
                      <a:alpha val="40000"/>
                    </a:schemeClr>
                  </a:glow>
                </a:effectLst>
              </a:rPr>
            </a:br>
            <a:r>
              <a:rPr lang="ru-RU" sz="8800" b="1" i="1" dirty="0" smtClean="0">
                <a:solidFill>
                  <a:srgbClr val="FF0000"/>
                </a:solidFill>
                <a:effectLst>
                  <a:glow rad="1054100">
                    <a:schemeClr val="accent1">
                      <a:alpha val="40000"/>
                    </a:schemeClr>
                  </a:glow>
                </a:effectLst>
              </a:rPr>
              <a:t>из </a:t>
            </a:r>
            <a:r>
              <a:rPr lang="ru-RU" sz="8800" b="1" i="1" dirty="0" smtClean="0">
                <a:solidFill>
                  <a:srgbClr val="FF0000"/>
                </a:solidFill>
                <a:effectLst>
                  <a:glow rad="1054100">
                    <a:schemeClr val="accent1">
                      <a:alpha val="40000"/>
                    </a:schemeClr>
                  </a:glow>
                </a:effectLst>
              </a:rPr>
              <a:t>Цветочного </a:t>
            </a:r>
            <a:r>
              <a:rPr lang="ru-RU" sz="8800" b="1" i="1" dirty="0" smtClean="0">
                <a:solidFill>
                  <a:srgbClr val="FF0000"/>
                </a:solidFill>
                <a:effectLst>
                  <a:glow rad="1054100">
                    <a:schemeClr val="accent1">
                      <a:alpha val="40000"/>
                    </a:schemeClr>
                  </a:glow>
                </a:effectLst>
              </a:rPr>
              <a:t>города»</a:t>
            </a:r>
            <a:endParaRPr lang="ru-RU" sz="8800" b="1" i="1" dirty="0">
              <a:solidFill>
                <a:srgbClr val="FF0000"/>
              </a:solidFill>
              <a:effectLst>
                <a:glow rad="1054100">
                  <a:schemeClr val="accent1">
                    <a:alpha val="40000"/>
                  </a:schemeClr>
                </a:glow>
              </a:effectLst>
            </a:endParaRPr>
          </a:p>
        </p:txBody>
      </p:sp>
    </p:spTree>
    <p:extLst>
      <p:ext uri="{BB962C8B-B14F-4D97-AF65-F5344CB8AC3E}">
        <p14:creationId xmlns:p14="http://schemas.microsoft.com/office/powerpoint/2010/main" val="154107429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half" idx="1"/>
          </p:nvPr>
        </p:nvSpPr>
        <p:spPr>
          <a:xfrm>
            <a:off x="441035" y="404449"/>
            <a:ext cx="5181600" cy="4351338"/>
          </a:xfrm>
        </p:spPr>
        <p:txBody>
          <a:bodyPr>
            <a:normAutofit lnSpcReduction="10000"/>
          </a:bodyPr>
          <a:lstStyle/>
          <a:p>
            <a:r>
              <a:rPr lang="ru-RU" dirty="0" smtClean="0"/>
              <a:t>Одевался он всегда в длинную блузу, которую называл «балахон». Стоило посмотреть на него, когда он, нарядившись в свой балахон и откинув назад свои длинные волосы, стоял перед мольбертом с палитрой в руках. Каждый сразу видел, что перед ним настоящий художник. </a:t>
            </a:r>
          </a:p>
          <a:p>
            <a:r>
              <a:rPr lang="ru-RU" dirty="0" smtClean="0"/>
              <a:t>Тюбик</a:t>
            </a:r>
            <a:endParaRPr lang="ru-RU" dirty="0"/>
          </a:p>
        </p:txBody>
      </p:sp>
      <p:sp>
        <p:nvSpPr>
          <p:cNvPr id="6" name="Объект 5"/>
          <p:cNvSpPr>
            <a:spLocks noGrp="1"/>
          </p:cNvSpPr>
          <p:nvPr>
            <p:ph sz="half" idx="2"/>
          </p:nvPr>
        </p:nvSpPr>
        <p:spPr/>
        <p:txBody>
          <a:bodyPr>
            <a:normAutofit lnSpcReduction="10000"/>
          </a:bodyPr>
          <a:lstStyle/>
          <a:p>
            <a:r>
              <a:rPr lang="ru-RU" dirty="0" smtClean="0"/>
              <a:t>У него был знакомый поэт, который жил на улице Одуванчиков. Этого поэта по-настоящему звали Пудиком, но, как известно, все поэты очень любят красивые имена. Поэтому, когда Пудик начал писать стихи, он выбрал себе другое имя и стал называться...</a:t>
            </a:r>
          </a:p>
          <a:p>
            <a:r>
              <a:rPr lang="ru-RU" dirty="0" smtClean="0"/>
              <a:t>Цветиком</a:t>
            </a:r>
            <a:endParaRPr lang="ru-RU" dirty="0"/>
          </a:p>
        </p:txBody>
      </p:sp>
    </p:spTree>
    <p:extLst>
      <p:ext uri="{BB962C8B-B14F-4D97-AF65-F5344CB8AC3E}">
        <p14:creationId xmlns:p14="http://schemas.microsoft.com/office/powerpoint/2010/main" val="204196782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barn(inVertical)">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circle(in)">
                                      <p:cBhvr>
                                        <p:cTn id="12" dur="2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4385631" y="914399"/>
            <a:ext cx="5181600" cy="4271045"/>
          </a:xfrm>
        </p:spPr>
        <p:txBody>
          <a:bodyPr>
            <a:normAutofit/>
          </a:bodyPr>
          <a:lstStyle/>
          <a:p>
            <a:r>
              <a:rPr lang="ru-RU" dirty="0" smtClean="0"/>
              <a:t>У Незнайки был друг, который жил на улице Маргариток. С ним Незнайка мог болтать по целым часам. Они двадцать раз на день ссорились между собой и двадцать раз на день мирились.  </a:t>
            </a:r>
          </a:p>
          <a:p>
            <a:r>
              <a:rPr lang="ru-RU" dirty="0" smtClean="0"/>
              <a:t>Гунька</a:t>
            </a:r>
            <a:endParaRPr lang="ru-RU" dirty="0"/>
          </a:p>
        </p:txBody>
      </p:sp>
    </p:spTree>
    <p:extLst>
      <p:ext uri="{BB962C8B-B14F-4D97-AF65-F5344CB8AC3E}">
        <p14:creationId xmlns:p14="http://schemas.microsoft.com/office/powerpoint/2010/main" val="122372941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sz="half" idx="1"/>
          </p:nvPr>
        </p:nvSpPr>
        <p:spPr>
          <a:xfrm>
            <a:off x="858398" y="1968844"/>
            <a:ext cx="5181600" cy="4351338"/>
          </a:xfrm>
        </p:spPr>
        <p:txBody>
          <a:bodyPr>
            <a:normAutofit fontScale="85000" lnSpcReduction="20000"/>
          </a:bodyPr>
          <a:lstStyle/>
          <a:p>
            <a:r>
              <a:rPr lang="ru-RU" dirty="0"/>
              <a:t>« У  неё  были  пухлые  румяные  щёчки, серые  глазки  строго  смотрели  из-под  круглых  роговых  очков. Она  была  в  белом  халате  и  в  белой  шапочке  с  небольшим  чемоданчиком».    </a:t>
            </a:r>
            <a:endParaRPr lang="ru-RU" dirty="0" smtClean="0"/>
          </a:p>
          <a:p>
            <a:r>
              <a:rPr lang="ru-RU" dirty="0" smtClean="0"/>
              <a:t>доктор  Медуница  </a:t>
            </a:r>
          </a:p>
          <a:p>
            <a:r>
              <a:rPr lang="ru-RU" dirty="0" smtClean="0"/>
              <a:t>Почему  </a:t>
            </a:r>
            <a:r>
              <a:rPr lang="ru-RU" dirty="0"/>
              <a:t>её  так  прозвали? </a:t>
            </a:r>
          </a:p>
        </p:txBody>
      </p:sp>
      <p:sp>
        <p:nvSpPr>
          <p:cNvPr id="7" name="Объект 6"/>
          <p:cNvSpPr>
            <a:spLocks noGrp="1"/>
          </p:cNvSpPr>
          <p:nvPr>
            <p:ph sz="half" idx="2"/>
          </p:nvPr>
        </p:nvSpPr>
        <p:spPr>
          <a:xfrm>
            <a:off x="6310252" y="1186647"/>
            <a:ext cx="5181600" cy="4351338"/>
          </a:xfrm>
        </p:spPr>
        <p:txBody>
          <a:bodyPr>
            <a:normAutofit fontScale="85000" lnSpcReduction="20000"/>
          </a:bodyPr>
          <a:lstStyle/>
          <a:p>
            <a:r>
              <a:rPr lang="ru-RU" dirty="0"/>
              <a:t>« Незнайке  захотелось  посмотреть, кто  там  спорит. Он  вскочил  с  постели  и  быстро  распахнул  дверь. Раздался  глухой  удар, и  Незнайка  увидел  перед  собой  двух  малышек. Они  отскочили  в  сторону, схватились  за  лбы  руками  и  с  испугом  смотрели  на  Незнайку. У  одной  на  переднике  был  вышит  зелёный  зайчик, а  у  другой – красная  белочка. Они  обе, как  по  команде , заморгали  глазами  и  заплакали…» </a:t>
            </a:r>
            <a:endParaRPr lang="ru-RU" dirty="0" smtClean="0"/>
          </a:p>
          <a:p>
            <a:r>
              <a:rPr lang="ru-RU" dirty="0" smtClean="0"/>
              <a:t> </a:t>
            </a:r>
            <a:r>
              <a:rPr lang="ru-RU" dirty="0"/>
              <a:t>Заинька  и  Белочка </a:t>
            </a:r>
            <a:endParaRPr lang="ru-RU" dirty="0" smtClean="0"/>
          </a:p>
        </p:txBody>
      </p:sp>
    </p:spTree>
    <p:extLst>
      <p:ext uri="{BB962C8B-B14F-4D97-AF65-F5344CB8AC3E}">
        <p14:creationId xmlns:p14="http://schemas.microsoft.com/office/powerpoint/2010/main" val="32442396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barn(inVertical)">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down)">
                                      <p:cBhvr>
                                        <p:cTn id="1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1691" y="365125"/>
            <a:ext cx="10818563" cy="1325563"/>
          </a:xfrm>
        </p:spPr>
        <p:txBody>
          <a:bodyPr>
            <a:noAutofit/>
          </a:bodyPr>
          <a:lstStyle/>
          <a:p>
            <a:pPr algn="ctr"/>
            <a:r>
              <a:rPr lang="ru-RU" sz="6600" b="1" i="1" dirty="0" smtClean="0">
                <a:solidFill>
                  <a:srgbClr val="FF0000"/>
                </a:solidFill>
              </a:rPr>
              <a:t>«Угадай город»</a:t>
            </a:r>
            <a:endParaRPr lang="ru-RU" sz="6600" b="1" i="1" dirty="0">
              <a:solidFill>
                <a:srgbClr val="FF0000"/>
              </a:solidFill>
            </a:endParaRPr>
          </a:p>
        </p:txBody>
      </p:sp>
      <p:sp>
        <p:nvSpPr>
          <p:cNvPr id="3" name="Объект 2"/>
          <p:cNvSpPr>
            <a:spLocks noGrp="1"/>
          </p:cNvSpPr>
          <p:nvPr>
            <p:ph sz="half" idx="1"/>
          </p:nvPr>
        </p:nvSpPr>
        <p:spPr>
          <a:xfrm>
            <a:off x="1432192" y="1825625"/>
            <a:ext cx="10278737" cy="4351338"/>
          </a:xfrm>
        </p:spPr>
        <p:txBody>
          <a:bodyPr>
            <a:normAutofit/>
          </a:bodyPr>
          <a:lstStyle/>
          <a:p>
            <a:r>
              <a:rPr lang="ru-RU" dirty="0"/>
              <a:t>В городе у них было очень красиво. Вокруг каждого дома росли цветы: маргаритки, ромашки, одуванчики. Там даже улицы назывались именами цветов: улица Колокольчиков, аллея Ромашек, бульвар Васильков. А сам город назывался </a:t>
            </a:r>
            <a:r>
              <a:rPr lang="ru-RU" dirty="0" smtClean="0"/>
              <a:t>.......городом</a:t>
            </a:r>
            <a:r>
              <a:rPr lang="ru-RU" dirty="0"/>
              <a:t>. Он стоял на берегу ручья. Этот ручей коротышки называли Огурцовой рекой, потому что по берегам ручья росло много огурцов.</a:t>
            </a:r>
          </a:p>
          <a:p>
            <a:r>
              <a:rPr lang="ru-RU" dirty="0"/>
              <a:t>За рекой был лес. Коротышки делали из березовой коры лодочки, переплывали через реку и ходили в лес за ягодами, за грибами, за орехами</a:t>
            </a:r>
            <a:r>
              <a:rPr lang="ru-RU" dirty="0" smtClean="0"/>
              <a:t>.</a:t>
            </a:r>
            <a:endParaRPr lang="ru-RU" dirty="0"/>
          </a:p>
        </p:txBody>
      </p:sp>
      <p:pic>
        <p:nvPicPr>
          <p:cNvPr id="4" name="Рисунок 3"/>
          <p:cNvPicPr>
            <a:picLocks noChangeAspect="1"/>
          </p:cNvPicPr>
          <p:nvPr/>
        </p:nvPicPr>
        <p:blipFill>
          <a:blip r:embed="rId2"/>
          <a:stretch>
            <a:fillRect/>
          </a:stretch>
        </p:blipFill>
        <p:spPr>
          <a:xfrm>
            <a:off x="5972849" y="5778454"/>
            <a:ext cx="5584420" cy="1066892"/>
          </a:xfrm>
          <a:prstGeom prst="rect">
            <a:avLst/>
          </a:prstGeom>
        </p:spPr>
      </p:pic>
    </p:spTree>
    <p:extLst>
      <p:ext uri="{BB962C8B-B14F-4D97-AF65-F5344CB8AC3E}">
        <p14:creationId xmlns:p14="http://schemas.microsoft.com/office/powerpoint/2010/main" val="259653656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915318" y="276990"/>
            <a:ext cx="10515600" cy="1325563"/>
          </a:xfrm>
        </p:spPr>
        <p:txBody>
          <a:bodyPr/>
          <a:lstStyle/>
          <a:p>
            <a:pPr algn="ctr"/>
            <a:r>
              <a:rPr lang="ru-RU" sz="6600" b="1" i="1" dirty="0">
                <a:solidFill>
                  <a:srgbClr val="FF0000"/>
                </a:solidFill>
              </a:rPr>
              <a:t>«Угадай город»</a:t>
            </a:r>
            <a:endParaRPr lang="ru-RU" dirty="0"/>
          </a:p>
        </p:txBody>
      </p:sp>
      <p:sp>
        <p:nvSpPr>
          <p:cNvPr id="6" name="Объект 5"/>
          <p:cNvSpPr>
            <a:spLocks noGrp="1"/>
          </p:cNvSpPr>
          <p:nvPr>
            <p:ph sz="half" idx="4294967295"/>
          </p:nvPr>
        </p:nvSpPr>
        <p:spPr>
          <a:xfrm>
            <a:off x="110169" y="1602553"/>
            <a:ext cx="11941887" cy="4516915"/>
          </a:xfrm>
        </p:spPr>
        <p:txBody>
          <a:bodyPr>
            <a:normAutofit fontScale="92500" lnSpcReduction="20000"/>
          </a:bodyPr>
          <a:lstStyle/>
          <a:p>
            <a:r>
              <a:rPr lang="ru-RU" dirty="0"/>
              <a:t>Снежинка и Синеглазка вышли с Незнайкой на улицу, по обеим сторонам которой тянулись заборчики, плетенные из тонких ивовых прутьев. За заборчиками виднелись красивые домики с красными и зелеными крышами. Над домами возвышались огромные яблони, груши и сливы. Деревья росли и во дворах и на улицах. Весь город утопал в зелени деревьев и поэтому назывался </a:t>
            </a:r>
            <a:r>
              <a:rPr lang="ru-RU" dirty="0" smtClean="0"/>
              <a:t>......городом</a:t>
            </a:r>
            <a:r>
              <a:rPr lang="ru-RU" dirty="0"/>
              <a:t>.</a:t>
            </a:r>
          </a:p>
          <a:p>
            <a:r>
              <a:rPr lang="ru-RU" dirty="0"/>
              <a:t>Чистота вокруг была необычайная. Во всех дворах работали малышки. Одни из них подстригали ножницами траву, чтобы она не росла выше положенного роста, другие, вооружившись метлами, разметали дорожки, третьи усиленно выколачивали пыль из длинных половиков... Этими половиками в </a:t>
            </a:r>
            <a:r>
              <a:rPr lang="ru-RU" dirty="0" smtClean="0"/>
              <a:t>..........городе </a:t>
            </a:r>
            <a:r>
              <a:rPr lang="ru-RU" dirty="0"/>
              <a:t>застилали не только полы в домах, но даже тротуары на улицах. Во многих дворах дорожки тоже были застланы половиками, а стены домов даже снаружи были завешаны пестрыми, красивыми коврами.</a:t>
            </a:r>
          </a:p>
          <a:p>
            <a:endParaRPr lang="ru-RU" dirty="0"/>
          </a:p>
        </p:txBody>
      </p:sp>
      <p:pic>
        <p:nvPicPr>
          <p:cNvPr id="7" name="Рисунок 6"/>
          <p:cNvPicPr>
            <a:picLocks noChangeAspect="1"/>
          </p:cNvPicPr>
          <p:nvPr/>
        </p:nvPicPr>
        <p:blipFill>
          <a:blip r:embed="rId2"/>
          <a:stretch>
            <a:fillRect/>
          </a:stretch>
        </p:blipFill>
        <p:spPr>
          <a:xfrm>
            <a:off x="4439793" y="5398534"/>
            <a:ext cx="5462489" cy="1176630"/>
          </a:xfrm>
          <a:prstGeom prst="rect">
            <a:avLst/>
          </a:prstGeom>
        </p:spPr>
      </p:pic>
    </p:spTree>
    <p:extLst>
      <p:ext uri="{BB962C8B-B14F-4D97-AF65-F5344CB8AC3E}">
        <p14:creationId xmlns:p14="http://schemas.microsoft.com/office/powerpoint/2010/main" val="118140840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8019" y="562834"/>
            <a:ext cx="10515600" cy="734625"/>
          </a:xfrm>
        </p:spPr>
        <p:txBody>
          <a:bodyPr>
            <a:normAutofit fontScale="90000"/>
          </a:bodyPr>
          <a:lstStyle/>
          <a:p>
            <a:pPr algn="ctr"/>
            <a:r>
              <a:rPr lang="ru-RU" sz="6600" b="1" i="1" dirty="0">
                <a:solidFill>
                  <a:srgbClr val="FF0000"/>
                </a:solidFill>
              </a:rPr>
              <a:t>«Угадай город»</a:t>
            </a:r>
            <a:endParaRPr lang="ru-RU" dirty="0"/>
          </a:p>
        </p:txBody>
      </p:sp>
      <p:sp>
        <p:nvSpPr>
          <p:cNvPr id="3" name="Объект 2"/>
          <p:cNvSpPr>
            <a:spLocks noGrp="1"/>
          </p:cNvSpPr>
          <p:nvPr>
            <p:ph sz="half" idx="1"/>
          </p:nvPr>
        </p:nvSpPr>
        <p:spPr>
          <a:xfrm>
            <a:off x="420129" y="1507524"/>
            <a:ext cx="11479427" cy="4633784"/>
          </a:xfrm>
        </p:spPr>
        <p:txBody>
          <a:bodyPr>
            <a:normAutofit fontScale="85000" lnSpcReduction="10000"/>
          </a:bodyPr>
          <a:lstStyle/>
          <a:p>
            <a:r>
              <a:rPr lang="ru-RU" dirty="0"/>
              <a:t>Город </a:t>
            </a:r>
            <a:r>
              <a:rPr lang="ru-RU" dirty="0" smtClean="0"/>
              <a:t>мальчишек </a:t>
            </a:r>
            <a:r>
              <a:rPr lang="ru-RU" dirty="0"/>
              <a:t>был расположен на пляже, возле реки. Деревья здесь не росли, поэтому на улицах было не так красиво, как на улицах Зеленого города. Зато повсюду росло много цветов, как в Цветочном городе. Дома здесь были очень красивые. Над каждой крышей возвышался шпиль, украшенный сверху либо деревянным петухом, который поворачивался в разные стороны в зависимости от направления ветра, либо беспрестанно вертевшейся игрушечной ветряной мельницей. Многие из этих мельниц были снабжены деревянными трещотками, которые беспрерывно трещали</a:t>
            </a:r>
            <a:r>
              <a:rPr lang="ru-RU" dirty="0" smtClean="0"/>
              <a:t>.</a:t>
            </a:r>
          </a:p>
          <a:p>
            <a:r>
              <a:rPr lang="ru-RU" dirty="0" smtClean="0"/>
              <a:t> </a:t>
            </a:r>
            <a:r>
              <a:rPr lang="ru-RU" dirty="0"/>
              <a:t>Над городом там и сям реяли бумажные змеи. Запускать змеев было самым любимым развлечением жителей, отчего город и получил свое название. Этих змеев жители снабжали специальными гудками. Устройство такого гудка очень простое. Он делается из полоски обыкновенной бумаги, натянутой на ниточку. На ветру такая полоска бумаги колеблется, издавая довольно противный дребезжащий или гудящий звук.</a:t>
            </a:r>
          </a:p>
        </p:txBody>
      </p:sp>
      <p:pic>
        <p:nvPicPr>
          <p:cNvPr id="4" name="Рисунок 3"/>
          <p:cNvPicPr>
            <a:picLocks noChangeAspect="1"/>
          </p:cNvPicPr>
          <p:nvPr/>
        </p:nvPicPr>
        <p:blipFill>
          <a:blip r:embed="rId2"/>
          <a:stretch>
            <a:fillRect/>
          </a:stretch>
        </p:blipFill>
        <p:spPr>
          <a:xfrm>
            <a:off x="8414951" y="5498757"/>
            <a:ext cx="3653481" cy="1478206"/>
          </a:xfrm>
          <a:prstGeom prst="rect">
            <a:avLst/>
          </a:prstGeom>
        </p:spPr>
      </p:pic>
    </p:spTree>
    <p:extLst>
      <p:ext uri="{BB962C8B-B14F-4D97-AF65-F5344CB8AC3E}">
        <p14:creationId xmlns:p14="http://schemas.microsoft.com/office/powerpoint/2010/main" val="231960526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182" y="1356643"/>
            <a:ext cx="10515600" cy="1325563"/>
          </a:xfrm>
        </p:spPr>
        <p:txBody>
          <a:bodyPr>
            <a:normAutofit fontScale="90000"/>
          </a:bodyPr>
          <a:lstStyle/>
          <a:p>
            <a:pPr algn="ctr"/>
            <a:r>
              <a:rPr lang="ru-RU" sz="8800" b="1" i="1" dirty="0" smtClean="0">
                <a:solidFill>
                  <a:srgbClr val="FF0000"/>
                </a:solidFill>
              </a:rPr>
              <a:t>До новых встреч!</a:t>
            </a:r>
            <a:endParaRPr lang="ru-RU" sz="8800" b="1" i="1" dirty="0">
              <a:solidFill>
                <a:srgbClr val="FF0000"/>
              </a:solidFill>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16146" y="2425394"/>
            <a:ext cx="2341067" cy="3505504"/>
          </a:xfrm>
          <a:prstGeom prst="rect">
            <a:avLst/>
          </a:prstGeom>
        </p:spPr>
      </p:pic>
    </p:spTree>
    <p:extLst>
      <p:ext uri="{BB962C8B-B14F-4D97-AF65-F5344CB8AC3E}">
        <p14:creationId xmlns:p14="http://schemas.microsoft.com/office/powerpoint/2010/main" val="147927330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35586" y="271552"/>
            <a:ext cx="4206096" cy="5534337"/>
          </a:xfrm>
          <a:prstGeom prst="ellipse">
            <a:avLst/>
          </a:prstGeom>
        </p:spPr>
      </p:pic>
      <p:sp>
        <p:nvSpPr>
          <p:cNvPr id="7" name="Прямоугольник 6"/>
          <p:cNvSpPr/>
          <p:nvPr/>
        </p:nvSpPr>
        <p:spPr>
          <a:xfrm>
            <a:off x="5877697" y="544374"/>
            <a:ext cx="6096000" cy="5909310"/>
          </a:xfrm>
          <a:prstGeom prst="rect">
            <a:avLst/>
          </a:prstGeom>
        </p:spPr>
        <p:txBody>
          <a:bodyPr wrap="square">
            <a:spAutoFit/>
          </a:bodyPr>
          <a:lstStyle/>
          <a:p>
            <a:r>
              <a:rPr lang="ru-RU" dirty="0" smtClean="0">
                <a:latin typeface="+mj-lt"/>
              </a:rPr>
              <a:t>Носов Николай Николаевич родился 10 (23) ноября 1908 года в Киеве в семье артиста эстрады. Детство будущего писателя прошло под Киевом, в небольшом городке Ирпень. Начальное образование Николай Николаевич получил в местной гимназии, которая в 1917 году была переорганизована в школу-семилетку. </a:t>
            </a:r>
          </a:p>
          <a:p>
            <a:endParaRPr lang="ru-RU" dirty="0">
              <a:latin typeface="+mj-lt"/>
            </a:endParaRPr>
          </a:p>
          <a:p>
            <a:r>
              <a:rPr lang="ru-RU" dirty="0" smtClean="0">
                <a:latin typeface="+mj-lt"/>
              </a:rPr>
              <a:t>Семья Носова находилась в бедственном положении, поэтому будущему писателю пришлось с 14 лет начать работать, он был землекопом, торговцем газет, возчиком бревен, косарем. </a:t>
            </a:r>
          </a:p>
          <a:p>
            <a:endParaRPr lang="ru-RU" dirty="0">
              <a:latin typeface="+mj-lt"/>
            </a:endParaRPr>
          </a:p>
          <a:p>
            <a:endParaRPr lang="ru-RU" dirty="0" smtClean="0">
              <a:latin typeface="+mj-lt"/>
            </a:endParaRPr>
          </a:p>
          <a:p>
            <a:r>
              <a:rPr lang="ru-RU" dirty="0" smtClean="0">
                <a:latin typeface="+mj-lt"/>
              </a:rPr>
              <a:t>В 1927 году Носов поступил в Киевский художественный институт. Однако, увлекшись кинематографом и фотографией, в 1929 году перешел в Московский институт кинематографии. </a:t>
            </a:r>
            <a:endParaRPr lang="ru-RU" dirty="0">
              <a:latin typeface="+mj-lt"/>
            </a:endParaRPr>
          </a:p>
        </p:txBody>
      </p:sp>
    </p:spTree>
    <p:extLst>
      <p:ext uri="{BB962C8B-B14F-4D97-AF65-F5344CB8AC3E}">
        <p14:creationId xmlns:p14="http://schemas.microsoft.com/office/powerpoint/2010/main" val="204792932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1167788" y="771181"/>
            <a:ext cx="9694843" cy="3084722"/>
          </a:xfrm>
        </p:spPr>
        <p:txBody>
          <a:bodyPr>
            <a:noAutofit/>
          </a:bodyPr>
          <a:lstStyle/>
          <a:p>
            <a:r>
              <a:rPr lang="ru-RU" sz="1600" b="1" dirty="0" smtClean="0"/>
              <a:t>В одном </a:t>
            </a:r>
            <a:r>
              <a:rPr lang="ru-RU" sz="1600" b="1" dirty="0"/>
              <a:t>интервью Николай Николаевич признался, что стал писателем по чистой случайности. В начале он просто выдумывал интересные истории, а затем рассказывал их сыну.</a:t>
            </a:r>
            <a:br>
              <a:rPr lang="ru-RU" sz="1600" b="1" dirty="0"/>
            </a:br>
            <a:r>
              <a:rPr lang="ru-RU" sz="1600" b="1" dirty="0"/>
              <a:t>Мальчику настолько нравилось слушать отца, что он постоянно упрашивал рассказывать ему все новые истории.</a:t>
            </a:r>
            <a:br>
              <a:rPr lang="ru-RU" sz="1600" b="1" dirty="0"/>
            </a:br>
            <a:r>
              <a:rPr lang="ru-RU" sz="1600" b="1" dirty="0"/>
              <a:t>Со временем Носов решил попробовать себя в качестве писателя, и с того момента уже никогда не расставался с пером.</a:t>
            </a:r>
            <a:br>
              <a:rPr lang="ru-RU" sz="1600" b="1" dirty="0"/>
            </a:br>
            <a:r>
              <a:rPr lang="ru-RU" sz="1600" b="1" dirty="0"/>
              <a:t>Стоит заметить, что в момент написания рассказов Николай Носов уделял большое внимание детской психологии. Он считал, что к малышам необходимо относиться с лаской и уважением.</a:t>
            </a:r>
            <a:br>
              <a:rPr lang="ru-RU" sz="1600" b="1" dirty="0"/>
            </a:br>
            <a:r>
              <a:rPr lang="ru-RU" sz="1600" b="1" dirty="0"/>
              <a:t>Благодаря такому подходу к написанию книг, ему удалось быстро покорить сердца миллионов малышей.</a:t>
            </a:r>
            <a:br>
              <a:rPr lang="ru-RU" sz="1600" b="1" dirty="0"/>
            </a:br>
            <a:r>
              <a:rPr lang="ru-RU" sz="1600" b="1" dirty="0"/>
              <a:t>Наиболее известны и любимы читателями сказочные произведения Николая Носова о Незнайке. Первое из них — сказка «Винтик, </a:t>
            </a:r>
            <a:r>
              <a:rPr lang="ru-RU" sz="1600" b="1" dirty="0" err="1"/>
              <a:t>Шпунтик</a:t>
            </a:r>
            <a:r>
              <a:rPr lang="ru-RU" sz="1600" b="1" dirty="0"/>
              <a:t> и пылесос». Потом была написана знаменитая трилогия, в которую вошли повести «Приключения Незнайки и его друзей» (1953—1954), «Незнайка в Солнечном городе» (1958) и «Незнайка на Луне» (1964—1965)</a:t>
            </a:r>
          </a:p>
        </p:txBody>
      </p:sp>
    </p:spTree>
    <p:extLst>
      <p:ext uri="{BB962C8B-B14F-4D97-AF65-F5344CB8AC3E}">
        <p14:creationId xmlns:p14="http://schemas.microsoft.com/office/powerpoint/2010/main" val="205977138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88694" y="973270"/>
            <a:ext cx="6096000" cy="3139321"/>
          </a:xfrm>
          <a:prstGeom prst="rect">
            <a:avLst/>
          </a:prstGeom>
        </p:spPr>
        <p:txBody>
          <a:bodyPr>
            <a:spAutoFit/>
          </a:bodyPr>
          <a:lstStyle/>
          <a:p>
            <a:r>
              <a:rPr lang="ru-RU" b="1" dirty="0"/>
              <a:t>Смерть настигла писателя во сне на шестьдесят восьмом году жизни. Причиной смерти Носова стал разрыв сердечной мышцы. Из рассказов внука писателя стало известно, что Николай Николаевич в последние дни жизни чувствовал себя неважно и даже как будто предчувствовал скорую кончину. Похороны Николая Носова состоялись в Москве. На надгробии могилы Носова на Кунцевском кладбище куда-то весело бежит в своей огромной шляпе Незнайка — самый любимый герой писателя…</a:t>
            </a:r>
          </a:p>
        </p:txBody>
      </p:sp>
      <p:pic>
        <p:nvPicPr>
          <p:cNvPr id="6" name="Рисунок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99393" y="3835592"/>
            <a:ext cx="3267739" cy="2450804"/>
          </a:xfrm>
          <a:prstGeom prst="rect">
            <a:avLst/>
          </a:prstGeom>
        </p:spPr>
      </p:pic>
    </p:spTree>
    <p:extLst>
      <p:ext uri="{BB962C8B-B14F-4D97-AF65-F5344CB8AC3E}">
        <p14:creationId xmlns:p14="http://schemas.microsoft.com/office/powerpoint/2010/main" val="2572428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60802" y="206671"/>
            <a:ext cx="10515600" cy="1325563"/>
          </a:xfrm>
        </p:spPr>
        <p:txBody>
          <a:bodyPr>
            <a:normAutofit/>
          </a:bodyPr>
          <a:lstStyle/>
          <a:p>
            <a:pPr algn="ctr"/>
            <a:r>
              <a:rPr lang="ru-RU" sz="3200" b="1" i="1" dirty="0" smtClean="0">
                <a:solidFill>
                  <a:srgbClr val="FF0000"/>
                </a:solidFill>
              </a:rPr>
              <a:t>Игра «Назови друзей Незнайки»</a:t>
            </a:r>
            <a:endParaRPr lang="ru-RU" sz="3200" b="1" i="1" dirty="0">
              <a:solidFill>
                <a:srgbClr val="FF0000"/>
              </a:solidFill>
            </a:endParaRPr>
          </a:p>
        </p:txBody>
      </p:sp>
      <p:sp>
        <p:nvSpPr>
          <p:cNvPr id="5" name="Объект 4"/>
          <p:cNvSpPr>
            <a:spLocks noGrp="1"/>
          </p:cNvSpPr>
          <p:nvPr>
            <p:ph sz="half" idx="1"/>
          </p:nvPr>
        </p:nvSpPr>
        <p:spPr/>
        <p:txBody>
          <a:bodyPr>
            <a:normAutofit fontScale="92500" lnSpcReduction="20000"/>
          </a:bodyPr>
          <a:lstStyle/>
          <a:p>
            <a:r>
              <a:rPr lang="ru-RU" dirty="0" smtClean="0"/>
              <a:t>« Этот  малыш  очень  много  знал, потому  что  читал  разные  книги. Эти  книги  лежали  у  него  на  столе, под  столом, на  кровати  и  под  кроватью. В  его  комнате  не  было  такого  места, где  бы  не  лежали  книги. От  чтения  книг  он  сделался  очень  умным, поэтому  все  его  слушались  и  любили. Одевался  он  всегда  в  чёрный  костюм, а  когда  садился  за  стол, надевал  на  нос  очки…» </a:t>
            </a:r>
            <a:endParaRPr lang="ru-RU" dirty="0"/>
          </a:p>
        </p:txBody>
      </p:sp>
      <p:sp>
        <p:nvSpPr>
          <p:cNvPr id="6" name="Объект 5"/>
          <p:cNvSpPr>
            <a:spLocks noGrp="1"/>
          </p:cNvSpPr>
          <p:nvPr>
            <p:ph sz="half" idx="2"/>
          </p:nvPr>
        </p:nvSpPr>
        <p:spPr/>
        <p:txBody>
          <a:bodyPr>
            <a:normAutofit fontScale="92500" lnSpcReduction="20000"/>
          </a:bodyPr>
          <a:lstStyle/>
          <a:p>
            <a:r>
              <a:rPr lang="ru-RU" dirty="0" smtClean="0"/>
              <a:t>Этот  малыш  умел  делать  из  осколков  битых  бутылок  увеличительные  стёкла. Когда  он  смотрел  в  увеличительные  стёкла  на  разные  предметы, то  предметы  казались  больше. Из  нескольких  таких  увеличительных  стёкол  он  сделал  большую  подзорную  трубу, в  которую  можно  было  смотреть  на  луну  и  на  звёзды. Таким  образом  он  сделался  … ( астрономом ). Как  его  звали? </a:t>
            </a:r>
            <a:endParaRPr lang="ru-RU" dirty="0"/>
          </a:p>
        </p:txBody>
      </p:sp>
      <p:sp>
        <p:nvSpPr>
          <p:cNvPr id="9" name="TextBox 8"/>
          <p:cNvSpPr txBox="1"/>
          <p:nvPr/>
        </p:nvSpPr>
        <p:spPr>
          <a:xfrm>
            <a:off x="3305060" y="5772839"/>
            <a:ext cx="2313542" cy="523220"/>
          </a:xfrm>
          <a:prstGeom prst="rect">
            <a:avLst/>
          </a:prstGeom>
          <a:noFill/>
        </p:spPr>
        <p:txBody>
          <a:bodyPr wrap="square" rtlCol="0">
            <a:spAutoFit/>
          </a:bodyPr>
          <a:lstStyle/>
          <a:p>
            <a:r>
              <a:rPr lang="ru-RU" sz="2800" dirty="0" err="1" smtClean="0"/>
              <a:t>Знайка</a:t>
            </a:r>
            <a:endParaRPr lang="ru-RU" sz="2800" dirty="0"/>
          </a:p>
        </p:txBody>
      </p:sp>
      <p:sp>
        <p:nvSpPr>
          <p:cNvPr id="10" name="TextBox 9"/>
          <p:cNvSpPr txBox="1"/>
          <p:nvPr/>
        </p:nvSpPr>
        <p:spPr>
          <a:xfrm>
            <a:off x="9155017" y="5901194"/>
            <a:ext cx="2351183" cy="461665"/>
          </a:xfrm>
          <a:prstGeom prst="rect">
            <a:avLst/>
          </a:prstGeom>
          <a:noFill/>
        </p:spPr>
        <p:txBody>
          <a:bodyPr wrap="square" rtlCol="0">
            <a:spAutoFit/>
          </a:bodyPr>
          <a:lstStyle/>
          <a:p>
            <a:r>
              <a:rPr lang="ru-RU" sz="2400" dirty="0" err="1" smtClean="0"/>
              <a:t>Стекляшкин</a:t>
            </a:r>
            <a:endParaRPr lang="ru-RU" sz="2400" dirty="0"/>
          </a:p>
        </p:txBody>
      </p:sp>
    </p:spTree>
    <p:extLst>
      <p:ext uri="{BB962C8B-B14F-4D97-AF65-F5344CB8AC3E}">
        <p14:creationId xmlns:p14="http://schemas.microsoft.com/office/powerpoint/2010/main" val="226943471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10">
                                            <p:txEl>
                                              <p:pRg st="0" end="0"/>
                                            </p:txEl>
                                          </p:spTgt>
                                        </p:tgtEl>
                                        <p:attrNameLst>
                                          <p:attrName>style.visibility</p:attrName>
                                        </p:attrNameLst>
                                      </p:cBhvr>
                                      <p:to>
                                        <p:strVal val="visible"/>
                                      </p:to>
                                    </p:set>
                                    <p:animEffect transition="in" filter="wipe(down)">
                                      <p:cBhvr>
                                        <p:cTn id="14"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661014" y="2401677"/>
            <a:ext cx="5181600" cy="4789359"/>
          </a:xfrm>
        </p:spPr>
        <p:txBody>
          <a:bodyPr>
            <a:normAutofit fontScale="85000" lnSpcReduction="10000"/>
          </a:bodyPr>
          <a:lstStyle/>
          <a:p>
            <a:r>
              <a:rPr lang="ru-RU" dirty="0" smtClean="0"/>
              <a:t>« Он  всегда  ходил  в  белом  халате, на  голове  белый  колпак  с  кисточкой, лечит  коротышек  от  всех  болезней.»  А  чем  он  лечил  коротышек? </a:t>
            </a:r>
            <a:endParaRPr lang="ru-RU" dirty="0"/>
          </a:p>
        </p:txBody>
      </p:sp>
      <p:sp>
        <p:nvSpPr>
          <p:cNvPr id="5" name="Объект 4"/>
          <p:cNvSpPr>
            <a:spLocks noGrp="1"/>
          </p:cNvSpPr>
          <p:nvPr>
            <p:ph sz="half" idx="2"/>
          </p:nvPr>
        </p:nvSpPr>
        <p:spPr>
          <a:xfrm>
            <a:off x="6494444" y="774720"/>
            <a:ext cx="5181600" cy="4351338"/>
          </a:xfrm>
        </p:spPr>
        <p:txBody>
          <a:bodyPr>
            <a:normAutofit fontScale="85000" lnSpcReduction="10000"/>
          </a:bodyPr>
          <a:lstStyle/>
          <a:p>
            <a:r>
              <a:rPr lang="ru-RU" dirty="0" smtClean="0"/>
              <a:t>«Это  были  очень  хорошие  мастера. Они  были  похожи  друг  на  друга, только  один  из  них  был  чуточку  повыше, а  другой – чуточку  пониже. Оба  ходили  в  кожаных  куртках. Из  карманов  их  курток  вечно  торчали  гаечные  ключи, клещи, напильники  и  другие  железные  инструменты. Шапки  у  них  тоже  были  кожаные  с  очками – консервами». Что  они  смастерили? </a:t>
            </a:r>
          </a:p>
          <a:p>
            <a:r>
              <a:rPr lang="ru-RU" dirty="0" smtClean="0"/>
              <a:t>Винтик и </a:t>
            </a:r>
            <a:r>
              <a:rPr lang="ru-RU" dirty="0" err="1" smtClean="0"/>
              <a:t>Шпунтик</a:t>
            </a:r>
            <a:endParaRPr lang="ru-RU" dirty="0" smtClean="0"/>
          </a:p>
          <a:p>
            <a:endParaRPr lang="ru-RU" dirty="0"/>
          </a:p>
        </p:txBody>
      </p:sp>
      <p:sp>
        <p:nvSpPr>
          <p:cNvPr id="9" name="TextBox 8"/>
          <p:cNvSpPr txBox="1"/>
          <p:nvPr/>
        </p:nvSpPr>
        <p:spPr>
          <a:xfrm>
            <a:off x="661014" y="5126058"/>
            <a:ext cx="4957591" cy="461665"/>
          </a:xfrm>
          <a:prstGeom prst="rect">
            <a:avLst/>
          </a:prstGeom>
          <a:noFill/>
        </p:spPr>
        <p:txBody>
          <a:bodyPr wrap="square" rtlCol="0">
            <a:spAutoFit/>
          </a:bodyPr>
          <a:lstStyle/>
          <a:p>
            <a:r>
              <a:rPr lang="ru-RU" sz="2400" dirty="0" smtClean="0"/>
              <a:t>Доктор </a:t>
            </a:r>
            <a:r>
              <a:rPr lang="ru-RU" sz="2400" dirty="0" err="1" smtClean="0"/>
              <a:t>Пилюлькин</a:t>
            </a:r>
            <a:endParaRPr lang="ru-RU" sz="2400" dirty="0"/>
          </a:p>
        </p:txBody>
      </p:sp>
    </p:spTree>
    <p:extLst>
      <p:ext uri="{BB962C8B-B14F-4D97-AF65-F5344CB8AC3E}">
        <p14:creationId xmlns:p14="http://schemas.microsoft.com/office/powerpoint/2010/main" val="21296094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circle(in)">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circle(in)">
                                      <p:cBhvr>
                                        <p:cTn id="12" dur="2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551558" y="613769"/>
            <a:ext cx="5181600" cy="4351338"/>
          </a:xfrm>
        </p:spPr>
        <p:txBody>
          <a:bodyPr>
            <a:normAutofit fontScale="77500" lnSpcReduction="20000"/>
          </a:bodyPr>
          <a:lstStyle/>
          <a:p>
            <a:r>
              <a:rPr lang="ru-RU" dirty="0" smtClean="0"/>
              <a:t>Этот  малыш  носил  яркую  голубую  шляпу, жёлтые  канареечные  брюки  и  оранжевую  рубашку  с  зелёным  галстуком. Он  вообще  любил  яркие  краски. Нарядившись  таким  попугаем, он  целыми  днями  слонялся  по  городу, сочиняя  разные  небылицы  и  всем  рассказывал». Вспомните : какую  небылицу  он рассказывал.</a:t>
            </a:r>
            <a:endParaRPr lang="ru-RU" dirty="0"/>
          </a:p>
        </p:txBody>
      </p:sp>
      <p:sp>
        <p:nvSpPr>
          <p:cNvPr id="5" name="Объект 4"/>
          <p:cNvSpPr>
            <a:spLocks noGrp="1"/>
          </p:cNvSpPr>
          <p:nvPr>
            <p:ph sz="half" idx="2"/>
          </p:nvPr>
        </p:nvSpPr>
        <p:spPr>
          <a:xfrm>
            <a:off x="6165090" y="305298"/>
            <a:ext cx="5181600" cy="4351338"/>
          </a:xfrm>
        </p:spPr>
        <p:txBody>
          <a:bodyPr>
            <a:normAutofit fontScale="77500" lnSpcReduction="20000"/>
          </a:bodyPr>
          <a:lstStyle/>
          <a:p>
            <a:r>
              <a:rPr lang="ru-RU" dirty="0" smtClean="0"/>
              <a:t>« Перед  зеркалом  стояли  две  малышки  и  разговаривали. Одна  была  в  синем  платье  из  блестящей  шёлковой  материи, с  таким  же  шёлковым  пояском, завязанным  сзади  бантом. У  неё  были  голубые  глаза  тёмные  волосы, заплетённые  в  длинную  косу. Другая  была  в   пёстреньком  платье  с  розовыми  и  фиолетовыми  цветочками. Волосы  у  неё  были  светлые, почти  белые, спускавшиеся  на  плечи  волнами. Она  надевала  перед  зеркалом  шляпу  и  всё  время  трещала  как  сорока»</a:t>
            </a:r>
          </a:p>
          <a:p>
            <a:r>
              <a:rPr lang="ru-RU" dirty="0" smtClean="0"/>
              <a:t> Синеглазка  и  Снежинка </a:t>
            </a:r>
          </a:p>
          <a:p>
            <a:endParaRPr lang="ru-RU" dirty="0"/>
          </a:p>
        </p:txBody>
      </p:sp>
      <p:pic>
        <p:nvPicPr>
          <p:cNvPr id="6" name="Рисунок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69536" y="3025794"/>
            <a:ext cx="2263786" cy="3584327"/>
          </a:xfrm>
          <a:prstGeom prst="rect">
            <a:avLst/>
          </a:prstGeom>
        </p:spPr>
      </p:pic>
    </p:spTree>
    <p:extLst>
      <p:ext uri="{BB962C8B-B14F-4D97-AF65-F5344CB8AC3E}">
        <p14:creationId xmlns:p14="http://schemas.microsoft.com/office/powerpoint/2010/main" val="47652657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circle(in)">
                                      <p:cBhvr>
                                        <p:cTn id="7" dur="20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half" idx="1"/>
          </p:nvPr>
        </p:nvSpPr>
        <p:spPr>
          <a:xfrm>
            <a:off x="539519" y="1627322"/>
            <a:ext cx="5181600" cy="4351338"/>
          </a:xfrm>
        </p:spPr>
        <p:txBody>
          <a:bodyPr>
            <a:normAutofit lnSpcReduction="10000"/>
          </a:bodyPr>
          <a:lstStyle/>
          <a:p>
            <a:r>
              <a:rPr lang="ru-RU" dirty="0" smtClean="0"/>
              <a:t>« Он  прославился  тем, что  очень  любил  газированную  воду  с  сиропом. Он  был  всегда  очень  вежливым. Ему нравилось, когда его называли по имени и отчеству, и не нравилось, когда кто-нибудь называл его просто.... » </a:t>
            </a:r>
          </a:p>
          <a:p>
            <a:r>
              <a:rPr lang="ru-RU" dirty="0" smtClean="0"/>
              <a:t>(Сахарин </a:t>
            </a:r>
            <a:r>
              <a:rPr lang="ru-RU" dirty="0" err="1" smtClean="0"/>
              <a:t>Сахариныч</a:t>
            </a:r>
            <a:r>
              <a:rPr lang="ru-RU" dirty="0" smtClean="0"/>
              <a:t> </a:t>
            </a:r>
            <a:r>
              <a:rPr lang="ru-RU" dirty="0" err="1" smtClean="0"/>
              <a:t>Сиропчик</a:t>
            </a:r>
            <a:r>
              <a:rPr lang="ru-RU" dirty="0" smtClean="0"/>
              <a:t>)</a:t>
            </a:r>
            <a:endParaRPr lang="ru-RU" dirty="0"/>
          </a:p>
        </p:txBody>
      </p:sp>
      <p:sp>
        <p:nvSpPr>
          <p:cNvPr id="6" name="Объект 5"/>
          <p:cNvSpPr>
            <a:spLocks noGrp="1"/>
          </p:cNvSpPr>
          <p:nvPr>
            <p:ph sz="half" idx="2"/>
          </p:nvPr>
        </p:nvSpPr>
        <p:spPr>
          <a:xfrm>
            <a:off x="6348471" y="602753"/>
            <a:ext cx="5181600" cy="4351338"/>
          </a:xfrm>
        </p:spPr>
        <p:txBody>
          <a:bodyPr>
            <a:normAutofit lnSpcReduction="10000"/>
          </a:bodyPr>
          <a:lstStyle/>
          <a:p>
            <a:r>
              <a:rPr lang="ru-RU" dirty="0" smtClean="0"/>
              <a:t>.  « он  придумал  для  себя  специальный  костюм, в  котором  не  было  ни  одной  пуговицы. Известно, что  при  одевании  и  раздевании  больше  всего  времени  тратится  на  застёгивание  пуговиц… Поэтому  этот  костюм  застёгивался  на  одну  кнопку…»</a:t>
            </a:r>
          </a:p>
          <a:p>
            <a:r>
              <a:rPr lang="ru-RU" dirty="0" smtClean="0"/>
              <a:t> Торопыжка </a:t>
            </a:r>
          </a:p>
          <a:p>
            <a:endParaRPr lang="ru-RU" dirty="0"/>
          </a:p>
        </p:txBody>
      </p:sp>
    </p:spTree>
    <p:extLst>
      <p:ext uri="{BB962C8B-B14F-4D97-AF65-F5344CB8AC3E}">
        <p14:creationId xmlns:p14="http://schemas.microsoft.com/office/powerpoint/2010/main" val="57513275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wipe(down)">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circle(in)">
                                      <p:cBhvr>
                                        <p:cTn id="12" dur="2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half" idx="1"/>
          </p:nvPr>
        </p:nvSpPr>
        <p:spPr/>
        <p:txBody>
          <a:bodyPr/>
          <a:lstStyle/>
          <a:p>
            <a:r>
              <a:rPr lang="ru-RU" dirty="0" smtClean="0"/>
              <a:t>Жил ещё в этом доме охотник ... У него была маленькая собачка ... и ещё было ружьё, которое стреляло пробками.</a:t>
            </a:r>
          </a:p>
          <a:p>
            <a:r>
              <a:rPr lang="ru-RU" dirty="0" smtClean="0"/>
              <a:t>Пулька и </a:t>
            </a:r>
            <a:r>
              <a:rPr lang="ru-RU" dirty="0" err="1" smtClean="0"/>
              <a:t>Булька</a:t>
            </a:r>
            <a:endParaRPr lang="ru-RU" dirty="0"/>
          </a:p>
        </p:txBody>
      </p:sp>
      <p:sp>
        <p:nvSpPr>
          <p:cNvPr id="6" name="Объект 5"/>
          <p:cNvSpPr>
            <a:spLocks noGrp="1"/>
          </p:cNvSpPr>
          <p:nvPr>
            <p:ph sz="half" idx="2"/>
          </p:nvPr>
        </p:nvSpPr>
        <p:spPr/>
        <p:txBody>
          <a:bodyPr/>
          <a:lstStyle/>
          <a:p>
            <a:r>
              <a:rPr lang="ru-RU" dirty="0" smtClean="0"/>
              <a:t>У него были разные музыкальные инструменты, и он часто играл на них. Все слушали музыку и очень хвалили.</a:t>
            </a:r>
          </a:p>
          <a:p>
            <a:r>
              <a:rPr lang="ru-RU" dirty="0" smtClean="0"/>
              <a:t> </a:t>
            </a:r>
            <a:r>
              <a:rPr lang="ru-RU" dirty="0" err="1" smtClean="0"/>
              <a:t>Гусля</a:t>
            </a:r>
            <a:endParaRPr lang="ru-RU" dirty="0"/>
          </a:p>
        </p:txBody>
      </p:sp>
    </p:spTree>
    <p:extLst>
      <p:ext uri="{BB962C8B-B14F-4D97-AF65-F5344CB8AC3E}">
        <p14:creationId xmlns:p14="http://schemas.microsoft.com/office/powerpoint/2010/main" val="22964651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circle(in)">
                                      <p:cBhvr>
                                        <p:cTn id="7" dur="20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down)">
                                      <p:cBhvr>
                                        <p:cTn id="1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764</TotalTime>
  <Words>1371</Words>
  <Application>Microsoft Office PowerPoint</Application>
  <PresentationFormat>Широкоэкранный</PresentationFormat>
  <Paragraphs>50</Paragraphs>
  <Slides>16</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16</vt:i4>
      </vt:variant>
    </vt:vector>
  </HeadingPairs>
  <TitlesOfParts>
    <vt:vector size="19" baseType="lpstr">
      <vt:lpstr>Arial</vt:lpstr>
      <vt:lpstr>Arial Black</vt:lpstr>
      <vt:lpstr>Тема Office</vt:lpstr>
      <vt:lpstr>«Коротышки  из Цветочного города»</vt:lpstr>
      <vt:lpstr>Презентация PowerPoint</vt:lpstr>
      <vt:lpstr>Презентация PowerPoint</vt:lpstr>
      <vt:lpstr>Презентация PowerPoint</vt:lpstr>
      <vt:lpstr>Игра «Назови друзей Незнайки»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«Угадай город»</vt:lpstr>
      <vt:lpstr>«Угадай город»</vt:lpstr>
      <vt:lpstr>«Угадай город»</vt:lpstr>
      <vt:lpstr>До новых встреч!</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Сотрудники Ф7</dc:creator>
  <cp:lastModifiedBy>Сотрудники Ф7</cp:lastModifiedBy>
  <cp:revision>95</cp:revision>
  <dcterms:created xsi:type="dcterms:W3CDTF">2018-10-18T05:54:31Z</dcterms:created>
  <dcterms:modified xsi:type="dcterms:W3CDTF">2018-11-14T09:59:03Z</dcterms:modified>
</cp:coreProperties>
</file>