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71" r:id="rId2"/>
    <p:sldId id="272" r:id="rId3"/>
    <p:sldId id="282" r:id="rId4"/>
    <p:sldId id="284" r:id="rId5"/>
    <p:sldId id="285" r:id="rId6"/>
    <p:sldId id="305" r:id="rId7"/>
    <p:sldId id="288" r:id="rId8"/>
    <p:sldId id="290" r:id="rId9"/>
    <p:sldId id="291" r:id="rId10"/>
    <p:sldId id="306" r:id="rId11"/>
    <p:sldId id="279" r:id="rId12"/>
    <p:sldId id="297" r:id="rId13"/>
    <p:sldId id="293" r:id="rId14"/>
    <p:sldId id="300" r:id="rId15"/>
    <p:sldId id="299" r:id="rId16"/>
    <p:sldId id="308" r:id="rId17"/>
    <p:sldId id="307" r:id="rId18"/>
    <p:sldId id="303" r:id="rId19"/>
    <p:sldId id="309" r:id="rId20"/>
    <p:sldId id="310" r:id="rId21"/>
    <p:sldId id="274" r:id="rId22"/>
    <p:sldId id="258" r:id="rId23"/>
    <p:sldId id="25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40" autoAdjust="0"/>
    <p:restoredTop sz="94660"/>
  </p:normalViewPr>
  <p:slideViewPr>
    <p:cSldViewPr>
      <p:cViewPr varScale="1">
        <p:scale>
          <a:sx n="81" d="100"/>
          <a:sy n="81" d="100"/>
        </p:scale>
        <p:origin x="-145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D2C04A-B29A-4F8E-BBA6-FF9894C9BF05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3AE93D-FC27-428F-9F09-C417675161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6B806E-A863-4EF9-A295-30F6F0D115AB}" type="slidenum">
              <a:rPr lang="ru-RU"/>
              <a:pPr/>
              <a:t>2</a:t>
            </a:fld>
            <a:endParaRPr lang="ru-RU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8E398B-1B21-4929-8CF4-276F5F698E07}" type="slidenum">
              <a:rPr lang="ru-RU"/>
              <a:pPr/>
              <a:t>3</a:t>
            </a:fld>
            <a:endParaRPr lang="ru-RU"/>
          </a:p>
        </p:txBody>
      </p:sp>
      <p:sp>
        <p:nvSpPr>
          <p:cNvPr id="183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800A33-7626-446D-8BEB-C94748ED33D0}" type="slidenum">
              <a:rPr lang="ru-RU"/>
              <a:pPr/>
              <a:t>7</a:t>
            </a:fld>
            <a:endParaRPr lang="ru-RU"/>
          </a:p>
        </p:txBody>
      </p:sp>
      <p:sp>
        <p:nvSpPr>
          <p:cNvPr id="196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96E0C5-424C-4AD2-8FD8-3FE6AB8021CB}" type="slidenum">
              <a:rPr lang="ru-RU"/>
              <a:pPr/>
              <a:t>8</a:t>
            </a:fld>
            <a:endParaRPr lang="ru-RU"/>
          </a:p>
        </p:txBody>
      </p:sp>
      <p:sp>
        <p:nvSpPr>
          <p:cNvPr id="19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61B52C0-81E6-4A39-81F7-83D033A69AC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slow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Культура Древней Греции: в афинском театре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Учитель истории и обществознания МБОУ СОШ № 1 г. Туймазы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err="1" smtClean="0"/>
              <a:t>Мирсаяпова</a:t>
            </a:r>
            <a:r>
              <a:rPr lang="ru-RU" dirty="0" smtClean="0"/>
              <a:t> </a:t>
            </a:r>
            <a:r>
              <a:rPr lang="ru-RU" dirty="0" err="1" smtClean="0"/>
              <a:t>Райля</a:t>
            </a:r>
            <a:r>
              <a:rPr lang="ru-RU" dirty="0" smtClean="0"/>
              <a:t> </a:t>
            </a:r>
            <a:r>
              <a:rPr lang="ru-RU" dirty="0" err="1" smtClean="0"/>
              <a:t>Каримовна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1941-1945 года – Великая Отечественная война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7346" name="Picture 2" descr="&amp;Scy;&amp;acy;&amp;jcy;&amp;tcy; &amp;yucy;&amp;ncy;&amp;acy;&amp;rcy;&amp;mcy;&amp;iecy;&amp;jcy;&amp;scy;&amp;kcy;&amp;ocy;&amp;gcy;&amp;ocy; &amp;kcy;&amp;lcy;&amp;ucy;&amp;bcy;&amp;acy; &quot;&amp;Bcy;&amp;acy;&amp;jcy;&amp;gcy;&amp;ucy;&amp;lcy;&amp;ocy;&amp;vcy;&amp;iecy;&amp;tscy;&quot;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340768"/>
            <a:ext cx="8280920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Палестра</a:t>
            </a:r>
            <a:endParaRPr lang="ru-RU" dirty="0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/>
      </p:sp>
      <p:pic>
        <p:nvPicPr>
          <p:cNvPr id="4" name="Picture 7" descr="учитель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39552" y="1556793"/>
            <a:ext cx="7913067" cy="482453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8025"/>
          </a:xfrm>
        </p:spPr>
        <p:txBody>
          <a:bodyPr/>
          <a:lstStyle/>
          <a:p>
            <a:r>
              <a:rPr lang="ru-RU" sz="4000"/>
              <a:t>Дискобол. Мирон</a:t>
            </a:r>
          </a:p>
        </p:txBody>
      </p:sp>
      <p:pic>
        <p:nvPicPr>
          <p:cNvPr id="10243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331913" y="981075"/>
            <a:ext cx="6985000" cy="55435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/>
      </p:sp>
      <p:pic>
        <p:nvPicPr>
          <p:cNvPr id="56322" name="Picture 2" descr="http://husain-off.ru/hg76n/img/38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332656"/>
            <a:ext cx="7632848" cy="574214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Театр – место для зрелищ</a:t>
            </a:r>
            <a:endParaRPr lang="ru-RU" dirty="0"/>
          </a:p>
        </p:txBody>
      </p:sp>
      <p:pic>
        <p:nvPicPr>
          <p:cNvPr id="65538" name="Picture 2" descr="&amp;Bcy;&amp;ocy;&amp;gcy; &amp;vcy;&amp;icy;&amp;ncy;&amp;ocy;&amp;dcy;&amp;iecy;&amp;lcy;&amp;icy;&amp;yacy;. &amp;Gcy;&amp;rcy;&amp;iecy;&amp;chcy;&amp;iecy;&amp;scy;&amp;kcy;&amp;icy;&amp;jcy; &amp;Dcy;&amp;icy;&amp;ocy;&amp;ncy;&amp;icy;&amp;scy;, &amp;ocy;&amp;ncy; &amp;zhcy;&amp;iecy; &amp;Vcy;&amp;acy;&amp;kcy;&amp;khcy; &amp;icy;&amp;lcy;&amp;icy; &amp;rcy;&amp;icy;&amp;mcy;&amp;scy;&amp;kcy;&amp;icy;&amp;jcy; &amp;Bcy;&amp;acy;&amp;khcy;&amp;ucy;&amp;scy;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Grp="1" noChangeAspect="1" noChangeArrowheads="1"/>
          </p:cNvPicPr>
          <p:nvPr>
            <p:ph type="tbl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1484784"/>
            <a:ext cx="3600400" cy="424847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Греческий театр</a:t>
            </a:r>
            <a:endParaRPr lang="ru-RU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type="tbl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259632" y="1720055"/>
            <a:ext cx="6984776" cy="4627401"/>
          </a:xfrm>
          <a:noFill/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/>
      </p:sp>
      <p:pic>
        <p:nvPicPr>
          <p:cNvPr id="70658" name="Picture 2" descr="27 &amp;mcy;&amp;acy;&amp;rcy;&amp;tcy;&amp;acy; - &amp;Mcy;&amp;iecy;&amp;zhcy;&amp;dcy;&amp;ucy;&amp;ncy;&amp;acy;&amp;rcy;&amp;ocy;&amp;dcy;&amp;ncy;&amp;ycy;&amp;jcy; &amp;dcy;&amp;iecy;&amp;ncy;&amp;softcy; &amp;tcy;&amp;iecy;&amp;acy;&amp;tcy;&amp;rcy;&amp;acy;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1628800"/>
            <a:ext cx="7272808" cy="416088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9634" name="Picture 2" descr="&amp;Ocy;&amp;pcy;&amp;icy;&amp;shcy;&amp;icy; &amp;scy;&amp;tcy;&amp;rcy;&amp;acy;&amp;ncy;&amp;ucy;. - &amp;Fcy;&amp;ocy;&amp;rcy;&amp;ucy;&amp;mcy; &amp;ocy; &amp;bcy;&amp;iecy;&amp;scy;&amp;pcy;&amp;lcy;&amp;acy;&amp;tcy;&amp;ncy;&amp;ycy;&amp;khcy; &amp;mcy;&amp;icy;&amp;ncy;&amp;icy; &amp;icy;&amp;gcy;&amp;rcy;&amp;acy;&amp;khcy; &amp;icy; &amp;kcy;&amp;acy;&amp;zcy;&amp;ucy;&amp;acy;&amp;lcy;&amp;softcy;&amp;ncy;&amp;ycy;&amp;khcy; &amp;icy;&amp;gcy;&amp;rcy;&amp;acy;&amp;khcy;"/>
          <p:cNvPicPr>
            <a:picLocks noGrp="1" noChangeAspect="1" noChangeArrowheads="1"/>
          </p:cNvPicPr>
          <p:nvPr>
            <p:ph type="tbl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1179363"/>
            <a:ext cx="7920880" cy="527178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rudocs.exdat.com/pars_docs/tw_refs/80/79206/79206_html_14720e18.jpg"/>
          <p:cNvPicPr>
            <a:picLocks noChangeAspect="1" noChangeArrowheads="1"/>
          </p:cNvPicPr>
          <p:nvPr/>
        </p:nvPicPr>
        <p:blipFill>
          <a:blip r:embed="rId2" cstate="email">
            <a:lum contrast="10000"/>
          </a:blip>
          <a:srcRect/>
          <a:stretch>
            <a:fillRect/>
          </a:stretch>
        </p:blipFill>
        <p:spPr bwMode="auto">
          <a:xfrm>
            <a:off x="827584" y="980728"/>
            <a:ext cx="7416824" cy="37604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2" name="Группа 7"/>
          <p:cNvGrpSpPr/>
          <p:nvPr/>
        </p:nvGrpSpPr>
        <p:grpSpPr>
          <a:xfrm>
            <a:off x="0" y="0"/>
            <a:ext cx="9144000" cy="785794"/>
            <a:chOff x="0" y="0"/>
            <a:chExt cx="11560204" cy="911225"/>
          </a:xfrm>
          <a:solidFill>
            <a:schemeClr val="accent3">
              <a:lumMod val="75000"/>
            </a:schemeClr>
          </a:solidFill>
        </p:grpSpPr>
        <p:pic>
          <p:nvPicPr>
            <p:cNvPr id="9" name="Picture 6" descr="c132_l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2916238" cy="9112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6" descr="c132_l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915816" y="0"/>
              <a:ext cx="2916238" cy="9112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6" descr="c132_l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786446" y="0"/>
              <a:ext cx="2916238" cy="9112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6" descr="c132_l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643966" y="0"/>
              <a:ext cx="2916238" cy="9112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Группа 12"/>
          <p:cNvGrpSpPr/>
          <p:nvPr/>
        </p:nvGrpSpPr>
        <p:grpSpPr>
          <a:xfrm>
            <a:off x="0" y="6072206"/>
            <a:ext cx="9144000" cy="785794"/>
            <a:chOff x="0" y="0"/>
            <a:chExt cx="11560204" cy="911225"/>
          </a:xfrm>
          <a:solidFill>
            <a:schemeClr val="accent3">
              <a:lumMod val="75000"/>
            </a:schemeClr>
          </a:solidFill>
        </p:grpSpPr>
        <p:pic>
          <p:nvPicPr>
            <p:cNvPr id="14" name="Picture 6" descr="c132_l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2916238" cy="9112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6" descr="c132_l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915816" y="0"/>
              <a:ext cx="2916238" cy="9112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6" descr="c132_l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786446" y="0"/>
              <a:ext cx="2916238" cy="9112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6" descr="c132_l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643966" y="0"/>
              <a:ext cx="2916238" cy="9112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19" name="Прямая соединительная линия 18"/>
          <p:cNvCxnSpPr/>
          <p:nvPr/>
        </p:nvCxnSpPr>
        <p:spPr>
          <a:xfrm>
            <a:off x="214313" y="857250"/>
            <a:ext cx="8715375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142875" y="5929313"/>
            <a:ext cx="8715375" cy="158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431032" y="5301208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800" b="1" dirty="0" smtClean="0">
                <a:solidFill>
                  <a:srgbClr val="460000"/>
                </a:solidFill>
                <a:latin typeface="Arial"/>
                <a:ea typeface="Times New Roman"/>
              </a:rPr>
              <a:t>Афинская публика живо и темпераментно реагировала на все, что происходило у нее на глазах.</a:t>
            </a:r>
            <a:endParaRPr lang="ru-RU" sz="6000" b="1" dirty="0">
              <a:solidFill>
                <a:srgbClr val="46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682" name="Picture 2" descr="&amp;Ncy;&amp;acy; &amp;scy;&amp;tscy;&amp;iecy;&amp;ncy;&amp;iecy; &amp;bcy;&amp;ycy;&amp;lcy; &amp;khcy;&amp;ocy;&amp;rcy; &amp;icy; &amp;acy;&amp;kcy;&amp;tcy;&amp;iocy;&amp;rcy;&amp;ycy; - &amp;ocy;&amp;dcy;&amp;ncy;&amp;ocy;&amp;vcy;&amp;rcy;&amp;iecy;&amp;mcy;&amp;iecy;&amp;ncy;&amp;ncy;&amp;ocy; &amp;ncy;&amp;iecy; &amp;bcy;&amp;ocy;&amp;lcy;&amp;iecy;&amp;iecy; &amp;tcy;&amp;rcy;&amp;iocy;&amp;khcy; &amp;chcy;&amp;iecy;&amp;lcy;&amp;ocy;&amp;vcy;&amp;iecy;&amp;kcy; - &amp;Pcy;&amp;rcy;&amp;iecy;&amp;zcy;&amp;iecy;&amp;ncy;&amp;tcy;&amp;acy;&amp;tscy;&amp;icy;&amp;yacy; 14916/1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1123974"/>
            <a:ext cx="8136904" cy="53919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389" name="Picture 5" descr="Рисунок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Афины – самый прекрасный город Древней Греции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2706" name="Picture 2" descr="&amp;ZHcy;&amp;acy;&amp;ncy;&amp;rcy; - &amp;vcy;&amp;icy;&amp;dcy; &amp;khcy;&amp;ucy;&amp;dcy;&amp;ocy;&amp;zhcy;&amp;iecy;&amp;scy;&amp;tcy;&amp;vcy;&amp;iecy;&amp;ncy;&amp;ncy;&amp;ocy;&amp;gcy;&amp;ocy; &amp;pcy;&amp;rcy;&amp;ocy;&amp;icy;&amp;zcy;&amp;vcy;&amp;iecy;&amp;dcy;&amp;iecy;&amp;ncy;&amp;icy;&amp;yacy; - &amp;Pcy;&amp;rcy;&amp;iecy;&amp;zcy;&amp;iecy;&amp;ncy;&amp;tcy;&amp;acy;&amp;tscy;&amp;icy;&amp;yacy; 4306/2…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764704"/>
            <a:ext cx="8064896" cy="56432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Текст с ошибками</a:t>
            </a:r>
            <a:endParaRPr lang="ru-RU" sz="6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468313" y="836613"/>
            <a:ext cx="8229600" cy="4525962"/>
          </a:xfrm>
        </p:spPr>
        <p:txBody>
          <a:bodyPr>
            <a:normAutofit fontScale="92500" lnSpcReduction="20000"/>
          </a:bodyPr>
          <a:lstStyle/>
          <a:p>
            <a:pPr marL="0" indent="0" eaLnBrk="1" hangingPunct="1">
              <a:buFont typeface="Arial" pitchFamily="34" charset="0"/>
              <a:buNone/>
            </a:pPr>
            <a:r>
              <a:rPr lang="ru-RU" dirty="0" smtClean="0"/>
              <a:t>Греки очень любили ходить на театральные представления, которые возникли из праздников в честь бога Посейдона. Здание театра состояло из 2-ух частей: места для зрителей и сцена. Билеты можно было купить при входе. В первом ряду сидели: жрецы, стратеги, </a:t>
            </a:r>
            <a:r>
              <a:rPr lang="ru-RU" dirty="0" err="1" smtClean="0"/>
              <a:t>олимпионики</a:t>
            </a:r>
            <a:r>
              <a:rPr lang="ru-RU" dirty="0" smtClean="0"/>
              <a:t>, иностранцы. Даже бедняки могли посещать театр. В день показывали 1 спектакль, но ходить можно было целый месяц. Греки называли театр «школой жизни», а актрисам поклонялись, как богиням.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7200" b="1" i="1" smtClean="0">
                <a:solidFill>
                  <a:schemeClr val="bg1"/>
                </a:solidFill>
              </a:rPr>
              <a:t>Ошибки</a:t>
            </a:r>
          </a:p>
        </p:txBody>
      </p:sp>
      <p:sp>
        <p:nvSpPr>
          <p:cNvPr id="7171" name="Объект 2"/>
          <p:cNvSpPr>
            <a:spLocks noGrp="1"/>
          </p:cNvSpPr>
          <p:nvPr>
            <p:ph idx="1"/>
          </p:nvPr>
        </p:nvSpPr>
        <p:spPr>
          <a:xfrm>
            <a:off x="1331913" y="1700213"/>
            <a:ext cx="8229600" cy="4525962"/>
          </a:xfrm>
        </p:spPr>
        <p:txBody>
          <a:bodyPr/>
          <a:lstStyle/>
          <a:p>
            <a:pPr marL="0" indent="0" eaLnBrk="1" hangingPunct="1">
              <a:buFont typeface="Arial" pitchFamily="34" charset="0"/>
              <a:buNone/>
            </a:pPr>
            <a:r>
              <a:rPr lang="ru-RU" smtClean="0"/>
              <a:t>1)Посейдон</a:t>
            </a:r>
            <a:br>
              <a:rPr lang="ru-RU" smtClean="0"/>
            </a:br>
            <a:r>
              <a:rPr lang="ru-RU" smtClean="0"/>
              <a:t>2)2 части театра</a:t>
            </a:r>
            <a:br>
              <a:rPr lang="ru-RU" smtClean="0"/>
            </a:br>
            <a:r>
              <a:rPr lang="ru-RU" smtClean="0"/>
              <a:t>3)Иностранцы в первом ряду</a:t>
            </a:r>
            <a:br>
              <a:rPr lang="ru-RU" smtClean="0"/>
            </a:br>
            <a:r>
              <a:rPr lang="ru-RU" smtClean="0"/>
              <a:t>4)1 спектакль</a:t>
            </a:r>
            <a:br>
              <a:rPr lang="ru-RU" smtClean="0"/>
            </a:br>
            <a:r>
              <a:rPr lang="ru-RU" smtClean="0"/>
              <a:t>5)Ходить можно было целый месяц</a:t>
            </a:r>
            <a:br>
              <a:rPr lang="ru-RU" smtClean="0"/>
            </a:br>
            <a:r>
              <a:rPr lang="ru-RU" smtClean="0"/>
              <a:t>6)Актрисам поклонялись, как богиням</a:t>
            </a:r>
            <a:br>
              <a:rPr lang="ru-RU" smtClean="0"/>
            </a:br>
            <a:r>
              <a:rPr lang="ru-RU" smtClean="0"/>
              <a:t>7)Билеты при входе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986" name="Picture 2" descr="&amp;Zcy;&amp;ncy;&amp;acy;&amp;chcy;&amp;iecy;&amp;ncy;&amp;icy;&amp;iecy; &amp;dcy;&amp;rcy;&amp;iecy;&amp;vcy;&amp;ncy;&amp;iecy;&amp;gcy;&amp;rcy;&amp;iecy;&amp;chcy;&amp;iecy;&amp;scy;&amp;kcy;&amp;ocy;&amp;gcy;&amp;ocy; &amp;tcy;&amp;iecy;&amp;acy;&amp;tcy;&amp;rcy;&amp;acy; - &amp;Kcy;&amp;acy;&amp;rcy;&amp;tcy;&amp;icy;&amp;ncy;&amp;kcy;&amp;acy; 4306/9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43408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581" name="Picture 5" descr="Картинка 43 из 105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1268760"/>
            <a:ext cx="7488832" cy="4891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2582" name="Rectangle 6"/>
          <p:cNvSpPr>
            <a:spLocks noGrp="1" noChangeArrowheads="1"/>
          </p:cNvSpPr>
          <p:nvPr>
            <p:ph type="title"/>
          </p:nvPr>
        </p:nvSpPr>
        <p:spPr>
          <a:noFill/>
          <a:ln/>
          <a:effectLst>
            <a:outerShdw dist="35921" dir="8100000" algn="ctr" rotWithShape="0">
              <a:schemeClr val="tx1">
                <a:alpha val="50000"/>
              </a:schemeClr>
            </a:outerShdw>
          </a:effectLst>
        </p:spPr>
        <p:txBody>
          <a:bodyPr/>
          <a:lstStyle/>
          <a:p>
            <a:r>
              <a:rPr lang="ru-RU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Район Керамик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>
            <a:normAutofit fontScale="90000"/>
          </a:bodyPr>
          <a:lstStyle/>
          <a:p>
            <a:r>
              <a:rPr lang="ru-RU" sz="3200"/>
              <a:t>Чернофигурный и краснофигурный рисунок</a:t>
            </a:r>
          </a:p>
        </p:txBody>
      </p:sp>
      <p:pic>
        <p:nvPicPr>
          <p:cNvPr id="24579" name="Picture 3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1341438"/>
            <a:ext cx="4506913" cy="4794250"/>
          </a:xfrm>
        </p:spPr>
      </p:pic>
      <p:pic>
        <p:nvPicPr>
          <p:cNvPr id="24585" name="Picture 9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857750" y="1600200"/>
            <a:ext cx="338772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Определите на каком рисунке изображен  пифос? Амфора?</a:t>
            </a:r>
            <a:endParaRPr lang="ru-RU" dirty="0"/>
          </a:p>
        </p:txBody>
      </p:sp>
      <p:pic>
        <p:nvPicPr>
          <p:cNvPr id="1027" name="Picture 3" descr="F:\ВМЕРОПРИЯТИЯ 2014-2015\МОИ ГРАМОТЫ\АТТЕСТАЦИЯ 2015 Высшая\ДР ГРЕЦИЯ КУЛЬТУРА УРОКИ ПРЕЗент 5 кл\МОЙ УРОК 5 кл\Pably_Olimpiad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61243" y="1600200"/>
            <a:ext cx="3612513" cy="4525963"/>
          </a:xfrm>
          <a:prstGeom prst="rect">
            <a:avLst/>
          </a:prstGeom>
          <a:noFill/>
        </p:spPr>
      </p:pic>
      <p:pic>
        <p:nvPicPr>
          <p:cNvPr id="1028" name="Picture 4" descr="F:\ВМЕРОПРИЯТИЯ 2014-2015\МОИ ГРАМОТЫ\АТТЕСТАЦИЯ 2015 Высшая\ДР ГРЕЦИЯ КУЛЬТУРА УРОКИ ПРЕЗент 5 кл\МОЙ УРОК 5 кл\pifos-iz-knosskogo-dvortsa-gretsiya-krit-0002661140-preview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9020" y="1600200"/>
            <a:ext cx="3202900" cy="4421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1825"/>
          </a:xfrm>
        </p:spPr>
        <p:txBody>
          <a:bodyPr>
            <a:normAutofit fontScale="90000"/>
          </a:bodyPr>
          <a:lstStyle/>
          <a:p>
            <a:r>
              <a:rPr lang="ru-RU" sz="4000"/>
              <a:t>Афинский  Акрополь</a:t>
            </a:r>
          </a:p>
        </p:txBody>
      </p:sp>
      <p:pic>
        <p:nvPicPr>
          <p:cNvPr id="11267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755650" y="1052514"/>
            <a:ext cx="7560766" cy="52861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3" name="Rectangle 5"/>
          <p:cNvSpPr>
            <a:spLocks noGrp="1" noChangeArrowheads="1"/>
          </p:cNvSpPr>
          <p:nvPr>
            <p:ph type="title"/>
          </p:nvPr>
        </p:nvSpPr>
        <p:spPr>
          <a:noFill/>
          <a:ln/>
          <a:effectLst>
            <a:outerShdw dist="35921" dir="8100000" algn="ctr" rotWithShape="0">
              <a:schemeClr val="tx1">
                <a:alpha val="50000"/>
              </a:schemeClr>
            </a:outerShdw>
          </a:effectLst>
        </p:spPr>
        <p:txBody>
          <a:bodyPr/>
          <a:lstStyle/>
          <a:p>
            <a:r>
              <a:rPr lang="ru-RU" b="1" dirty="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Афина </a:t>
            </a:r>
          </a:p>
        </p:txBody>
      </p:sp>
      <p:pic>
        <p:nvPicPr>
          <p:cNvPr id="165895" name="Picture 7" descr="parthprom"/>
          <p:cNvPicPr>
            <a:picLocks noChangeAspect="1" noChangeArrowheads="1"/>
          </p:cNvPicPr>
          <p:nvPr/>
        </p:nvPicPr>
        <p:blipFill>
          <a:blip r:embed="rId3" cstate="email"/>
          <a:srcRect b="-26"/>
          <a:stretch>
            <a:fillRect/>
          </a:stretch>
        </p:blipFill>
        <p:spPr bwMode="auto">
          <a:xfrm>
            <a:off x="0" y="1844675"/>
            <a:ext cx="9144000" cy="4676775"/>
          </a:xfrm>
          <a:prstGeom prst="rect">
            <a:avLst/>
          </a:prstGeom>
          <a:noFill/>
        </p:spPr>
      </p:pic>
      <p:pic>
        <p:nvPicPr>
          <p:cNvPr id="12" name="Picture 5" descr="Картинка 2 из 5030"/>
          <p:cNvPicPr>
            <a:picLocks noChangeAspect="1" noChangeArrowheads="1"/>
          </p:cNvPicPr>
          <p:nvPr/>
        </p:nvPicPr>
        <p:blipFill>
          <a:blip r:embed="rId4" cstate="email">
            <a:lum contrast="18000"/>
          </a:blip>
          <a:srcRect/>
          <a:stretch>
            <a:fillRect/>
          </a:stretch>
        </p:blipFill>
        <p:spPr bwMode="auto">
          <a:xfrm>
            <a:off x="-4763" y="1844675"/>
            <a:ext cx="3024188" cy="504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165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8" name="Содержимое 4" descr="image006.jpg"/>
          <p:cNvPicPr>
            <a:picLocks noChangeAspect="1"/>
          </p:cNvPicPr>
          <p:nvPr/>
        </p:nvPicPr>
        <p:blipFill>
          <a:blip r:embed="rId3" cstate="email">
            <a:lum contrast="12000"/>
          </a:blip>
          <a:srcRect/>
          <a:stretch>
            <a:fillRect/>
          </a:stretch>
        </p:blipFill>
        <p:spPr bwMode="auto">
          <a:xfrm>
            <a:off x="2627313" y="1825625"/>
            <a:ext cx="6521450" cy="506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3" descr="Картинка 55 из 48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013075"/>
            <a:ext cx="2606675" cy="38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870" name="Rectangle 6"/>
          <p:cNvSpPr>
            <a:spLocks noGrp="1" noChangeArrowheads="1"/>
          </p:cNvSpPr>
          <p:nvPr>
            <p:ph type="title"/>
          </p:nvPr>
        </p:nvSpPr>
        <p:spPr>
          <a:noFill/>
          <a:ln/>
          <a:effectLst>
            <a:outerShdw dist="35921" dir="8100000" algn="ctr" rotWithShape="0">
              <a:schemeClr val="tx1">
                <a:alpha val="50000"/>
              </a:schemeClr>
            </a:outerShdw>
          </a:effectLst>
        </p:spPr>
        <p:txBody>
          <a:bodyPr/>
          <a:lstStyle/>
          <a:p>
            <a:r>
              <a:rPr lang="ru-RU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Храм Ники Аптерос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64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8650" y="1337482"/>
            <a:ext cx="7886701" cy="52703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174</Words>
  <Application>Microsoft Office PowerPoint</Application>
  <PresentationFormat>Экран (4:3)</PresentationFormat>
  <Paragraphs>27</Paragraphs>
  <Slides>23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Культура Древней Греции: в афинском театре</vt:lpstr>
      <vt:lpstr>Афины – самый прекрасный город Древней Греции</vt:lpstr>
      <vt:lpstr>Район Керамик</vt:lpstr>
      <vt:lpstr>Чернофигурный и краснофигурный рисунок</vt:lpstr>
      <vt:lpstr>Определите на каком рисунке изображен  пифос? Амфора?</vt:lpstr>
      <vt:lpstr>Афинский  Акрополь</vt:lpstr>
      <vt:lpstr>Афина </vt:lpstr>
      <vt:lpstr>Храм Ники Аптерос</vt:lpstr>
      <vt:lpstr>Слайд 9</vt:lpstr>
      <vt:lpstr>1941-1945 года – Великая Отечественная война</vt:lpstr>
      <vt:lpstr>Палестра</vt:lpstr>
      <vt:lpstr>Дискобол. Мирон</vt:lpstr>
      <vt:lpstr>Слайд 13</vt:lpstr>
      <vt:lpstr>Театр – место для зрелищ</vt:lpstr>
      <vt:lpstr>Греческий театр</vt:lpstr>
      <vt:lpstr>Слайд 16</vt:lpstr>
      <vt:lpstr>Слайд 17</vt:lpstr>
      <vt:lpstr>Слайд 18</vt:lpstr>
      <vt:lpstr>Слайд 19</vt:lpstr>
      <vt:lpstr>Слайд 20</vt:lpstr>
      <vt:lpstr>Текст с ошибками</vt:lpstr>
      <vt:lpstr>Ошибки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Текст с ошибками</dc:title>
  <dc:creator>Corvi</dc:creator>
  <cp:lastModifiedBy>Corvi</cp:lastModifiedBy>
  <cp:revision>23</cp:revision>
  <dcterms:created xsi:type="dcterms:W3CDTF">2015-02-15T09:51:50Z</dcterms:created>
  <dcterms:modified xsi:type="dcterms:W3CDTF">2018-11-14T18:13:53Z</dcterms:modified>
</cp:coreProperties>
</file>