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71" r:id="rId3"/>
    <p:sldId id="258" r:id="rId4"/>
    <p:sldId id="268" r:id="rId5"/>
    <p:sldId id="269" r:id="rId6"/>
    <p:sldId id="261" r:id="rId7"/>
    <p:sldId id="260" r:id="rId8"/>
    <p:sldId id="272" r:id="rId9"/>
    <p:sldId id="273" r:id="rId10"/>
    <p:sldId id="264" r:id="rId11"/>
    <p:sldId id="270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16BB0-9F8E-4C04-82C4-DE33DF592549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F628A-F90E-49E1-821F-14A9E3086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73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3DD33BD-A11D-407F-8651-3C2D79402421}" type="slidenum">
              <a:rPr lang="ru-RU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 hangingPunct="1"/>
              <a:t>7</a:t>
            </a:fld>
            <a:endParaRPr lang="ru-RU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D412E5AC-7E1D-4364-A3CE-234E2C9DA78B}" type="slidenum">
              <a:rPr lang="ru-RU" sz="1200">
                <a:solidFill>
                  <a:srgbClr val="336666"/>
                </a:solidFill>
              </a:rPr>
              <a:pPr algn="r" eaLnBrk="1" hangingPunct="1">
                <a:buClrTx/>
                <a:buFontTx/>
                <a:buNone/>
              </a:pPr>
              <a:t>7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120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051C-86AB-49A0-8681-963077D9A838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9D4160-D296-4E99-A481-50E9418C08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051C-86AB-49A0-8681-963077D9A838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4160-D296-4E99-A481-50E9418C08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051C-86AB-49A0-8681-963077D9A838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4160-D296-4E99-A481-50E9418C08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051C-86AB-49A0-8681-963077D9A838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9D4160-D296-4E99-A481-50E9418C08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051C-86AB-49A0-8681-963077D9A838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4160-D296-4E99-A481-50E9418C08E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051C-86AB-49A0-8681-963077D9A838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4160-D296-4E99-A481-50E9418C08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051C-86AB-49A0-8681-963077D9A838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9D4160-D296-4E99-A481-50E9418C08E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051C-86AB-49A0-8681-963077D9A838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4160-D296-4E99-A481-50E9418C08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051C-86AB-49A0-8681-963077D9A838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4160-D296-4E99-A481-50E9418C08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051C-86AB-49A0-8681-963077D9A838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4160-D296-4E99-A481-50E9418C08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051C-86AB-49A0-8681-963077D9A838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4160-D296-4E99-A481-50E9418C08E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97051C-86AB-49A0-8681-963077D9A838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9D4160-D296-4E99-A481-50E9418C08E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microsoft.com/office/2007/relationships/hdphoto" Target="../media/hdphoto4.wdp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microsoft.com/office/2007/relationships/hdphoto" Target="../media/hdphoto6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microsoft.com/office/2007/relationships/hdphoto" Target="../media/hdphoto5.wdp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458200" cy="792088"/>
          </a:xfrm>
        </p:spPr>
        <p:txBody>
          <a:bodyPr/>
          <a:lstStyle/>
          <a:p>
            <a:pPr algn="ctr"/>
            <a:r>
              <a:rPr lang="ru-RU" dirty="0" smtClean="0"/>
              <a:t>Конструктор событий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689432"/>
              </p:ext>
            </p:extLst>
          </p:nvPr>
        </p:nvGraphicFramePr>
        <p:xfrm>
          <a:off x="323528" y="1196752"/>
          <a:ext cx="8424936" cy="48203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096"/>
                <a:gridCol w="3348372"/>
                <a:gridCol w="1044116"/>
                <a:gridCol w="3168352"/>
              </a:tblGrid>
              <a:tr h="792088">
                <a:tc rowSpan="4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Если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Причина</a:t>
                      </a:r>
                      <a:endParaRPr lang="ru-RU" sz="32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sz="3600" dirty="0" smtClean="0"/>
                        <a:t>то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Следствие</a:t>
                      </a:r>
                      <a:endParaRPr lang="ru-RU" sz="3200" dirty="0"/>
                    </a:p>
                  </a:txBody>
                  <a:tcPr/>
                </a:tc>
              </a:tr>
              <a:tr h="12241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600" b="1" dirty="0" smtClean="0"/>
                        <a:t>?</a:t>
                      </a:r>
                      <a:endParaRPr lang="ru-RU" sz="36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Клетка не сможет хранить и передавать наследственную информацию.</a:t>
                      </a:r>
                      <a:endParaRPr lang="ru-RU" sz="2400" b="0" dirty="0"/>
                    </a:p>
                  </a:txBody>
                  <a:tcPr/>
                </a:tc>
              </a:tr>
              <a:tr h="12241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Если в клетке не будет цитоплазмы</a:t>
                      </a:r>
                      <a:endParaRPr lang="ru-RU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4000" dirty="0" smtClean="0"/>
                        <a:t>?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2241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будет протекать процесс фотосинтеза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47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Закрепим знания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686800" cy="5400600"/>
          </a:xfrm>
        </p:spPr>
        <p:txBody>
          <a:bodyPr>
            <a:normAutofit/>
          </a:bodyPr>
          <a:lstStyle/>
          <a:p>
            <a:r>
              <a:rPr lang="ru-RU" sz="2800" dirty="0"/>
              <a:t>Содержание этого вещества составляет в клетке </a:t>
            </a:r>
            <a:r>
              <a:rPr lang="ru-RU" sz="2800" dirty="0" smtClean="0"/>
              <a:t>от 10 </a:t>
            </a:r>
            <a:r>
              <a:rPr lang="ru-RU" sz="2800" dirty="0"/>
              <a:t>до 95</a:t>
            </a:r>
            <a:r>
              <a:rPr lang="ru-RU" sz="2800" dirty="0" smtClean="0"/>
              <a:t>%.</a:t>
            </a:r>
          </a:p>
          <a:p>
            <a:r>
              <a:rPr lang="ru-RU" sz="2800" dirty="0"/>
              <a:t>К неорганическим веществам клетки относятся</a:t>
            </a:r>
            <a:r>
              <a:rPr lang="ru-RU" sz="2800" dirty="0" smtClean="0"/>
              <a:t>…</a:t>
            </a:r>
          </a:p>
          <a:p>
            <a:r>
              <a:rPr lang="ru-RU" sz="2800" dirty="0"/>
              <a:t>Если бы не было этого вещества, клетка не имела бы форму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За регуляцию процессов жизнедеятельности в клетке отвечают</a:t>
            </a:r>
            <a:r>
              <a:rPr lang="ru-RU" sz="2800" dirty="0" smtClean="0"/>
              <a:t>…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Участвуют в синтезе органических веществ в клетке</a:t>
            </a:r>
            <a:r>
              <a:rPr lang="ru-RU" sz="2800" dirty="0" smtClean="0"/>
              <a:t>.</a:t>
            </a:r>
            <a:endParaRPr lang="ru-RU" dirty="0" smtClean="0"/>
          </a:p>
          <a:p>
            <a:r>
              <a:rPr lang="ru-RU" sz="2800" dirty="0"/>
              <a:t>Придает клетке упругость.</a:t>
            </a:r>
            <a:endParaRPr lang="ru-RU" sz="2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250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Подведем итог</a:t>
            </a:r>
            <a:endParaRPr lang="ru-RU" dirty="0"/>
          </a:p>
        </p:txBody>
      </p:sp>
      <p:pic>
        <p:nvPicPr>
          <p:cNvPr id="11266" name="Picture 2" descr="C:\Users\я\Desktop\кр конкурс\картинки к уроку\чемодан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66389"/>
            <a:ext cx="2595500" cy="285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1637057"/>
            <a:ext cx="2664296" cy="5760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Что возьмем с собой?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11267" name="Picture 3" descr="C:\Users\я\Desktop\кр конкурс\картинки к уроку\мясоруб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349" y="3430066"/>
            <a:ext cx="280831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342130" y="2827855"/>
            <a:ext cx="2664296" cy="57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«Докрутить»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11268" name="Picture 4" descr="C:\Users\я\Desktop\кр конкурс\картинки к уроку\корзин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52" y="2244488"/>
            <a:ext cx="2527354" cy="252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270523" y="1668424"/>
            <a:ext cx="2664296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Бесполезное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70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41248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515672" cy="4925144"/>
          </a:xfrm>
        </p:spPr>
        <p:txBody>
          <a:bodyPr>
            <a:normAutofit/>
          </a:bodyPr>
          <a:lstStyle/>
          <a:p>
            <a:r>
              <a:rPr lang="ru-RU" dirty="0"/>
              <a:t>П.8 до </a:t>
            </a:r>
            <a:r>
              <a:rPr lang="ru-RU" dirty="0" smtClean="0"/>
              <a:t>органических веществ.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82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34704" y="-983184"/>
            <a:ext cx="6746601" cy="8712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889185"/>
            <a:ext cx="705678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/>
              <a:t>На нашей планете от края до края</a:t>
            </a:r>
          </a:p>
          <a:p>
            <a:pPr algn="ctr"/>
            <a:r>
              <a:rPr lang="ru-RU" sz="2800" i="1" dirty="0"/>
              <a:t>Природа повсюду тебя окружает.</a:t>
            </a:r>
          </a:p>
          <a:p>
            <a:pPr algn="ctr"/>
            <a:r>
              <a:rPr lang="ru-RU" sz="2800" i="1" dirty="0"/>
              <a:t>Тела ее массу загадок таят</a:t>
            </a:r>
          </a:p>
          <a:p>
            <a:pPr algn="ctr"/>
            <a:r>
              <a:rPr lang="ru-RU" sz="2800" i="1" dirty="0"/>
              <a:t>Из атомов разных веществ состоят.</a:t>
            </a:r>
          </a:p>
          <a:p>
            <a:pPr algn="ctr"/>
            <a:r>
              <a:rPr lang="ru-RU" sz="2800" i="1" dirty="0"/>
              <a:t>Лед, облака и капли росы –</a:t>
            </a:r>
          </a:p>
          <a:p>
            <a:pPr algn="ctr"/>
            <a:r>
              <a:rPr lang="ru-RU" sz="2800" i="1" dirty="0"/>
              <a:t>Они состоят из обычной воды</a:t>
            </a:r>
          </a:p>
          <a:p>
            <a:pPr algn="ctr"/>
            <a:r>
              <a:rPr lang="ru-RU" sz="2800" i="1" dirty="0"/>
              <a:t>Горы, песок и друзы кристаллов</a:t>
            </a:r>
          </a:p>
          <a:p>
            <a:pPr algn="ctr"/>
            <a:r>
              <a:rPr lang="ru-RU" sz="2800" i="1" dirty="0"/>
              <a:t>Они состоят из простых минералов.</a:t>
            </a:r>
          </a:p>
          <a:p>
            <a:pPr algn="ctr"/>
            <a:r>
              <a:rPr lang="ru-RU" sz="2800" i="1" dirty="0"/>
              <a:t>Растения тоже загадку хранят</a:t>
            </a:r>
          </a:p>
          <a:p>
            <a:pPr algn="ctr"/>
            <a:r>
              <a:rPr lang="ru-RU" sz="2800" i="1" dirty="0"/>
              <a:t>Хотите узнать, из чего состоят?</a:t>
            </a:r>
          </a:p>
          <a:p>
            <a:pPr algn="ctr"/>
            <a:r>
              <a:rPr lang="ru-RU" sz="2800" i="1" dirty="0"/>
              <a:t>Их корень и листья, плоды, семена</a:t>
            </a:r>
          </a:p>
          <a:p>
            <a:pPr algn="ctr"/>
            <a:r>
              <a:rPr lang="ru-RU" sz="2800" i="1" dirty="0"/>
              <a:t>Раскроют нам тайну состава сполна</a:t>
            </a:r>
            <a:r>
              <a:rPr lang="ru-RU" sz="2800" i="1" dirty="0" smtClean="0"/>
              <a:t>.</a:t>
            </a:r>
          </a:p>
          <a:p>
            <a:pPr algn="ctr"/>
            <a:r>
              <a:rPr lang="ru-RU" sz="2800" i="1" dirty="0" smtClean="0"/>
              <a:t> </a:t>
            </a:r>
            <a:r>
              <a:rPr lang="ru-RU" sz="2800" i="1" dirty="0"/>
              <a:t>/</a:t>
            </a:r>
            <a:r>
              <a:rPr lang="ru-RU" sz="2800" i="1" dirty="0" err="1"/>
              <a:t>Тумбаева</a:t>
            </a:r>
            <a:r>
              <a:rPr lang="ru-RU" sz="2800" i="1" dirty="0"/>
              <a:t> Т.Ю. /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175845"/>
            <a:ext cx="1978918" cy="15798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78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16756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Химический состав клетки.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88773"/>
            <a:ext cx="5400600" cy="45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49080"/>
            <a:ext cx="23336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634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Особенности элементарного состава живой клетки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Познакомьтесь </a:t>
            </a:r>
            <a:r>
              <a:rPr lang="ru-RU" dirty="0"/>
              <a:t>с текстом учебника (стр.40 1 и 2 абзацы) и </a:t>
            </a:r>
            <a:r>
              <a:rPr lang="ru-RU" dirty="0" smtClean="0"/>
              <a:t>ответьте </a:t>
            </a:r>
            <a:r>
              <a:rPr lang="ru-RU" dirty="0"/>
              <a:t>на </a:t>
            </a:r>
            <a:r>
              <a:rPr lang="ru-RU" dirty="0" smtClean="0"/>
              <a:t>вопросы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•	Какие элементы составляют 98% от массы клетки?</a:t>
            </a:r>
          </a:p>
          <a:p>
            <a:pPr marL="0" indent="0">
              <a:buNone/>
            </a:pPr>
            <a:r>
              <a:rPr lang="ru-RU" dirty="0"/>
              <a:t>•	Содержание этих элементов в живых организмах выше или ниже, чем в объектах неживой природы?</a:t>
            </a:r>
          </a:p>
          <a:p>
            <a:pPr marL="0" indent="0">
              <a:buNone/>
            </a:pPr>
            <a:r>
              <a:rPr lang="ru-RU" dirty="0"/>
              <a:t>•	Сколько % приходится на долю таких элементов , как калий, натрий, кальций и др.?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09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39552"/>
          </a:xfrm>
        </p:spPr>
        <p:txBody>
          <a:bodyPr/>
          <a:lstStyle/>
          <a:p>
            <a:pPr algn="ctr"/>
            <a:r>
              <a:rPr lang="ru-RU" dirty="0" smtClean="0"/>
              <a:t>Закончите схему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53513" y="1412776"/>
            <a:ext cx="244827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Химический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состав клетки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040" y="2804842"/>
            <a:ext cx="2475191" cy="95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417" y="2711291"/>
            <a:ext cx="247491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581128"/>
            <a:ext cx="108012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546" y="4616744"/>
            <a:ext cx="107950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103" y="4574778"/>
            <a:ext cx="107950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538" y="4574778"/>
            <a:ext cx="107950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605076"/>
            <a:ext cx="107950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85932" y="305412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98118" y="4861543"/>
            <a:ext cx="3914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?</a:t>
            </a:r>
          </a:p>
        </p:txBody>
      </p:sp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616744"/>
            <a:ext cx="107950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2640" y="4825751"/>
            <a:ext cx="84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Вода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044603" y="4825750"/>
            <a:ext cx="96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Белки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958974" y="2774423"/>
            <a:ext cx="20697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Органические</a:t>
            </a:r>
          </a:p>
          <a:p>
            <a:pPr algn="ctr"/>
            <a:r>
              <a:rPr lang="ru-RU" sz="2400" dirty="0" smtClean="0"/>
              <a:t>вещества</a:t>
            </a:r>
            <a:endParaRPr lang="ru-RU" sz="24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122" y="4662731"/>
            <a:ext cx="6953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7019214" y="4767371"/>
            <a:ext cx="3914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prstClr val="black"/>
                </a:solidFill>
              </a:rPr>
              <a:t>?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071859" y="4764194"/>
            <a:ext cx="3914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prstClr val="black"/>
                </a:solidFill>
              </a:rPr>
              <a:t>?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2844386" y="2348880"/>
            <a:ext cx="509127" cy="42554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16683">
            <a:off x="5744054" y="2256850"/>
            <a:ext cx="6889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Прямая со стрелкой 29"/>
          <p:cNvCxnSpPr/>
          <p:nvPr/>
        </p:nvCxnSpPr>
        <p:spPr>
          <a:xfrm flipH="1">
            <a:off x="971600" y="3789040"/>
            <a:ext cx="686613" cy="7857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2793845" y="3789040"/>
            <a:ext cx="482011" cy="8277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1030" idx="0"/>
          </p:cNvCxnSpPr>
          <p:nvPr/>
        </p:nvCxnSpPr>
        <p:spPr>
          <a:xfrm flipH="1">
            <a:off x="4552853" y="3605420"/>
            <a:ext cx="1268436" cy="96935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endCxn id="1031" idx="0"/>
          </p:cNvCxnSpPr>
          <p:nvPr/>
        </p:nvCxnSpPr>
        <p:spPr>
          <a:xfrm flipH="1">
            <a:off x="5821288" y="3678209"/>
            <a:ext cx="489624" cy="89656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endCxn id="1032" idx="0"/>
          </p:cNvCxnSpPr>
          <p:nvPr/>
        </p:nvCxnSpPr>
        <p:spPr>
          <a:xfrm flipH="1">
            <a:off x="7199982" y="3668554"/>
            <a:ext cx="14959" cy="93652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8138932" y="3664556"/>
            <a:ext cx="393508" cy="91022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650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Опыт 1</a:t>
            </a:r>
            <a:endParaRPr lang="ru-RU" sz="5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79635"/>
            <a:ext cx="3853755" cy="49949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16" y="1862685"/>
            <a:ext cx="1458417" cy="11120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77072"/>
            <a:ext cx="2339752" cy="195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 flipV="1">
            <a:off x="1259632" y="3872291"/>
            <a:ext cx="2232248" cy="121289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1412776"/>
            <a:ext cx="2736785" cy="3065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3003537"/>
            <a:ext cx="1957387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374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1"/>
          <p:cNvGrpSpPr>
            <a:grpSpLocks/>
          </p:cNvGrpSpPr>
          <p:nvPr/>
        </p:nvGrpSpPr>
        <p:grpSpPr bwMode="auto">
          <a:xfrm>
            <a:off x="525876" y="1232558"/>
            <a:ext cx="8028384" cy="5229200"/>
            <a:chOff x="0" y="0"/>
            <a:chExt cx="4895" cy="4299"/>
          </a:xfrm>
        </p:grpSpPr>
        <p:pic>
          <p:nvPicPr>
            <p:cNvPr id="174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895" cy="42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7416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4895" cy="42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13" name="WordArt 6"/>
          <p:cNvSpPr>
            <a:spLocks noChangeArrowheads="1" noChangeShapeType="1" noTextEdit="1"/>
          </p:cNvSpPr>
          <p:nvPr/>
        </p:nvSpPr>
        <p:spPr bwMode="auto">
          <a:xfrm>
            <a:off x="1780828" y="2915443"/>
            <a:ext cx="685800" cy="10271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E3E02"/>
                    </a:gs>
                    <a:gs pos="100000">
                      <a:srgbClr val="FFE701"/>
                    </a:gs>
                  </a:gsLst>
                  <a:lin ang="5400000" scaled="1"/>
                </a:gradFill>
                <a:latin typeface="Impact"/>
              </a:rPr>
              <a:t>?</a:t>
            </a:r>
          </a:p>
        </p:txBody>
      </p:sp>
      <p:sp>
        <p:nvSpPr>
          <p:cNvPr id="17414" name="WordArt 7"/>
          <p:cNvSpPr>
            <a:spLocks noChangeArrowheads="1" noChangeShapeType="1" noTextEdit="1"/>
          </p:cNvSpPr>
          <p:nvPr/>
        </p:nvSpPr>
        <p:spPr bwMode="auto">
          <a:xfrm>
            <a:off x="6516216" y="2570956"/>
            <a:ext cx="685800" cy="10271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E3E02"/>
                    </a:gs>
                    <a:gs pos="100000">
                      <a:srgbClr val="FFE701"/>
                    </a:gs>
                  </a:gsLst>
                  <a:lin ang="5400000" scaled="1"/>
                </a:gradFill>
                <a:latin typeface="Impact"/>
              </a:rPr>
              <a:t>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484" y="3942556"/>
            <a:ext cx="2592288" cy="2519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344" y="188640"/>
            <a:ext cx="8686800" cy="838200"/>
          </a:xfrm>
        </p:spPr>
        <p:txBody>
          <a:bodyPr/>
          <a:lstStyle/>
          <a:p>
            <a:pPr algn="ctr"/>
            <a:r>
              <a:rPr lang="ru-RU" sz="4900" dirty="0">
                <a:solidFill>
                  <a:srgbClr val="4E3B30"/>
                </a:solidFill>
              </a:rPr>
              <a:t>Опыт 2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ement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816" y="3084512"/>
            <a:ext cx="2590800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39725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Закончите предложения.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1.Вода придает клеткам 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…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2. Вода обеспечивает …. </a:t>
            </a:r>
            <a:endParaRPr lang="ru-RU" sz="3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3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. Вода участвует в 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…. веществ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8618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минеральных веществ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Закончите предложения.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1.Минеральные вещества участвуют в регуляции 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>процессов жизнедеятельности клетки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2.Соединения некоторых неорганических веществ используют для 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>синтеза органических  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веществ.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4192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248</TotalTime>
  <Words>271</Words>
  <Application>Microsoft Office PowerPoint</Application>
  <PresentationFormat>Экран (4:3)</PresentationFormat>
  <Paragraphs>82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Конструктор событий</vt:lpstr>
      <vt:lpstr>Презентация PowerPoint</vt:lpstr>
      <vt:lpstr>Химический состав клетки.  </vt:lpstr>
      <vt:lpstr>Особенности элементарного состава живой клетки</vt:lpstr>
      <vt:lpstr>Закончите схему</vt:lpstr>
      <vt:lpstr>Опыт 1</vt:lpstr>
      <vt:lpstr>Опыт 2</vt:lpstr>
      <vt:lpstr>Функции воды</vt:lpstr>
      <vt:lpstr>Функции минеральных веществ</vt:lpstr>
      <vt:lpstr>Закрепим знания</vt:lpstr>
      <vt:lpstr>Подведем итог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Конструктор событий</dc:title>
  <dc:creator>я</dc:creator>
  <cp:lastModifiedBy>я</cp:lastModifiedBy>
  <cp:revision>32</cp:revision>
  <dcterms:created xsi:type="dcterms:W3CDTF">2015-11-07T07:11:17Z</dcterms:created>
  <dcterms:modified xsi:type="dcterms:W3CDTF">2018-10-03T10:50:30Z</dcterms:modified>
</cp:coreProperties>
</file>