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65" r:id="rId2"/>
    <p:sldId id="262" r:id="rId3"/>
    <p:sldId id="256" r:id="rId4"/>
    <p:sldId id="257" r:id="rId5"/>
    <p:sldId id="259" r:id="rId6"/>
    <p:sldId id="263" r:id="rId7"/>
    <p:sldId id="277" r:id="rId8"/>
    <p:sldId id="258" r:id="rId9"/>
    <p:sldId id="264" r:id="rId10"/>
    <p:sldId id="273" r:id="rId11"/>
    <p:sldId id="272" r:id="rId12"/>
    <p:sldId id="271" r:id="rId13"/>
    <p:sldId id="274" r:id="rId14"/>
    <p:sldId id="261" r:id="rId15"/>
    <p:sldId id="275" r:id="rId16"/>
    <p:sldId id="276" r:id="rId17"/>
    <p:sldId id="27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A3E2"/>
    <a:srgbClr val="558ED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66B790-386D-41FA-94BE-36FF49AEFE86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975173-465F-4868-9231-BF431A85A74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975173-465F-4868-9231-BF431A85A74E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74A3E2">
                <a:alpha val="69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jpe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gif"/><Relationship Id="rId5" Type="http://schemas.openxmlformats.org/officeDocument/2006/relationships/image" Target="../media/image27.jpeg"/><Relationship Id="rId4" Type="http://schemas.openxmlformats.org/officeDocument/2006/relationships/image" Target="../media/image26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88640"/>
            <a:ext cx="77048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Основы композиции и законы восприятия цвета при создании предметов декоративно-прикладного искусства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43800" y="5949280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5 класс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ваз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504" y="1700808"/>
            <a:ext cx="3590925" cy="4608512"/>
          </a:xfrm>
          <a:prstGeom prst="rect">
            <a:avLst/>
          </a:prstGeom>
          <a:noFill/>
        </p:spPr>
      </p:pic>
      <p:pic>
        <p:nvPicPr>
          <p:cNvPr id="6" name="Picture 12" descr="редактированный"/>
          <p:cNvPicPr>
            <a:picLocks noChangeAspect="1" noChangeArrowheads="1"/>
          </p:cNvPicPr>
          <p:nvPr/>
        </p:nvPicPr>
        <p:blipFill>
          <a:blip r:embed="rId3" cstate="email">
            <a:lum contrast="6000"/>
          </a:blip>
          <a:srcRect/>
          <a:stretch>
            <a:fillRect/>
          </a:stretch>
        </p:blipFill>
        <p:spPr bwMode="auto">
          <a:xfrm>
            <a:off x="3923928" y="1772816"/>
            <a:ext cx="3031503" cy="4060329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779912" y="5780782"/>
            <a:ext cx="39421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Подготовила учитель технологии Игумнова Анна Сергеевна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artgrafica.net/uploads/posts/2012-01/1326629678_dd630fec6c5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504" y="1916832"/>
            <a:ext cx="5994042" cy="4233293"/>
          </a:xfrm>
          <a:prstGeom prst="rect">
            <a:avLst/>
          </a:prstGeom>
          <a:noFill/>
        </p:spPr>
      </p:pic>
      <p:pic>
        <p:nvPicPr>
          <p:cNvPr id="30726" name="Picture 6" descr="http://www.exkaryon.ru/images/files/textures/fabric/clothf3dsm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68144" y="4365104"/>
            <a:ext cx="3096344" cy="216024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332656"/>
            <a:ext cx="48965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Фактура-</a:t>
            </a:r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внешнее строение поверхности материала.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28" name="Picture 8" descr="http://www.sfabriki.ru/tkani/dginaro/big/kr_plan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68144" y="1988840"/>
            <a:ext cx="3166372" cy="2376264"/>
          </a:xfrm>
          <a:prstGeom prst="rect">
            <a:avLst/>
          </a:prstGeom>
          <a:noFill/>
        </p:spPr>
      </p:pic>
      <p:pic>
        <p:nvPicPr>
          <p:cNvPr id="30730" name="Picture 10" descr="http://sevzap.8marta.ru/files/catalog/material/medium/7300/image_medium-7369-137354453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4005064"/>
            <a:ext cx="2829694" cy="2016224"/>
          </a:xfrm>
          <a:prstGeom prst="rect">
            <a:avLst/>
          </a:prstGeom>
          <a:noFill/>
        </p:spPr>
      </p:pic>
      <p:pic>
        <p:nvPicPr>
          <p:cNvPr id="30732" name="Picture 12" descr="http://td-apriori.ru/images/site/products/09e3931a2c4d87936175f73256b1a05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868144" y="116632"/>
            <a:ext cx="3096344" cy="18448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rum.ivd.ru/uploads/monthly_05_2010/post-36596-12728121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340768"/>
            <a:ext cx="3963291" cy="2651001"/>
          </a:xfrm>
          <a:prstGeom prst="rect">
            <a:avLst/>
          </a:prstGeom>
          <a:noFill/>
        </p:spPr>
      </p:pic>
      <p:pic>
        <p:nvPicPr>
          <p:cNvPr id="1028" name="Picture 4" descr="http://www.step24.ru/products_pictures/52668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8064" y="548680"/>
            <a:ext cx="2736304" cy="273630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076056" y="3212976"/>
            <a:ext cx="35283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Доска , имитирующая текстуру натурального дерева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3933056"/>
            <a:ext cx="2952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Текстура дерева</a:t>
            </a:r>
            <a:endParaRPr lang="ru-RU" sz="2000" dirty="0"/>
          </a:p>
        </p:txBody>
      </p:sp>
      <p:pic>
        <p:nvPicPr>
          <p:cNvPr id="1030" name="Picture 6" descr="http://www.ddooo.com/uppic/120804/201208040005437759.jpg"/>
          <p:cNvPicPr>
            <a:picLocks noChangeAspect="1" noChangeArrowheads="1"/>
          </p:cNvPicPr>
          <p:nvPr/>
        </p:nvPicPr>
        <p:blipFill>
          <a:blip r:embed="rId4" cstate="print">
            <a:lum contrast="10000"/>
          </a:blip>
          <a:srcRect/>
          <a:stretch>
            <a:fillRect/>
          </a:stretch>
        </p:blipFill>
        <p:spPr bwMode="auto">
          <a:xfrm>
            <a:off x="323528" y="4365104"/>
            <a:ext cx="3285816" cy="158417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860032" y="6165304"/>
            <a:ext cx="37444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Тип 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текстуры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: камень 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2" name="Picture 8" descr="http://www.everestvl.ru/upl/07_57_07NA3282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3861048"/>
            <a:ext cx="4267200" cy="2343151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39552" y="6165304"/>
            <a:ext cx="2721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Тип 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текстуры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: мрамор 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260648"/>
            <a:ext cx="48965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Текстура-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рисунок материала, созданный природой.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79512" y="240323"/>
            <a:ext cx="871296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Колорит-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одно из самых важных средств эмоциональной выразительности, передающее цветовое богатство окружающего мира.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 descr="http://www.egonomik.com/wallpaper/grunge/egonomik.com-grunge-wallpaper-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4005064"/>
            <a:ext cx="4320480" cy="2700300"/>
          </a:xfrm>
          <a:prstGeom prst="rect">
            <a:avLst/>
          </a:prstGeom>
          <a:noFill/>
        </p:spPr>
      </p:pic>
      <p:pic>
        <p:nvPicPr>
          <p:cNvPr id="2053" name="Picture 5" descr="http://img0.liveinternet.ru/images/attach/c/1/61/65/61065809_1278082406_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2080" y="980728"/>
            <a:ext cx="3486150" cy="4762500"/>
          </a:xfrm>
          <a:prstGeom prst="rect">
            <a:avLst/>
          </a:prstGeom>
          <a:noFill/>
        </p:spPr>
      </p:pic>
      <p:pic>
        <p:nvPicPr>
          <p:cNvPr id="2055" name="Picture 7" descr="http://st.depositphotos.com/1001439/2377/v/450/dep_23778371-Floral-seamless-pattern-in-autumn-colors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331640" y="1052736"/>
            <a:ext cx="2880320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980728"/>
            <a:ext cx="80648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Стилизация передаёт характер изображаемого объекта, это своего рода карикатура на него.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60648"/>
            <a:ext cx="8784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Стилизация-</a:t>
            </a: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изменение реальной формы (фигуры, предмета) ,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её объемных и цветовых отношений.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1748" name="Picture 4" descr="http://www.likebook.ru/store/pictures/174/174520/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72816"/>
            <a:ext cx="4371975" cy="2085976"/>
          </a:xfrm>
          <a:prstGeom prst="rect">
            <a:avLst/>
          </a:prstGeom>
          <a:noFill/>
        </p:spPr>
      </p:pic>
      <p:pic>
        <p:nvPicPr>
          <p:cNvPr id="31750" name="Picture 6" descr="http://freelance.ru/img/portfolio/pics/00/18/E2/16308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724274"/>
            <a:ext cx="7620000" cy="3133726"/>
          </a:xfrm>
          <a:prstGeom prst="rect">
            <a:avLst/>
          </a:prstGeom>
          <a:noFill/>
        </p:spPr>
      </p:pic>
      <p:pic>
        <p:nvPicPr>
          <p:cNvPr id="31752" name="Picture 8" descr="http://img1.cliparto.com/pic/xl/191700/3658668-multicolored-stylized-flowers-in-vase-with-water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12160" y="1340768"/>
            <a:ext cx="1800200" cy="23686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484784"/>
            <a:ext cx="40324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Ахроматические</a:t>
            </a:r>
            <a:endParaRPr lang="ru-RU" sz="3600" b="1" kern="10" dirty="0">
              <a:ln w="9525">
                <a:noFill/>
                <a:round/>
                <a:headEnd/>
                <a:tailEnd/>
              </a:ln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15" descr="чёрны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590800"/>
            <a:ext cx="4114800" cy="314007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932040" y="2348880"/>
            <a:ext cx="3816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Хроматические</a:t>
            </a:r>
            <a:endParaRPr lang="ru-RU" sz="3600" b="1" kern="10" dirty="0">
              <a:ln w="9525">
                <a:noFill/>
                <a:round/>
                <a:headEnd/>
                <a:tailEnd/>
              </a:ln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13" descr="валя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3968" y="3212976"/>
            <a:ext cx="4648200" cy="35052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330052" y="404664"/>
            <a:ext cx="243265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Цвета</a:t>
            </a:r>
            <a:endParaRPr lang="ru-RU" sz="60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helpster.ru/pic/beauty/pic/52004/com/12406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16632"/>
            <a:ext cx="4038600" cy="4104456"/>
          </a:xfrm>
          <a:prstGeom prst="rect">
            <a:avLst/>
          </a:prstGeom>
          <a:noFill/>
        </p:spPr>
      </p:pic>
      <p:pic>
        <p:nvPicPr>
          <p:cNvPr id="32772" name="Picture 4" descr="http://album.foto.ru/photos/pr0/500233/323525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99384" y="2348880"/>
            <a:ext cx="5544616" cy="436583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355976" y="548680"/>
            <a:ext cx="4536504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gradFill flip="none" rotWithShape="1"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Цветовой  круг</a:t>
            </a:r>
            <a:endParaRPr lang="ru-RU" sz="4000" b="1" spc="50" dirty="0">
              <a:ln w="11430"/>
              <a:gradFill flip="none" rotWithShape="1"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helpster.ru/pic/what-wear/pic/18221/com/4599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96752"/>
            <a:ext cx="4464496" cy="1152128"/>
          </a:xfrm>
          <a:prstGeom prst="rect">
            <a:avLst/>
          </a:prstGeom>
          <a:noFill/>
        </p:spPr>
      </p:pic>
      <p:pic>
        <p:nvPicPr>
          <p:cNvPr id="33796" name="Picture 4" descr="http://helpster.ru/pic/what-wear/pic/18221/com/4599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708920"/>
            <a:ext cx="4464496" cy="115212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67544" y="764704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Контрастные сочетания цветов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2348880"/>
            <a:ext cx="4032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Однотонные сочетания цветов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4" descr="Ожнотоновая гармония"/>
          <p:cNvPicPr>
            <a:picLocks noChangeAspect="1" noChangeArrowheads="1"/>
          </p:cNvPicPr>
          <p:nvPr/>
        </p:nvPicPr>
        <p:blipFill>
          <a:blip r:embed="rId4" cstate="print"/>
          <a:srcRect l="11020" t="4560" r="9634" b="7275"/>
          <a:stretch>
            <a:fillRect/>
          </a:stretch>
        </p:blipFill>
        <p:spPr bwMode="auto">
          <a:xfrm rot="5400000">
            <a:off x="5759624" y="332656"/>
            <a:ext cx="2592288" cy="4176464"/>
          </a:xfrm>
          <a:prstGeom prst="rect">
            <a:avLst/>
          </a:prstGeom>
          <a:noFill/>
        </p:spPr>
      </p:pic>
      <p:pic>
        <p:nvPicPr>
          <p:cNvPr id="7" name="Picture 5" descr="фиол"/>
          <p:cNvPicPr>
            <a:picLocks noChangeAspect="1" noChangeArrowheads="1"/>
          </p:cNvPicPr>
          <p:nvPr/>
        </p:nvPicPr>
        <p:blipFill>
          <a:blip r:embed="rId5" cstate="print"/>
          <a:srcRect l="11694" t="7871" r="11116" b="5251"/>
          <a:stretch>
            <a:fillRect/>
          </a:stretch>
        </p:blipFill>
        <p:spPr bwMode="auto">
          <a:xfrm rot="5400000">
            <a:off x="5616116" y="3032956"/>
            <a:ext cx="2736304" cy="410445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79512" y="0"/>
            <a:ext cx="43204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i="1" kern="1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Гармония  цвета</a:t>
            </a:r>
            <a:endParaRPr lang="ru-RU" sz="4400" i="1" kern="1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48064" y="764704"/>
            <a:ext cx="35283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Однотонная гармония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3798" name="Picture 6" descr="http://stat21.privet.ru/lr/0c22cc6bf77603b2c1d01dbf5e950a41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1560" y="4077071"/>
            <a:ext cx="3672408" cy="26231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932040" y="908720"/>
            <a:ext cx="1512168" cy="28803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Public\Pictures\Sample Pictures\Безымянный5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908720"/>
            <a:ext cx="4536504" cy="5200941"/>
          </a:xfrm>
          <a:prstGeom prst="rect">
            <a:avLst/>
          </a:prstGeom>
          <a:noFill/>
        </p:spPr>
      </p:pic>
      <p:pic>
        <p:nvPicPr>
          <p:cNvPr id="3" name="Picture 1" descr="C:\Users\Public\Pictures\Sample Pictures\Безымянный3png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6200000">
            <a:off x="5076057" y="2276872"/>
            <a:ext cx="5256583" cy="252028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99592" y="0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Monotype Corsiva" pitchFamily="66" charset="0"/>
              </a:rPr>
              <a:t>Практическая работа</a:t>
            </a:r>
            <a:endParaRPr lang="ru-RU" sz="3200" dirty="0"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2708920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Ахроматическая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композиция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32040" y="1628800"/>
            <a:ext cx="1872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Двухцветная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контрастная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композиция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4" descr="C:\Users\Public\Pictures\Sample Pictures\Безымянный1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23928" y="3789040"/>
            <a:ext cx="2520279" cy="237626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67544" y="5949280"/>
            <a:ext cx="6264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Композиции  из трёх цветов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99592" y="476672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Создание композиций в графическом редакторе</a:t>
            </a:r>
            <a:r>
              <a:rPr lang="en-US" sz="2400" dirty="0" smtClean="0">
                <a:solidFill>
                  <a:srgbClr val="C00000"/>
                </a:solidFill>
              </a:rPr>
              <a:t> Paint</a:t>
            </a:r>
            <a:r>
              <a:rPr lang="ru-RU" sz="2400" dirty="0" smtClean="0">
                <a:solidFill>
                  <a:srgbClr val="C00000"/>
                </a:solidFill>
              </a:rPr>
              <a:t>  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85728"/>
            <a:ext cx="2652728" cy="2652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3347864" y="548680"/>
            <a:ext cx="54726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Композиция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- </a:t>
            </a:r>
            <a:r>
              <a:rPr lang="ru-RU" sz="2000" i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это объединение элементов изображения в одно художественное целое, имеющее единую форму и содержание.</a:t>
            </a:r>
            <a:endParaRPr lang="ru-RU" sz="20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4221088"/>
            <a:ext cx="285752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6136" y="1556792"/>
            <a:ext cx="307183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 descr="Mster_vysh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3429000"/>
            <a:ext cx="2952328" cy="2952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116632"/>
            <a:ext cx="83529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Динамичная композиция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- при которой создается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                                            впечатление движения.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5733256"/>
            <a:ext cx="8208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Статичная композиция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- создает впечатление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                                         неподвижности.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7" descr="F:\изо 7 класс\Картинки презентация\статик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40152" y="3140968"/>
            <a:ext cx="2447802" cy="2447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F:\изо 7 класс\Картинки презентация\Динамика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2996952"/>
            <a:ext cx="2520280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 descr="http://s008.radikal.ru/i305/1102/46/c9c317a573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1196752"/>
            <a:ext cx="2066925" cy="279082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691680" y="2420888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1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3968" y="4005064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2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76256" y="2492896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3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67944" y="476672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Century Gothic" pitchFamily="34" charset="0"/>
                <a:cs typeface="Arial" pitchFamily="34" charset="0"/>
              </a:rPr>
              <a:t>Орнамент</a:t>
            </a:r>
            <a:r>
              <a:rPr lang="ru-RU" b="1" dirty="0" smtClean="0">
                <a:latin typeface="Century Gothic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— это последовательное повторение отдельных узоров или целой их группы. Основное назначение орнамента украсить поверхность предмета, подчеркнуть его форму. </a:t>
            </a:r>
          </a:p>
        </p:txBody>
      </p:sp>
      <p:pic>
        <p:nvPicPr>
          <p:cNvPr id="3" name="Picture 5" descr="петухи"/>
          <p:cNvPicPr>
            <a:picLocks noChangeAspect="1" noChangeArrowheads="1"/>
          </p:cNvPicPr>
          <p:nvPr/>
        </p:nvPicPr>
        <p:blipFill>
          <a:blip r:embed="rId2" cstate="email">
            <a:lum bright="18000" contrast="12000"/>
          </a:blip>
          <a:srcRect/>
          <a:stretch>
            <a:fillRect/>
          </a:stretch>
        </p:blipFill>
        <p:spPr bwMode="auto">
          <a:xfrm>
            <a:off x="467544" y="116632"/>
            <a:ext cx="3200400" cy="26892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4067944" y="227687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Ритмическое повторение одного или нескольких элементов (мотивов) орнамента называется </a:t>
            </a:r>
            <a:r>
              <a:rPr lang="ru-RU" b="1" dirty="0" smtClean="0">
                <a:solidFill>
                  <a:srgbClr val="C00000"/>
                </a:solidFill>
                <a:latin typeface="Century Gothic" pitchFamily="34" charset="0"/>
                <a:cs typeface="Arial" pitchFamily="34" charset="0"/>
              </a:rPr>
              <a:t>раппортом. </a:t>
            </a:r>
            <a:endParaRPr lang="ru-RU" dirty="0">
              <a:latin typeface="Century Gothic" pitchFamily="34" charset="0"/>
            </a:endParaRPr>
          </a:p>
        </p:txBody>
      </p:sp>
      <p:pic>
        <p:nvPicPr>
          <p:cNvPr id="5" name="Picture 4" descr="image0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140968"/>
            <a:ext cx="4248150" cy="1384300"/>
          </a:xfrm>
          <a:prstGeom prst="rect">
            <a:avLst/>
          </a:prstGeom>
          <a:noFill/>
        </p:spPr>
      </p:pic>
      <p:pic>
        <p:nvPicPr>
          <p:cNvPr id="6" name="Picture 14" descr="rast7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73863" y="3212976"/>
            <a:ext cx="2370137" cy="2370138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3790121" y="3943242"/>
            <a:ext cx="2400493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IMG_163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844824"/>
            <a:ext cx="4475989" cy="3356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39552" y="0"/>
            <a:ext cx="80648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Ритм - 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ч</a:t>
            </a:r>
            <a:r>
              <a:rPr lang="ru-RU" sz="2000" dirty="0" smtClean="0">
                <a:latin typeface="Arial" pitchFamily="34" charset="0"/>
                <a:ea typeface="Times New Roman"/>
                <a:cs typeface="Arial" pitchFamily="34" charset="0"/>
              </a:rPr>
              <a:t>ередование элементов, происходящее с определенной</a:t>
            </a:r>
          </a:p>
          <a:p>
            <a:r>
              <a:rPr lang="ru-RU" sz="2000" dirty="0" smtClean="0">
                <a:latin typeface="Arial" pitchFamily="34" charset="0"/>
                <a:ea typeface="Times New Roman"/>
                <a:cs typeface="Arial" pitchFamily="34" charset="0"/>
              </a:rPr>
              <a:t>              последовательностью, частотой.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5445224"/>
            <a:ext cx="4392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Ритм на кайме полотенца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http://rylik.ru/uploads/posts/2010-04/thumbs/1271274761_959082cbedc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60032" y="980728"/>
            <a:ext cx="4136629" cy="194421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788024" y="2996952"/>
            <a:ext cx="4176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Ритмическая 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композиция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 народного текстильного орнамента 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8" name="Picture 4" descr="http://www.dulka.ru/pics/457_194024662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80112" y="3645024"/>
            <a:ext cx="2376264" cy="2524781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572000" y="6237312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    Ритм в композиции одежды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21088"/>
            <a:ext cx="2753113" cy="2055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933056"/>
            <a:ext cx="133729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2143108" y="428604"/>
            <a:ext cx="47863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Виды орнамента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5720" y="3500438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Century Gothic" pitchFamily="34" charset="0"/>
              </a:rPr>
              <a:t>Растительный</a:t>
            </a:r>
            <a:endParaRPr lang="ru-RU" sz="2400" b="1" dirty="0">
              <a:solidFill>
                <a:srgbClr val="C00000"/>
              </a:solidFill>
              <a:latin typeface="Century Gothic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14678" y="3500438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Century Gothic" pitchFamily="34" charset="0"/>
              </a:rPr>
              <a:t>Животный</a:t>
            </a:r>
            <a:endParaRPr lang="ru-RU" sz="2400" b="1" dirty="0">
              <a:solidFill>
                <a:srgbClr val="C00000"/>
              </a:solidFill>
              <a:latin typeface="Century Gothic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15074" y="3140968"/>
            <a:ext cx="292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Century Gothic" pitchFamily="34" charset="0"/>
              </a:rPr>
              <a:t>Геометрический</a:t>
            </a:r>
            <a:endParaRPr lang="ru-RU" sz="2400" b="1" dirty="0">
              <a:solidFill>
                <a:srgbClr val="C00000"/>
              </a:solidFill>
              <a:latin typeface="Century Gothic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28596" y="6286520"/>
            <a:ext cx="2286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Century Gothic" pitchFamily="34" charset="0"/>
              </a:rPr>
              <a:t>Птичий</a:t>
            </a:r>
            <a:endParaRPr lang="ru-RU" sz="2400" b="1" dirty="0">
              <a:solidFill>
                <a:srgbClr val="C00000"/>
              </a:solidFill>
              <a:latin typeface="Century Gothic" pitchFamily="34" charset="0"/>
            </a:endParaRPr>
          </a:p>
        </p:txBody>
      </p:sp>
      <p:pic>
        <p:nvPicPr>
          <p:cNvPr id="19" name="Рисунок 18" descr="http://i045.radikal.ru/0801/2a/79deb99634f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5429264"/>
            <a:ext cx="3286148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http://i045.radikal.ru/0801/2a/79deb99634f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43570" y="4071942"/>
            <a:ext cx="3071834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3286116" y="6072206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C00000"/>
                </a:solidFill>
                <a:latin typeface="Century Gothic" pitchFamily="34" charset="0"/>
              </a:rPr>
              <a:t>Меандровый</a:t>
            </a:r>
            <a:endParaRPr lang="ru-RU" sz="2400" b="1" dirty="0">
              <a:solidFill>
                <a:srgbClr val="C00000"/>
              </a:solidFill>
              <a:latin typeface="Century Gothic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429388" y="5429264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Century Gothic" pitchFamily="34" charset="0"/>
              </a:rPr>
              <a:t>Антропоморфный</a:t>
            </a:r>
            <a:endParaRPr lang="ru-RU" b="1" dirty="0">
              <a:solidFill>
                <a:srgbClr val="C00000"/>
              </a:solidFill>
              <a:latin typeface="Century Gothic" pitchFamily="34" charset="0"/>
            </a:endParaRPr>
          </a:p>
        </p:txBody>
      </p:sp>
      <p:pic>
        <p:nvPicPr>
          <p:cNvPr id="2050" name="Picture 2" descr="http://rylik.ru/uploads/posts/2010-04/thumbs/1271274761_959082cbedc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31840" y="1124744"/>
            <a:ext cx="2376264" cy="2160240"/>
          </a:xfrm>
          <a:prstGeom prst="rect">
            <a:avLst/>
          </a:prstGeom>
          <a:noFill/>
        </p:spPr>
      </p:pic>
      <p:sp>
        <p:nvSpPr>
          <p:cNvPr id="23" name="Прямоугольник 22"/>
          <p:cNvSpPr/>
          <p:nvPr/>
        </p:nvSpPr>
        <p:spPr>
          <a:xfrm>
            <a:off x="3131840" y="1124744"/>
            <a:ext cx="720080" cy="13681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2" name="Picture 4" descr="http://rylik.ru/uploads/posts/2010-04/thumbs/1271274761_959082cbedc5.jpg"/>
          <p:cNvPicPr>
            <a:picLocks noChangeAspect="1" noChangeArrowheads="1"/>
          </p:cNvPicPr>
          <p:nvPr/>
        </p:nvPicPr>
        <p:blipFill>
          <a:blip r:embed="rId7" cstate="print">
            <a:lum bright="-10000" contrast="20000"/>
          </a:blip>
          <a:srcRect/>
          <a:stretch>
            <a:fillRect/>
          </a:stretch>
        </p:blipFill>
        <p:spPr bwMode="auto">
          <a:xfrm rot="5400000">
            <a:off x="6799748" y="625187"/>
            <a:ext cx="1296146" cy="3159356"/>
          </a:xfrm>
          <a:prstGeom prst="rect">
            <a:avLst/>
          </a:prstGeom>
          <a:noFill/>
        </p:spPr>
      </p:pic>
      <p:pic>
        <p:nvPicPr>
          <p:cNvPr id="2054" name="Picture 6" descr="http://rylik.ru/uploads/posts/2010-04/thumbs/1271274761_959082cbedc5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79512" y="1124744"/>
            <a:ext cx="2880320" cy="2101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1.liveinternet.ru/images/attach/c/1/55/893/55893254_Rombu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5445224"/>
            <a:ext cx="2686050" cy="1009650"/>
          </a:xfrm>
          <a:prstGeom prst="rect">
            <a:avLst/>
          </a:prstGeom>
          <a:noFill/>
        </p:spPr>
      </p:pic>
      <p:pic>
        <p:nvPicPr>
          <p:cNvPr id="1028" name="Picture 4" descr="http://img1.liveinternet.ru/images/attach/c/2/84/635/84635789_78dfcf2641eea3b754438e9ff0764dac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4048" y="0"/>
            <a:ext cx="3818193" cy="3672408"/>
          </a:xfrm>
          <a:prstGeom prst="rect">
            <a:avLst/>
          </a:prstGeom>
          <a:noFill/>
        </p:spPr>
      </p:pic>
      <p:pic>
        <p:nvPicPr>
          <p:cNvPr id="1032" name="Picture 8" descr="http://www.protown.ru/pic/yazich-ds-108.gif"/>
          <p:cNvPicPr>
            <a:picLocks noChangeAspect="1" noChangeArrowheads="1"/>
          </p:cNvPicPr>
          <p:nvPr/>
        </p:nvPicPr>
        <p:blipFill>
          <a:blip r:embed="rId4" cstate="print"/>
          <a:srcRect b="13420"/>
          <a:stretch>
            <a:fillRect/>
          </a:stretch>
        </p:blipFill>
        <p:spPr bwMode="auto">
          <a:xfrm>
            <a:off x="251520" y="1844824"/>
            <a:ext cx="4105275" cy="2952328"/>
          </a:xfrm>
          <a:prstGeom prst="rect">
            <a:avLst/>
          </a:prstGeom>
          <a:noFill/>
        </p:spPr>
      </p:pic>
      <p:pic>
        <p:nvPicPr>
          <p:cNvPr id="1034" name="Picture 10" descr="http://www.musey.sch840.edusite.ru/images/p55_080611-10-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4048" y="3861048"/>
            <a:ext cx="3789329" cy="2841997"/>
          </a:xfrm>
          <a:prstGeom prst="rect">
            <a:avLst/>
          </a:prstGeom>
          <a:noFill/>
        </p:spPr>
      </p:pic>
      <p:pic>
        <p:nvPicPr>
          <p:cNvPr id="1036" name="Picture 12" descr="http://www.slavyanskaya-kultura.ru/images/1(1)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836712"/>
            <a:ext cx="2954175" cy="864096"/>
          </a:xfrm>
          <a:prstGeom prst="rect">
            <a:avLst/>
          </a:prstGeom>
          <a:noFill/>
        </p:spPr>
      </p:pic>
      <p:pic>
        <p:nvPicPr>
          <p:cNvPr id="1038" name="Picture 14" descr="http://img0.liveinternet.ru/images/attach/c/2/64/348/64348365_img190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03848" y="5229200"/>
            <a:ext cx="998614" cy="150457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23528" y="188640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Символика в орнаменте</a:t>
            </a:r>
            <a:endParaRPr lang="ru-RU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19872" y="908720"/>
            <a:ext cx="1440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символы</a:t>
            </a:r>
          </a:p>
          <a:p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солнца</a:t>
            </a:r>
            <a:endParaRPr lang="ru-RU" sz="20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1560" y="4797152"/>
            <a:ext cx="2952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Знаки плодородия</a:t>
            </a:r>
            <a:endParaRPr lang="ru-RU" sz="2000" b="1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 descr="симм_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3429000"/>
            <a:ext cx="1714512" cy="2495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симм_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3573016"/>
            <a:ext cx="1798734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симм_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6016" y="3573016"/>
            <a:ext cx="1428760" cy="2034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4067944" y="26064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38100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Симметрия</a:t>
            </a:r>
            <a:r>
              <a:rPr lang="ru-RU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smtClean="0">
                <a:latin typeface="Arial" pitchFamily="34" charset="0"/>
                <a:ea typeface="Times New Roman" pitchFamily="18" charset="0"/>
              </a:rPr>
              <a:t>– это принцип построения композиции , где элементы расположены правильно относительно плоскости, оси или центра.</a:t>
            </a:r>
            <a:endParaRPr lang="ru-RU" sz="2400" dirty="0" smtClean="0"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5013176"/>
            <a:ext cx="48245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ea typeface="Times New Roman" pitchFamily="18" charset="0"/>
              </a:rPr>
              <a:t>.</a:t>
            </a:r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07904" y="5373216"/>
            <a:ext cx="3048000" cy="13731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Picture 6" descr="F:\изо 7 класс\Картинки презентация\симметрияpsd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79512" y="188640"/>
            <a:ext cx="2555776" cy="2555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" descr="симм_1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51520" y="3645024"/>
            <a:ext cx="1973173" cy="1907400"/>
          </a:xfrm>
          <a:prstGeom prst="rect">
            <a:avLst/>
          </a:prstGeom>
          <a:noFill/>
        </p:spPr>
      </p:pic>
      <p:pic>
        <p:nvPicPr>
          <p:cNvPr id="11" name="Picture 2" descr="http://pixeljudge.com/image/repository/Articles/Ode%20to%20Symmetry/1000px-Asymmetric_(PSF)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707904" y="1412776"/>
            <a:ext cx="4221307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9872" y="476672"/>
            <a:ext cx="56166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Асимметрия </a:t>
            </a:r>
            <a:r>
              <a:rPr lang="ru-RU" sz="2000" dirty="0" smtClean="0">
                <a:latin typeface="Arial" pitchFamily="34" charset="0"/>
                <a:ea typeface="Times New Roman" pitchFamily="18" charset="0"/>
              </a:rPr>
              <a:t>– это отсутствие симметрии.</a:t>
            </a:r>
            <a:endParaRPr lang="ru-RU" sz="2000" dirty="0"/>
          </a:p>
        </p:txBody>
      </p:sp>
      <p:pic>
        <p:nvPicPr>
          <p:cNvPr id="3" name="Picture 7" descr="F:\изо 7 класс\Картинки презентация\ассиметрия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88640"/>
            <a:ext cx="3171627" cy="3171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симм_1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5976" y="1138343"/>
            <a:ext cx="1728192" cy="2491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://www.porrivan.ru/images/stories/17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56176" y="3573016"/>
            <a:ext cx="2376264" cy="2857500"/>
          </a:xfrm>
          <a:prstGeom prst="rect">
            <a:avLst/>
          </a:prstGeom>
          <a:noFill/>
        </p:spPr>
      </p:pic>
      <p:pic>
        <p:nvPicPr>
          <p:cNvPr id="1030" name="Picture 6" descr="http://crosti.ru/patterns/00/06/2d/e8b446a23f/preview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2175776" y="3304944"/>
            <a:ext cx="2448271" cy="38485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802</TotalTime>
  <Words>243</Words>
  <Application>Microsoft Office PowerPoint</Application>
  <PresentationFormat>Экран (4:3)</PresentationFormat>
  <Paragraphs>59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hp</cp:lastModifiedBy>
  <cp:revision>79</cp:revision>
  <dcterms:created xsi:type="dcterms:W3CDTF">2014-02-10T12:36:05Z</dcterms:created>
  <dcterms:modified xsi:type="dcterms:W3CDTF">2018-11-14T16:31:59Z</dcterms:modified>
</cp:coreProperties>
</file>