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Средний стиль 1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5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14.11.2018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14.11.2018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14.11.2018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14.11.2018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14.11.2018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14.11.2018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14.11.2018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14.11.2018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14.11.2018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14.11.2018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14.11.2018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14.11.2018</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504" y="188640"/>
            <a:ext cx="8928992" cy="1793167"/>
          </a:xfrm>
        </p:spPr>
        <p:txBody>
          <a:bodyPr/>
          <a:lstStyle/>
          <a:p>
            <a:pPr marL="182880" indent="0" algn="ctr">
              <a:buNone/>
            </a:pPr>
            <a:r>
              <a:rPr lang="ru-RU" sz="2800" b="0" i="1" dirty="0">
                <a:solidFill>
                  <a:schemeClr val="tx1"/>
                </a:solidFill>
                <a:effectLst/>
              </a:rPr>
              <a:t>«Я в рабочие пойду – пусть меня научат»</a:t>
            </a:r>
            <a:endParaRPr lang="ru-RU" sz="2800" i="1" dirty="0">
              <a:solidFill>
                <a:schemeClr val="tx1"/>
              </a:solidFill>
            </a:endParaRPr>
          </a:p>
        </p:txBody>
      </p:sp>
      <p:sp>
        <p:nvSpPr>
          <p:cNvPr id="4" name="Прямоугольник 3"/>
          <p:cNvSpPr/>
          <p:nvPr/>
        </p:nvSpPr>
        <p:spPr>
          <a:xfrm>
            <a:off x="348592" y="908720"/>
            <a:ext cx="8568952" cy="1200329"/>
          </a:xfrm>
          <a:prstGeom prst="rect">
            <a:avLst/>
          </a:prstGeom>
          <a:noFill/>
        </p:spPr>
        <p:txBody>
          <a:bodyPr wrap="square" lIns="91440" tIns="45720" rIns="91440" bIns="45720">
            <a:spAutoFit/>
          </a:bodyPr>
          <a:lstStyle/>
          <a:p>
            <a:pPr algn="ctr"/>
            <a:r>
              <a:rPr lang="ru-RU" sz="7200" b="1" u="sng"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ПОВАР-КОНДИТЕР</a:t>
            </a:r>
            <a:endParaRPr lang="ru-RU" sz="7200" b="1" u="sng"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TextBox 4"/>
          <p:cNvSpPr txBox="1"/>
          <p:nvPr/>
        </p:nvSpPr>
        <p:spPr>
          <a:xfrm>
            <a:off x="6372200" y="5597189"/>
            <a:ext cx="2650084" cy="1200329"/>
          </a:xfrm>
          <a:prstGeom prst="rect">
            <a:avLst/>
          </a:prstGeom>
          <a:noFill/>
        </p:spPr>
        <p:txBody>
          <a:bodyPr wrap="none" rtlCol="0">
            <a:spAutoFit/>
          </a:bodyPr>
          <a:lstStyle/>
          <a:p>
            <a:r>
              <a:rPr lang="ru-RU" dirty="0" smtClean="0">
                <a:solidFill>
                  <a:schemeClr val="tx1">
                    <a:lumMod val="65000"/>
                    <a:lumOff val="35000"/>
                  </a:schemeClr>
                </a:solidFill>
              </a:rPr>
              <a:t>Выполнила:</a:t>
            </a:r>
          </a:p>
          <a:p>
            <a:r>
              <a:rPr lang="ru-RU" dirty="0" smtClean="0">
                <a:solidFill>
                  <a:schemeClr val="tx1">
                    <a:lumMod val="65000"/>
                    <a:lumOff val="35000"/>
                  </a:schemeClr>
                </a:solidFill>
              </a:rPr>
              <a:t>Соколова С.С.</a:t>
            </a:r>
          </a:p>
          <a:p>
            <a:r>
              <a:rPr lang="ru-RU" dirty="0" smtClean="0">
                <a:solidFill>
                  <a:schemeClr val="tx1">
                    <a:lumMod val="65000"/>
                    <a:lumOff val="35000"/>
                  </a:schemeClr>
                </a:solidFill>
              </a:rPr>
              <a:t>Ученица 8Г класса</a:t>
            </a:r>
          </a:p>
          <a:p>
            <a:r>
              <a:rPr lang="ru-RU" dirty="0" smtClean="0">
                <a:solidFill>
                  <a:schemeClr val="tx1">
                    <a:lumMod val="65000"/>
                    <a:lumOff val="35000"/>
                  </a:schemeClr>
                </a:solidFill>
              </a:rPr>
              <a:t>МБОУ СОШ №26 </a:t>
            </a:r>
            <a:r>
              <a:rPr lang="ru-RU" dirty="0" err="1" smtClean="0">
                <a:solidFill>
                  <a:schemeClr val="tx1">
                    <a:lumMod val="65000"/>
                    <a:lumOff val="35000"/>
                  </a:schemeClr>
                </a:solidFill>
              </a:rPr>
              <a:t>г.Зима</a:t>
            </a:r>
            <a:endParaRPr lang="ru-RU" dirty="0">
              <a:solidFill>
                <a:schemeClr val="tx1">
                  <a:lumMod val="65000"/>
                  <a:lumOff val="35000"/>
                </a:schemeClr>
              </a:solidFill>
            </a:endParaRP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8592" y="2234693"/>
            <a:ext cx="4032448" cy="4032448"/>
          </a:xfrm>
          <a:prstGeom prst="rect">
            <a:avLst/>
          </a:prstGeom>
          <a:ln>
            <a:noFill/>
          </a:ln>
          <a:effectLst>
            <a:softEdge rad="112500"/>
          </a:effectLst>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98470" y="2234693"/>
            <a:ext cx="4323814" cy="2884795"/>
          </a:xfrm>
          <a:prstGeom prst="rect">
            <a:avLst/>
          </a:prstGeom>
          <a:ln>
            <a:noFill/>
          </a:ln>
          <a:effectLst>
            <a:softEdge rad="112500"/>
          </a:effectLst>
        </p:spPr>
      </p:pic>
      <p:sp>
        <p:nvSpPr>
          <p:cNvPr id="10" name="TextBox 9"/>
          <p:cNvSpPr txBox="1"/>
          <p:nvPr/>
        </p:nvSpPr>
        <p:spPr>
          <a:xfrm>
            <a:off x="3832652" y="6488668"/>
            <a:ext cx="1096775" cy="369332"/>
          </a:xfrm>
          <a:prstGeom prst="rect">
            <a:avLst/>
          </a:prstGeom>
          <a:noFill/>
        </p:spPr>
        <p:txBody>
          <a:bodyPr wrap="none" rtlCol="0">
            <a:spAutoFit/>
          </a:bodyPr>
          <a:lstStyle/>
          <a:p>
            <a:r>
              <a:rPr lang="ru-RU" dirty="0" smtClean="0">
                <a:solidFill>
                  <a:schemeClr val="tx1">
                    <a:lumMod val="65000"/>
                    <a:lumOff val="35000"/>
                  </a:schemeClr>
                </a:solidFill>
              </a:rPr>
              <a:t>2018 год</a:t>
            </a:r>
            <a:endParaRPr lang="ru-RU" dirty="0">
              <a:solidFill>
                <a:schemeClr val="tx1">
                  <a:lumMod val="65000"/>
                  <a:lumOff val="35000"/>
                </a:schemeClr>
              </a:solidFill>
            </a:endParaRPr>
          </a:p>
        </p:txBody>
      </p:sp>
    </p:spTree>
    <p:extLst>
      <p:ext uri="{BB962C8B-B14F-4D97-AF65-F5344CB8AC3E}">
        <p14:creationId xmlns:p14="http://schemas.microsoft.com/office/powerpoint/2010/main" val="4077987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116632"/>
            <a:ext cx="2594610" cy="3429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251520" y="2967529"/>
            <a:ext cx="2178802" cy="553998"/>
          </a:xfrm>
          <a:prstGeom prst="rect">
            <a:avLst/>
          </a:prstGeom>
          <a:noFill/>
        </p:spPr>
        <p:txBody>
          <a:bodyPr wrap="none" rtlCol="0">
            <a:spAutoFit/>
          </a:bodyPr>
          <a:lstStyle/>
          <a:p>
            <a:r>
              <a:rPr lang="ru-RU" sz="1600" dirty="0" smtClean="0">
                <a:solidFill>
                  <a:schemeClr val="bg1"/>
                </a:solidFill>
                <a:effectLst>
                  <a:outerShdw blurRad="38100" dist="38100" dir="2700000" algn="tl">
                    <a:srgbClr val="000000">
                      <a:alpha val="43137"/>
                    </a:srgbClr>
                  </a:outerShdw>
                </a:effectLst>
              </a:rPr>
              <a:t>Маленький кондитер</a:t>
            </a:r>
          </a:p>
          <a:p>
            <a:r>
              <a:rPr lang="ru-RU" sz="1400" dirty="0" smtClean="0">
                <a:solidFill>
                  <a:schemeClr val="bg1"/>
                </a:solidFill>
                <a:effectLst>
                  <a:outerShdw blurRad="38100" dist="38100" dir="2700000" algn="tl">
                    <a:srgbClr val="000000">
                      <a:alpha val="43137"/>
                    </a:srgbClr>
                  </a:outerShdw>
                </a:effectLst>
              </a:rPr>
              <a:t>Хаим </a:t>
            </a:r>
            <a:r>
              <a:rPr lang="ru-RU" sz="1400" dirty="0" err="1" smtClean="0">
                <a:solidFill>
                  <a:schemeClr val="bg1"/>
                </a:solidFill>
                <a:effectLst>
                  <a:outerShdw blurRad="38100" dist="38100" dir="2700000" algn="tl">
                    <a:srgbClr val="000000">
                      <a:alpha val="43137"/>
                    </a:srgbClr>
                  </a:outerShdw>
                </a:effectLst>
              </a:rPr>
              <a:t>Сутин</a:t>
            </a:r>
            <a:r>
              <a:rPr lang="ru-RU" sz="1400" dirty="0" smtClean="0">
                <a:solidFill>
                  <a:schemeClr val="bg1"/>
                </a:solidFill>
                <a:effectLst>
                  <a:outerShdw blurRad="38100" dist="38100" dir="2700000" algn="tl">
                    <a:srgbClr val="000000">
                      <a:alpha val="43137"/>
                    </a:srgbClr>
                  </a:outerShdw>
                </a:effectLst>
              </a:rPr>
              <a:t> (1922 г.)</a:t>
            </a:r>
            <a:endParaRPr lang="ru-RU" sz="1400" dirty="0">
              <a:solidFill>
                <a:schemeClr val="bg1"/>
              </a:solidFill>
              <a:effectLst>
                <a:outerShdw blurRad="38100" dist="38100" dir="2700000" algn="tl">
                  <a:srgbClr val="000000">
                    <a:alpha val="43137"/>
                  </a:srgbClr>
                </a:outerShdw>
              </a:effectLst>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68450" y="86352"/>
            <a:ext cx="2178527" cy="24208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p:cNvSpPr txBox="1"/>
          <p:nvPr/>
        </p:nvSpPr>
        <p:spPr>
          <a:xfrm>
            <a:off x="6546570" y="1916832"/>
            <a:ext cx="1899879" cy="892552"/>
          </a:xfrm>
          <a:prstGeom prst="rect">
            <a:avLst/>
          </a:prstGeom>
          <a:noFill/>
        </p:spPr>
        <p:txBody>
          <a:bodyPr wrap="none" rtlCol="0">
            <a:spAutoFit/>
          </a:bodyPr>
          <a:lstStyle/>
          <a:p>
            <a:r>
              <a:rPr lang="ru-RU" sz="2000" dirty="0" smtClean="0">
                <a:solidFill>
                  <a:schemeClr val="bg1"/>
                </a:solidFill>
                <a:effectLst>
                  <a:outerShdw blurRad="38100" dist="38100" dir="2700000" algn="tl">
                    <a:srgbClr val="000000">
                      <a:alpha val="43137"/>
                    </a:srgbClr>
                  </a:outerShdw>
                </a:effectLst>
              </a:rPr>
              <a:t>Поваренок</a:t>
            </a:r>
            <a:endParaRPr lang="ru-RU" sz="2000" dirty="0">
              <a:solidFill>
                <a:schemeClr val="bg1"/>
              </a:solidFill>
              <a:effectLst>
                <a:outerShdw blurRad="38100" dist="38100" dir="2700000" algn="tl">
                  <a:srgbClr val="000000">
                    <a:alpha val="43137"/>
                  </a:srgbClr>
                </a:outerShdw>
              </a:effectLst>
            </a:endParaRPr>
          </a:p>
          <a:p>
            <a:r>
              <a:rPr lang="ru-RU" sz="1400" dirty="0">
                <a:solidFill>
                  <a:schemeClr val="bg1"/>
                </a:solidFill>
                <a:effectLst>
                  <a:outerShdw blurRad="38100" dist="38100" dir="2700000" algn="tl">
                    <a:srgbClr val="000000">
                      <a:alpha val="43137"/>
                    </a:srgbClr>
                  </a:outerShdw>
                </a:effectLst>
              </a:rPr>
              <a:t>Хаим </a:t>
            </a:r>
            <a:r>
              <a:rPr lang="ru-RU" sz="1400" dirty="0" err="1">
                <a:solidFill>
                  <a:schemeClr val="bg1"/>
                </a:solidFill>
                <a:effectLst>
                  <a:outerShdw blurRad="38100" dist="38100" dir="2700000" algn="tl">
                    <a:srgbClr val="000000">
                      <a:alpha val="43137"/>
                    </a:srgbClr>
                  </a:outerShdw>
                </a:effectLst>
              </a:rPr>
              <a:t>Сутин</a:t>
            </a:r>
            <a:r>
              <a:rPr lang="ru-RU" sz="1400" dirty="0">
                <a:solidFill>
                  <a:schemeClr val="bg1"/>
                </a:solidFill>
                <a:effectLst>
                  <a:outerShdw blurRad="38100" dist="38100" dir="2700000" algn="tl">
                    <a:srgbClr val="000000">
                      <a:alpha val="43137"/>
                    </a:srgbClr>
                  </a:outerShdw>
                </a:effectLst>
              </a:rPr>
              <a:t> (</a:t>
            </a:r>
            <a:r>
              <a:rPr lang="ru-RU" sz="1400" dirty="0" smtClean="0">
                <a:solidFill>
                  <a:schemeClr val="bg1"/>
                </a:solidFill>
                <a:effectLst>
                  <a:outerShdw blurRad="38100" dist="38100" dir="2700000" algn="tl">
                    <a:srgbClr val="000000">
                      <a:alpha val="43137"/>
                    </a:srgbClr>
                  </a:outerShdw>
                </a:effectLst>
              </a:rPr>
              <a:t>1927 </a:t>
            </a:r>
            <a:r>
              <a:rPr lang="ru-RU" sz="1400" dirty="0">
                <a:solidFill>
                  <a:schemeClr val="bg1"/>
                </a:solidFill>
                <a:effectLst>
                  <a:outerShdw blurRad="38100" dist="38100" dir="2700000" algn="tl">
                    <a:srgbClr val="000000">
                      <a:alpha val="43137"/>
                    </a:srgbClr>
                  </a:outerShdw>
                </a:effectLst>
              </a:rPr>
              <a:t>г.)</a:t>
            </a:r>
          </a:p>
          <a:p>
            <a:endParaRPr lang="ru-RU" dirty="0"/>
          </a:p>
        </p:txBody>
      </p:sp>
      <p:pic>
        <p:nvPicPr>
          <p:cNvPr id="10" name="Рисунок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3717032"/>
            <a:ext cx="3888432" cy="295807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Box 10"/>
          <p:cNvSpPr txBox="1"/>
          <p:nvPr/>
        </p:nvSpPr>
        <p:spPr>
          <a:xfrm>
            <a:off x="267865" y="6021288"/>
            <a:ext cx="2034531" cy="892552"/>
          </a:xfrm>
          <a:prstGeom prst="rect">
            <a:avLst/>
          </a:prstGeom>
          <a:noFill/>
        </p:spPr>
        <p:txBody>
          <a:bodyPr wrap="none" rtlCol="0">
            <a:spAutoFit/>
          </a:bodyPr>
          <a:lstStyle/>
          <a:p>
            <a:r>
              <a:rPr lang="ru-RU" sz="2000" dirty="0" smtClean="0">
                <a:solidFill>
                  <a:schemeClr val="bg1"/>
                </a:solidFill>
                <a:effectLst>
                  <a:outerShdw blurRad="38100" dist="38100" dir="2700000" algn="tl">
                    <a:srgbClr val="000000">
                      <a:alpha val="43137"/>
                    </a:srgbClr>
                  </a:outerShdw>
                </a:effectLst>
              </a:rPr>
              <a:t>Мастера тортов</a:t>
            </a:r>
            <a:endParaRPr lang="ru-RU" sz="2000" dirty="0">
              <a:solidFill>
                <a:schemeClr val="bg1"/>
              </a:solidFill>
              <a:effectLst>
                <a:outerShdw blurRad="38100" dist="38100" dir="2700000" algn="tl">
                  <a:srgbClr val="000000">
                    <a:alpha val="43137"/>
                  </a:srgbClr>
                </a:outerShdw>
              </a:effectLst>
            </a:endParaRPr>
          </a:p>
          <a:p>
            <a:r>
              <a:rPr lang="ru-RU" sz="1400" dirty="0" err="1" smtClean="0">
                <a:solidFill>
                  <a:schemeClr val="bg1"/>
                </a:solidFill>
                <a:effectLst>
                  <a:outerShdw blurRad="38100" dist="38100" dir="2700000" algn="tl">
                    <a:srgbClr val="000000">
                      <a:alpha val="43137"/>
                    </a:srgbClr>
                  </a:outerShdw>
                </a:effectLst>
              </a:rPr>
              <a:t>О.Д.Яновская</a:t>
            </a:r>
            <a:r>
              <a:rPr lang="ru-RU" sz="1400" dirty="0" smtClean="0">
                <a:solidFill>
                  <a:schemeClr val="bg1"/>
                </a:solidFill>
                <a:effectLst>
                  <a:outerShdw blurRad="38100" dist="38100" dir="2700000" algn="tl">
                    <a:srgbClr val="000000">
                      <a:alpha val="43137"/>
                    </a:srgbClr>
                  </a:outerShdw>
                </a:effectLst>
              </a:rPr>
              <a:t>(1937 </a:t>
            </a:r>
            <a:r>
              <a:rPr lang="ru-RU" sz="1400" dirty="0">
                <a:solidFill>
                  <a:schemeClr val="bg1"/>
                </a:solidFill>
                <a:effectLst>
                  <a:outerShdw blurRad="38100" dist="38100" dir="2700000" algn="tl">
                    <a:srgbClr val="000000">
                      <a:alpha val="43137"/>
                    </a:srgbClr>
                  </a:outerShdw>
                </a:effectLst>
              </a:rPr>
              <a:t>г.)</a:t>
            </a:r>
          </a:p>
          <a:p>
            <a:endParaRPr lang="ru-RU" dirty="0"/>
          </a:p>
        </p:txBody>
      </p:sp>
      <p:pic>
        <p:nvPicPr>
          <p:cNvPr id="12" name="Рисунок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32040" y="2662817"/>
            <a:ext cx="3024336" cy="40122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TextBox 12"/>
          <p:cNvSpPr txBox="1"/>
          <p:nvPr/>
        </p:nvSpPr>
        <p:spPr>
          <a:xfrm>
            <a:off x="4943595" y="6021288"/>
            <a:ext cx="2977097" cy="892552"/>
          </a:xfrm>
          <a:prstGeom prst="rect">
            <a:avLst/>
          </a:prstGeom>
          <a:noFill/>
        </p:spPr>
        <p:txBody>
          <a:bodyPr wrap="none" rtlCol="0">
            <a:spAutoFit/>
          </a:bodyPr>
          <a:lstStyle/>
          <a:p>
            <a:r>
              <a:rPr lang="ru-RU" sz="2000" dirty="0" smtClean="0">
                <a:solidFill>
                  <a:schemeClr val="bg1"/>
                </a:solidFill>
                <a:effectLst>
                  <a:outerShdw blurRad="38100" dist="38100" dir="2700000" algn="tl">
                    <a:srgbClr val="000000">
                      <a:alpha val="43137"/>
                    </a:srgbClr>
                  </a:outerShdw>
                </a:effectLst>
              </a:rPr>
              <a:t>На фабрике Большевик</a:t>
            </a:r>
            <a:endParaRPr lang="ru-RU" sz="2000" dirty="0">
              <a:solidFill>
                <a:schemeClr val="bg1"/>
              </a:solidFill>
              <a:effectLst>
                <a:outerShdw blurRad="38100" dist="38100" dir="2700000" algn="tl">
                  <a:srgbClr val="000000">
                    <a:alpha val="43137"/>
                  </a:srgbClr>
                </a:outerShdw>
              </a:effectLst>
            </a:endParaRPr>
          </a:p>
          <a:p>
            <a:r>
              <a:rPr lang="ru-RU" sz="1400" dirty="0" err="1" smtClean="0">
                <a:solidFill>
                  <a:schemeClr val="bg1"/>
                </a:solidFill>
                <a:effectLst>
                  <a:outerShdw blurRad="38100" dist="38100" dir="2700000" algn="tl">
                    <a:srgbClr val="000000">
                      <a:alpha val="43137"/>
                    </a:srgbClr>
                  </a:outerShdw>
                </a:effectLst>
              </a:rPr>
              <a:t>Н.М.Александр</a:t>
            </a:r>
            <a:r>
              <a:rPr lang="ru-RU" sz="1400" dirty="0" smtClean="0">
                <a:solidFill>
                  <a:schemeClr val="bg1"/>
                </a:solidFill>
                <a:effectLst>
                  <a:outerShdw blurRad="38100" dist="38100" dir="2700000" algn="tl">
                    <a:srgbClr val="000000">
                      <a:alpha val="43137"/>
                    </a:srgbClr>
                  </a:outerShdw>
                </a:effectLst>
              </a:rPr>
              <a:t> (1954 </a:t>
            </a:r>
            <a:r>
              <a:rPr lang="ru-RU" sz="1400" dirty="0">
                <a:solidFill>
                  <a:schemeClr val="bg1"/>
                </a:solidFill>
                <a:effectLst>
                  <a:outerShdw blurRad="38100" dist="38100" dir="2700000" algn="tl">
                    <a:srgbClr val="000000">
                      <a:alpha val="43137"/>
                    </a:srgbClr>
                  </a:outerShdw>
                </a:effectLst>
              </a:rPr>
              <a:t>г.)</a:t>
            </a:r>
          </a:p>
          <a:p>
            <a:endParaRPr lang="ru-RU" dirty="0"/>
          </a:p>
        </p:txBody>
      </p:sp>
      <p:sp>
        <p:nvSpPr>
          <p:cNvPr id="14" name="TextBox 13"/>
          <p:cNvSpPr txBox="1"/>
          <p:nvPr/>
        </p:nvSpPr>
        <p:spPr>
          <a:xfrm>
            <a:off x="3047767" y="252055"/>
            <a:ext cx="3384376" cy="2523768"/>
          </a:xfrm>
          <a:prstGeom prst="rect">
            <a:avLst/>
          </a:prstGeom>
          <a:noFill/>
        </p:spPr>
        <p:txBody>
          <a:bodyPr wrap="square" rtlCol="0">
            <a:spAutoFit/>
          </a:bodyPr>
          <a:lstStyle/>
          <a:p>
            <a:pPr algn="ctr"/>
            <a:r>
              <a:rPr lang="ru-RU" sz="2000" b="1" dirty="0">
                <a:solidFill>
                  <a:srgbClr val="C00000"/>
                </a:solidFill>
              </a:rPr>
              <a:t>КОНДИТЕР, - вот моё призванье,</a:t>
            </a:r>
          </a:p>
          <a:p>
            <a:pPr algn="ctr"/>
            <a:r>
              <a:rPr lang="ru-RU" sz="2000" b="1" dirty="0">
                <a:solidFill>
                  <a:srgbClr val="C00000"/>
                </a:solidFill>
              </a:rPr>
              <a:t>Ведь он и маг и чародей,</a:t>
            </a:r>
          </a:p>
          <a:p>
            <a:pPr algn="ctr"/>
            <a:r>
              <a:rPr lang="ru-RU" sz="2000" b="1" dirty="0">
                <a:solidFill>
                  <a:srgbClr val="C00000"/>
                </a:solidFill>
              </a:rPr>
              <a:t>Не только сладкие </a:t>
            </a:r>
            <a:r>
              <a:rPr lang="ru-RU" sz="2000" b="1" dirty="0" err="1">
                <a:solidFill>
                  <a:srgbClr val="C00000"/>
                </a:solidFill>
              </a:rPr>
              <a:t>созданья</a:t>
            </a:r>
            <a:r>
              <a:rPr lang="ru-RU" sz="2000" b="1" dirty="0">
                <a:solidFill>
                  <a:srgbClr val="C00000"/>
                </a:solidFill>
              </a:rPr>
              <a:t>, -</a:t>
            </a:r>
          </a:p>
          <a:p>
            <a:pPr algn="ctr"/>
            <a:r>
              <a:rPr lang="ru-RU" sz="2000" b="1" dirty="0">
                <a:solidFill>
                  <a:srgbClr val="C00000"/>
                </a:solidFill>
              </a:rPr>
              <a:t>Приносит счастье для людей!</a:t>
            </a:r>
          </a:p>
          <a:p>
            <a:endParaRPr lang="ru-RU" dirty="0"/>
          </a:p>
        </p:txBody>
      </p:sp>
    </p:spTree>
    <p:extLst>
      <p:ext uri="{BB962C8B-B14F-4D97-AF65-F5344CB8AC3E}">
        <p14:creationId xmlns:p14="http://schemas.microsoft.com/office/powerpoint/2010/main" val="1750294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6632"/>
            <a:ext cx="8496944" cy="1143000"/>
          </a:xfrm>
        </p:spPr>
        <p:txBody>
          <a:bodyPr/>
          <a:lstStyle/>
          <a:p>
            <a:pPr marL="0" indent="0">
              <a:buNone/>
            </a:pPr>
            <a:r>
              <a:rPr lang="ru-RU" sz="4800" dirty="0" smtClean="0">
                <a:effectLst>
                  <a:outerShdw blurRad="38100" dist="38100" dir="2700000" algn="tl">
                    <a:srgbClr val="000000">
                      <a:alpha val="43137"/>
                    </a:srgbClr>
                  </a:outerShdw>
                  <a:reflection blurRad="6350" stA="55000" endA="300" endPos="45500" dir="5400000" sy="-100000" algn="bl" rotWithShape="0"/>
                </a:effectLst>
              </a:rPr>
              <a:t>ИСТОРИЧЕСКАЯ СПРАВКА</a:t>
            </a:r>
            <a:endParaRPr lang="ru-RU" sz="4800" dirty="0">
              <a:effectLst>
                <a:outerShdw blurRad="38100" dist="38100" dir="2700000" algn="tl">
                  <a:srgbClr val="000000">
                    <a:alpha val="43137"/>
                  </a:srgbClr>
                </a:outerShdw>
                <a:reflection blurRad="6350" stA="55000" endA="300" endPos="45500" dir="5400000" sy="-100000" algn="bl" rotWithShape="0"/>
              </a:effectLst>
            </a:endParaRPr>
          </a:p>
        </p:txBody>
      </p:sp>
      <p:sp>
        <p:nvSpPr>
          <p:cNvPr id="3" name="Объект 2"/>
          <p:cNvSpPr>
            <a:spLocks noGrp="1"/>
          </p:cNvSpPr>
          <p:nvPr>
            <p:ph sz="quarter" idx="13"/>
          </p:nvPr>
        </p:nvSpPr>
        <p:spPr>
          <a:xfrm>
            <a:off x="179512" y="1124744"/>
            <a:ext cx="8928992" cy="5616624"/>
          </a:xfrm>
        </p:spPr>
        <p:txBody>
          <a:bodyPr>
            <a:normAutofit/>
          </a:bodyPr>
          <a:lstStyle/>
          <a:p>
            <a:pPr marL="45720" indent="0">
              <a:buNone/>
            </a:pPr>
            <a:r>
              <a:rPr lang="ru-RU" sz="1800" b="1" dirty="0">
                <a:solidFill>
                  <a:srgbClr val="C00000"/>
                </a:solidFill>
              </a:rPr>
              <a:t>Кулинария</a:t>
            </a:r>
            <a:r>
              <a:rPr lang="ru-RU" sz="1800" b="1" dirty="0"/>
              <a:t> как наука возникла в России лишь в конце </a:t>
            </a:r>
            <a:r>
              <a:rPr lang="ru-RU" sz="1800" b="1" dirty="0">
                <a:solidFill>
                  <a:srgbClr val="C00000"/>
                </a:solidFill>
              </a:rPr>
              <a:t>XVIII века. </a:t>
            </a:r>
            <a:r>
              <a:rPr lang="ru-RU" sz="1800" b="1" dirty="0"/>
              <a:t>Развитие профессиональной кулинарии связано с появлением предприятий внедомашнего питания. Возникли они еще в </a:t>
            </a:r>
            <a:r>
              <a:rPr lang="ru-RU" sz="1800" b="1" dirty="0">
                <a:solidFill>
                  <a:srgbClr val="C00000"/>
                </a:solidFill>
              </a:rPr>
              <a:t>Древней Руси. </a:t>
            </a:r>
            <a:r>
              <a:rPr lang="ru-RU" sz="1800" b="1" dirty="0"/>
              <a:t>Вначале это были </a:t>
            </a:r>
            <a:r>
              <a:rPr lang="ru-RU" sz="1800" b="1" dirty="0">
                <a:solidFill>
                  <a:srgbClr val="C00000"/>
                </a:solidFill>
              </a:rPr>
              <a:t>корчмы</a:t>
            </a:r>
            <a:r>
              <a:rPr lang="ru-RU" sz="1800" b="1" dirty="0"/>
              <a:t> </a:t>
            </a:r>
            <a:r>
              <a:rPr lang="ru-RU" sz="1800" b="1" i="1" dirty="0"/>
              <a:t>(от славянского корня «корм»), </a:t>
            </a:r>
            <a:r>
              <a:rPr lang="ru-RU" sz="1800" b="1" dirty="0"/>
              <a:t>в которых путники могли найти приют и пищу. Затем появились придорожные </a:t>
            </a:r>
            <a:r>
              <a:rPr lang="ru-RU" sz="1800" b="1" dirty="0">
                <a:solidFill>
                  <a:srgbClr val="C00000"/>
                </a:solidFill>
              </a:rPr>
              <a:t>трактиры</a:t>
            </a:r>
            <a:r>
              <a:rPr lang="ru-RU" sz="1800" b="1" dirty="0"/>
              <a:t> </a:t>
            </a:r>
            <a:r>
              <a:rPr lang="ru-RU" sz="1800" b="1" i="1" dirty="0"/>
              <a:t>(от лат. «</a:t>
            </a:r>
            <a:r>
              <a:rPr lang="ru-RU" sz="1800" b="1" i="1" dirty="0" err="1"/>
              <a:t>trakt</a:t>
            </a:r>
            <a:r>
              <a:rPr lang="ru-RU" sz="1800" b="1" i="1" dirty="0"/>
              <a:t>» — путь, поток) — </a:t>
            </a:r>
            <a:r>
              <a:rPr lang="ru-RU" sz="1800" b="1" dirty="0"/>
              <a:t>гостиницы с обеденным залом и кухней. В то же время наряду с трактирами в крупных городах России стали появляться </a:t>
            </a:r>
            <a:r>
              <a:rPr lang="ru-RU" sz="1800" b="1" dirty="0">
                <a:solidFill>
                  <a:srgbClr val="C00000"/>
                </a:solidFill>
              </a:rPr>
              <a:t>рестораны</a:t>
            </a:r>
            <a:r>
              <a:rPr lang="ru-RU" sz="1800" b="1" dirty="0"/>
              <a:t> </a:t>
            </a:r>
            <a:r>
              <a:rPr lang="ru-RU" sz="1800" b="1" i="1" dirty="0"/>
              <a:t>(от фр. «</a:t>
            </a:r>
            <a:r>
              <a:rPr lang="ru-RU" sz="1800" b="1" i="1" dirty="0" err="1"/>
              <a:t>restauration</a:t>
            </a:r>
            <a:r>
              <a:rPr lang="ru-RU" sz="1800" b="1" i="1" dirty="0"/>
              <a:t>» — восстановление). </a:t>
            </a:r>
            <a:r>
              <a:rPr lang="ru-RU" sz="1800" b="1" dirty="0"/>
              <a:t>В России </a:t>
            </a:r>
            <a:r>
              <a:rPr lang="ru-RU" sz="1800" b="1" dirty="0">
                <a:solidFill>
                  <a:srgbClr val="C00000"/>
                </a:solidFill>
              </a:rPr>
              <a:t>первая кулинарная книга «Поваренные записки» </a:t>
            </a:r>
            <a:r>
              <a:rPr lang="ru-RU" sz="1800" b="1" dirty="0"/>
              <a:t>была составлена </a:t>
            </a:r>
            <a:r>
              <a:rPr lang="ru-RU" sz="1800" b="1" dirty="0">
                <a:solidFill>
                  <a:srgbClr val="C00000"/>
                </a:solidFill>
              </a:rPr>
              <a:t>С. </a:t>
            </a:r>
            <a:r>
              <a:rPr lang="ru-RU" sz="1800" b="1" dirty="0" err="1">
                <a:solidFill>
                  <a:srgbClr val="C00000"/>
                </a:solidFill>
              </a:rPr>
              <a:t>Друковцовым</a:t>
            </a:r>
            <a:r>
              <a:rPr lang="ru-RU" sz="1800" b="1" dirty="0">
                <a:solidFill>
                  <a:srgbClr val="C00000"/>
                </a:solidFill>
              </a:rPr>
              <a:t> в 1779 г.</a:t>
            </a:r>
            <a:r>
              <a:rPr lang="ru-RU" sz="1800" b="1" dirty="0"/>
              <a:t> </a:t>
            </a:r>
            <a:r>
              <a:rPr lang="ru-RU" sz="1800" b="1" dirty="0">
                <a:solidFill>
                  <a:srgbClr val="C00000"/>
                </a:solidFill>
              </a:rPr>
              <a:t>Первая кулинарная школа </a:t>
            </a:r>
            <a:r>
              <a:rPr lang="ru-RU" sz="1800" b="1" dirty="0"/>
              <a:t>была открыта в Петербурге </a:t>
            </a:r>
            <a:r>
              <a:rPr lang="ru-RU" sz="1800" b="1" dirty="0">
                <a:solidFill>
                  <a:srgbClr val="C00000"/>
                </a:solidFill>
              </a:rPr>
              <a:t>25 марта 1888 г. </a:t>
            </a:r>
            <a:r>
              <a:rPr lang="ru-RU" sz="1800" b="1" dirty="0"/>
              <a:t>по инициативе профессора </a:t>
            </a:r>
            <a:r>
              <a:rPr lang="ru-RU" sz="1800" b="1" dirty="0">
                <a:solidFill>
                  <a:srgbClr val="C00000"/>
                </a:solidFill>
              </a:rPr>
              <a:t>И. Е. Андриевского </a:t>
            </a:r>
            <a:r>
              <a:rPr lang="ru-RU" sz="1800" b="1" dirty="0"/>
              <a:t>и </a:t>
            </a:r>
            <a:r>
              <a:rPr lang="ru-RU" sz="1800" b="1" dirty="0">
                <a:solidFill>
                  <a:srgbClr val="C00000"/>
                </a:solidFill>
              </a:rPr>
              <a:t>кулинара Д. В. </a:t>
            </a:r>
            <a:r>
              <a:rPr lang="ru-RU" sz="1800" b="1" dirty="0" err="1">
                <a:solidFill>
                  <a:srgbClr val="C00000"/>
                </a:solidFill>
              </a:rPr>
              <a:t>Каншина</a:t>
            </a:r>
            <a:r>
              <a:rPr lang="ru-RU" sz="1800" b="1" dirty="0">
                <a:solidFill>
                  <a:srgbClr val="C00000"/>
                </a:solidFill>
              </a:rPr>
              <a:t>.</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4365104"/>
            <a:ext cx="3819383" cy="2304256"/>
          </a:xfrm>
          <a:prstGeom prst="rect">
            <a:avLst/>
          </a:prstGeom>
          <a:ln>
            <a:noFill/>
          </a:ln>
          <a:effectLst>
            <a:softEdge rad="112500"/>
          </a:effectLst>
        </p:spPr>
      </p:pic>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l="18655" t="1471" r="17723" b="41322"/>
          <a:stretch/>
        </p:blipFill>
        <p:spPr>
          <a:xfrm>
            <a:off x="5220072" y="4365104"/>
            <a:ext cx="3416865" cy="2304256"/>
          </a:xfrm>
          <a:prstGeom prst="rect">
            <a:avLst/>
          </a:prstGeom>
          <a:ln>
            <a:noFill/>
          </a:ln>
          <a:effectLst>
            <a:softEdge rad="112500"/>
          </a:effectLst>
        </p:spPr>
      </p:pic>
    </p:spTree>
    <p:extLst>
      <p:ext uri="{BB962C8B-B14F-4D97-AF65-F5344CB8AC3E}">
        <p14:creationId xmlns:p14="http://schemas.microsoft.com/office/powerpoint/2010/main" val="3701712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6552" y="6307"/>
            <a:ext cx="9896887" cy="1143000"/>
          </a:xfrm>
        </p:spPr>
        <p:txBody>
          <a:bodyPr/>
          <a:lstStyle/>
          <a:p>
            <a:pPr marL="0" indent="0" algn="ctr">
              <a:buNone/>
            </a:pPr>
            <a:r>
              <a:rPr lang="ru-RU" sz="3600" dirty="0" smtClean="0">
                <a:effectLst>
                  <a:outerShdw blurRad="38100" dist="38100" dir="2700000" algn="tl">
                    <a:srgbClr val="000000">
                      <a:alpha val="43137"/>
                    </a:srgbClr>
                  </a:outerShdw>
                  <a:reflection blurRad="6350" stA="55000" endA="300" endPos="45500" dir="5400000" sy="-100000" algn="bl" rotWithShape="0"/>
                </a:effectLst>
              </a:rPr>
              <a:t>КЛАСС ПРОФЕСИИИ ПОВАР-КОНДИТЕР</a:t>
            </a:r>
            <a:endParaRPr lang="ru-RU" sz="3600" dirty="0">
              <a:effectLst>
                <a:outerShdw blurRad="38100" dist="38100" dir="2700000" algn="tl">
                  <a:srgbClr val="000000">
                    <a:alpha val="43137"/>
                  </a:srgbClr>
                </a:outerShdw>
                <a:reflection blurRad="6350" stA="55000" endA="300" endPos="45500" dir="5400000" sy="-100000" algn="bl" rotWithShape="0"/>
              </a:effectLst>
            </a:endParaRPr>
          </a:p>
        </p:txBody>
      </p:sp>
      <p:graphicFrame>
        <p:nvGraphicFramePr>
          <p:cNvPr id="4" name="Объект 3"/>
          <p:cNvGraphicFramePr>
            <a:graphicFrameLocks noGrp="1"/>
          </p:cNvGraphicFramePr>
          <p:nvPr>
            <p:ph sz="quarter" idx="13"/>
            <p:extLst>
              <p:ext uri="{D42A27DB-BD31-4B8C-83A1-F6EECF244321}">
                <p14:modId xmlns:p14="http://schemas.microsoft.com/office/powerpoint/2010/main" val="3809277826"/>
              </p:ext>
            </p:extLst>
          </p:nvPr>
        </p:nvGraphicFramePr>
        <p:xfrm>
          <a:off x="107504" y="1052736"/>
          <a:ext cx="8857107" cy="5616625"/>
        </p:xfrm>
        <a:graphic>
          <a:graphicData uri="http://schemas.openxmlformats.org/drawingml/2006/table">
            <a:tbl>
              <a:tblPr firstRow="1" bandRow="1">
                <a:tableStyleId>{9DCAF9ED-07DC-4A11-8D7F-57B35C25682E}</a:tableStyleId>
              </a:tblPr>
              <a:tblGrid>
                <a:gridCol w="4968676"/>
                <a:gridCol w="1944216"/>
                <a:gridCol w="1944215"/>
              </a:tblGrid>
              <a:tr h="666379">
                <a:tc>
                  <a:txBody>
                    <a:bodyPr/>
                    <a:lstStyle/>
                    <a:p>
                      <a:pPr algn="ctr"/>
                      <a:endParaRPr lang="ru-RU" dirty="0" smtClean="0"/>
                    </a:p>
                    <a:p>
                      <a:pPr algn="ctr"/>
                      <a:r>
                        <a:rPr lang="ru-RU" dirty="0" smtClean="0"/>
                        <a:t>КЛАСС ПРОФЕССИИ</a:t>
                      </a:r>
                      <a:endParaRPr lang="ru-RU" dirty="0"/>
                    </a:p>
                  </a:txBody>
                  <a:tcPr/>
                </a:tc>
                <a:tc>
                  <a:txBody>
                    <a:bodyPr/>
                    <a:lstStyle/>
                    <a:p>
                      <a:pPr algn="ctr"/>
                      <a:endParaRPr lang="ru-RU" dirty="0" smtClean="0"/>
                    </a:p>
                    <a:p>
                      <a:pPr algn="ctr"/>
                      <a:r>
                        <a:rPr lang="ru-RU" dirty="0" smtClean="0">
                          <a:solidFill>
                            <a:schemeClr val="bg1"/>
                          </a:solidFill>
                        </a:rPr>
                        <a:t>ПРИСУТСТВУЕТ</a:t>
                      </a:r>
                      <a:endParaRPr lang="ru-RU" dirty="0">
                        <a:solidFill>
                          <a:schemeClr val="bg1"/>
                        </a:solidFill>
                      </a:endParaRPr>
                    </a:p>
                  </a:txBody>
                  <a:tcPr/>
                </a:tc>
                <a:tc>
                  <a:txBody>
                    <a:bodyPr/>
                    <a:lstStyle/>
                    <a:p>
                      <a:pPr algn="ctr"/>
                      <a:r>
                        <a:rPr lang="ru-RU" dirty="0" smtClean="0"/>
                        <a:t>НЕ ПРИСУТСТВУЕТ</a:t>
                      </a:r>
                      <a:endParaRPr lang="ru-RU" dirty="0"/>
                    </a:p>
                  </a:txBody>
                  <a:tcPr/>
                </a:tc>
              </a:tr>
              <a:tr h="1650082">
                <a:tc>
                  <a:txBody>
                    <a:bodyPr/>
                    <a:lstStyle/>
                    <a:p>
                      <a:r>
                        <a:rPr lang="ru-RU" b="1" u="sng" dirty="0" smtClean="0">
                          <a:solidFill>
                            <a:srgbClr val="C00000"/>
                          </a:solidFill>
                        </a:rPr>
                        <a:t>Гностический</a:t>
                      </a:r>
                      <a:r>
                        <a:rPr lang="ru-RU" b="1" u="none" dirty="0" smtClean="0">
                          <a:solidFill>
                            <a:srgbClr val="C00000"/>
                          </a:solidFill>
                        </a:rPr>
                        <a:t> </a:t>
                      </a:r>
                      <a:r>
                        <a:rPr lang="ru-RU" b="1" u="sng" dirty="0" smtClean="0">
                          <a:solidFill>
                            <a:srgbClr val="C00000"/>
                          </a:solidFill>
                        </a:rPr>
                        <a:t>(УЗНАТЬ)</a:t>
                      </a:r>
                    </a:p>
                    <a:p>
                      <a:pPr marL="285750" indent="-285750">
                        <a:buFont typeface="Arial" panose="020B0604020202020204" pitchFamily="34" charset="0"/>
                        <a:buChar char="•"/>
                      </a:pPr>
                      <a:r>
                        <a:rPr lang="ru-RU" dirty="0" smtClean="0"/>
                        <a:t>Узнать, распознать,</a:t>
                      </a:r>
                      <a:r>
                        <a:rPr lang="ru-RU" baseline="0" dirty="0" smtClean="0"/>
                        <a:t> проконтролировать</a:t>
                      </a:r>
                    </a:p>
                    <a:p>
                      <a:pPr marL="285750" indent="-285750" algn="l">
                        <a:buFont typeface="Arial" panose="020B0604020202020204" pitchFamily="34" charset="0"/>
                        <a:buChar char="•"/>
                      </a:pPr>
                      <a:r>
                        <a:rPr lang="ru-RU" baseline="0" dirty="0" smtClean="0"/>
                        <a:t>Классифицировать, сортировать, проверять по ранее известным признакам, оценивать</a:t>
                      </a:r>
                      <a:endParaRPr lang="ru-RU" dirty="0"/>
                    </a:p>
                  </a:txBody>
                  <a:tcPr/>
                </a:tc>
                <a:tc>
                  <a:txBody>
                    <a:bodyPr/>
                    <a:lstStyle/>
                    <a:p>
                      <a:r>
                        <a:rPr lang="ru-RU" dirty="0" smtClean="0"/>
                        <a:t>               </a:t>
                      </a:r>
                    </a:p>
                    <a:p>
                      <a:r>
                        <a:rPr lang="ru-RU" sz="8000" dirty="0" smtClean="0">
                          <a:solidFill>
                            <a:srgbClr val="00B050"/>
                          </a:solidFill>
                        </a:rPr>
                        <a:t>  +</a:t>
                      </a:r>
                    </a:p>
                  </a:txBody>
                  <a:tcPr/>
                </a:tc>
                <a:tc>
                  <a:txBody>
                    <a:bodyPr/>
                    <a:lstStyle/>
                    <a:p>
                      <a:endParaRPr lang="ru-RU" dirty="0"/>
                    </a:p>
                  </a:txBody>
                  <a:tcPr/>
                </a:tc>
              </a:tr>
              <a:tr h="1650082">
                <a:tc>
                  <a:txBody>
                    <a:bodyPr/>
                    <a:lstStyle/>
                    <a:p>
                      <a:r>
                        <a:rPr lang="ru-RU" b="1" u="sng" dirty="0" smtClean="0">
                          <a:solidFill>
                            <a:srgbClr val="C00000"/>
                          </a:solidFill>
                        </a:rPr>
                        <a:t>Преобразующий</a:t>
                      </a:r>
                      <a:r>
                        <a:rPr lang="ru-RU" b="1" u="sng" baseline="0" dirty="0" smtClean="0">
                          <a:solidFill>
                            <a:srgbClr val="C00000"/>
                          </a:solidFill>
                        </a:rPr>
                        <a:t> (ИЗМЕНИТЬ)</a:t>
                      </a:r>
                    </a:p>
                    <a:p>
                      <a:pPr marL="285750" indent="-285750">
                        <a:buFont typeface="Arial" panose="020B0604020202020204" pitchFamily="34" charset="0"/>
                        <a:buChar char="•"/>
                      </a:pPr>
                      <a:r>
                        <a:rPr lang="ru-RU" b="0" u="none" baseline="0" dirty="0" smtClean="0">
                          <a:solidFill>
                            <a:schemeClr val="tx1"/>
                          </a:solidFill>
                        </a:rPr>
                        <a:t>Изменить свойства, состояние предметов</a:t>
                      </a:r>
                      <a:endParaRPr lang="ru-RU" b="0" u="none"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8000" dirty="0" smtClean="0">
                          <a:solidFill>
                            <a:srgbClr val="00B050"/>
                          </a:solidFill>
                        </a:rPr>
                        <a:t>  +</a:t>
                      </a:r>
                    </a:p>
                    <a:p>
                      <a:endParaRPr lang="ru-RU" dirty="0"/>
                    </a:p>
                  </a:txBody>
                  <a:tcPr/>
                </a:tc>
                <a:tc>
                  <a:txBody>
                    <a:bodyPr/>
                    <a:lstStyle/>
                    <a:p>
                      <a:endParaRPr lang="ru-RU" dirty="0"/>
                    </a:p>
                  </a:txBody>
                  <a:tcPr/>
                </a:tc>
              </a:tr>
              <a:tr h="1650082">
                <a:tc>
                  <a:txBody>
                    <a:bodyPr/>
                    <a:lstStyle/>
                    <a:p>
                      <a:r>
                        <a:rPr lang="ru-RU" b="1" u="sng" dirty="0" smtClean="0">
                          <a:solidFill>
                            <a:srgbClr val="C00000"/>
                          </a:solidFill>
                        </a:rPr>
                        <a:t>Изыскательские</a:t>
                      </a:r>
                      <a:r>
                        <a:rPr lang="ru-RU" b="1" u="sng" baseline="0" dirty="0" smtClean="0">
                          <a:solidFill>
                            <a:srgbClr val="C00000"/>
                          </a:solidFill>
                        </a:rPr>
                        <a:t> (ИЗОБРЕСТИ)</a:t>
                      </a:r>
                    </a:p>
                    <a:p>
                      <a:pPr marL="285750" indent="-285750">
                        <a:buFont typeface="Arial" panose="020B0604020202020204" pitchFamily="34" charset="0"/>
                        <a:buChar char="•"/>
                      </a:pPr>
                      <a:r>
                        <a:rPr lang="ru-RU" b="0" u="none" baseline="0" dirty="0" smtClean="0">
                          <a:solidFill>
                            <a:schemeClr val="tx1"/>
                          </a:solidFill>
                        </a:rPr>
                        <a:t>Изобрести</a:t>
                      </a:r>
                    </a:p>
                    <a:p>
                      <a:pPr marL="285750" indent="-285750">
                        <a:buFont typeface="Arial" panose="020B0604020202020204" pitchFamily="34" charset="0"/>
                        <a:buChar char="•"/>
                      </a:pPr>
                      <a:r>
                        <a:rPr lang="ru-RU" b="0" u="none" baseline="0" dirty="0" smtClean="0">
                          <a:solidFill>
                            <a:schemeClr val="tx1"/>
                          </a:solidFill>
                        </a:rPr>
                        <a:t>Найти нетрадиционный вариант решения</a:t>
                      </a:r>
                      <a:endParaRPr lang="ru-RU" b="0" u="none"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8000" dirty="0" smtClean="0">
                          <a:solidFill>
                            <a:srgbClr val="00B050"/>
                          </a:solidFill>
                        </a:rPr>
                        <a:t>  +</a:t>
                      </a:r>
                    </a:p>
                    <a:p>
                      <a:endParaRPr lang="ru-RU" dirty="0"/>
                    </a:p>
                  </a:txBody>
                  <a:tcPr/>
                </a:tc>
                <a:tc>
                  <a:txBody>
                    <a:bodyPr/>
                    <a:lstStyle/>
                    <a:p>
                      <a:endParaRPr lang="ru-RU" dirty="0"/>
                    </a:p>
                  </a:txBody>
                  <a:tcPr/>
                </a:tc>
              </a:tr>
            </a:tbl>
          </a:graphicData>
        </a:graphic>
      </p:graphicFrame>
    </p:spTree>
    <p:extLst>
      <p:ext uri="{BB962C8B-B14F-4D97-AF65-F5344CB8AC3E}">
        <p14:creationId xmlns:p14="http://schemas.microsoft.com/office/powerpoint/2010/main" val="706495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16632"/>
            <a:ext cx="6512511" cy="1143000"/>
          </a:xfrm>
        </p:spPr>
        <p:txBody>
          <a:bodyPr/>
          <a:lstStyle/>
          <a:p>
            <a:pPr marL="0" indent="0">
              <a:buNone/>
            </a:pPr>
            <a:r>
              <a:rPr lang="ru-RU" sz="3200" dirty="0" smtClean="0"/>
              <a:t>СОДЕРЖАНИЕ ДЕЯТЕЛЬНОСТИ</a:t>
            </a:r>
            <a:endParaRPr lang="ru-RU" sz="3200" dirty="0"/>
          </a:p>
        </p:txBody>
      </p:sp>
      <p:sp>
        <p:nvSpPr>
          <p:cNvPr id="3" name="Объект 2"/>
          <p:cNvSpPr>
            <a:spLocks noGrp="1"/>
          </p:cNvSpPr>
          <p:nvPr>
            <p:ph sz="quarter" idx="13"/>
          </p:nvPr>
        </p:nvSpPr>
        <p:spPr>
          <a:xfrm>
            <a:off x="-9441" y="836712"/>
            <a:ext cx="8928992" cy="5688632"/>
          </a:xfrm>
        </p:spPr>
        <p:txBody>
          <a:bodyPr>
            <a:normAutofit fontScale="92500"/>
          </a:bodyPr>
          <a:lstStyle/>
          <a:p>
            <a:pPr marL="45720" indent="0">
              <a:buNone/>
            </a:pPr>
            <a:r>
              <a:rPr lang="ru-RU" b="1" dirty="0"/>
              <a:t>Кондитер занимается изготовлением разнообразной кондитерской продукции: </a:t>
            </a:r>
            <a:r>
              <a:rPr lang="ru-RU" b="1" dirty="0">
                <a:solidFill>
                  <a:srgbClr val="C00000"/>
                </a:solidFill>
              </a:rPr>
              <a:t>пирожных, печенья, тортов, десертов, начинок и кремов.</a:t>
            </a:r>
            <a:r>
              <a:rPr lang="ru-RU" b="1" dirty="0"/>
              <a:t> Он украшает готовые изделия и контролирует их вес.</a:t>
            </a:r>
            <a:br>
              <a:rPr lang="ru-RU" b="1" dirty="0"/>
            </a:br>
            <a:r>
              <a:rPr lang="ru-RU" b="1" dirty="0"/>
              <a:t>Кондитер занимается приготовлением различных видов изделий из </a:t>
            </a:r>
            <a:r>
              <a:rPr lang="ru-RU" b="1" dirty="0">
                <a:solidFill>
                  <a:srgbClr val="C00000"/>
                </a:solidFill>
              </a:rPr>
              <a:t>шоколада, сахара, теста, кремов, начинок; </a:t>
            </a:r>
            <a:r>
              <a:rPr lang="ru-RU" b="1" dirty="0"/>
              <a:t>заготавливает сырье по заданной рецептуре: замешивает, сбивает, раскатывает тесто; разделывает полученные </a:t>
            </a:r>
            <a:r>
              <a:rPr lang="ru-RU" b="1" dirty="0">
                <a:solidFill>
                  <a:srgbClr val="C00000"/>
                </a:solidFill>
              </a:rPr>
              <a:t>полуфабрикаты,</a:t>
            </a:r>
            <a:r>
              <a:rPr lang="ru-RU" b="1" dirty="0"/>
              <a:t> нарезает, формирует, выпекает их; отделывает готовые изделия </a:t>
            </a:r>
            <a:r>
              <a:rPr lang="ru-RU" b="1" dirty="0">
                <a:solidFill>
                  <a:srgbClr val="C00000"/>
                </a:solidFill>
              </a:rPr>
              <a:t>кремом, помадкой, шоколадом; </a:t>
            </a:r>
            <a:r>
              <a:rPr lang="ru-RU" b="1" dirty="0"/>
              <a:t>проверяет вес готовых изделий.</a:t>
            </a:r>
            <a:br>
              <a:rPr lang="ru-RU" b="1" dirty="0"/>
            </a:br>
            <a:r>
              <a:rPr lang="ru-RU" b="1" dirty="0"/>
              <a:t>В своей работе кондитер использует ручные инструменты, </a:t>
            </a:r>
            <a:r>
              <a:rPr lang="ru-RU" b="1" dirty="0">
                <a:solidFill>
                  <a:srgbClr val="C00000"/>
                </a:solidFill>
              </a:rPr>
              <a:t>механическое и электромеханическое оборудование</a:t>
            </a:r>
            <a:r>
              <a:rPr lang="ru-RU" b="1" dirty="0"/>
              <a:t>. Кондитерские производства значительно различаются по степени автоматизации труда: от полностью автоматизированного производства </a:t>
            </a:r>
            <a:r>
              <a:rPr lang="ru-RU" b="1" i="1" dirty="0"/>
              <a:t>(автоматизированные поточные линии по выпуску вафель, печенья, конфет)</a:t>
            </a:r>
            <a:r>
              <a:rPr lang="ru-RU" b="1" dirty="0"/>
              <a:t> в крупных кондитерских и цехах, до неавтоматизированного </a:t>
            </a:r>
            <a:r>
              <a:rPr lang="ru-RU" b="1" i="1" dirty="0"/>
              <a:t>производства (ручной труд с использованием механического и электромеханического оборудовании при выпуске тортов, пирожных) </a:t>
            </a:r>
            <a:r>
              <a:rPr lang="ru-RU" b="1" dirty="0"/>
              <a:t>и т.п.</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4328" y="4725144"/>
            <a:ext cx="1527443" cy="2085246"/>
          </a:xfrm>
          <a:prstGeom prst="rect">
            <a:avLst/>
          </a:prstGeom>
        </p:spPr>
      </p:pic>
    </p:spTree>
    <p:extLst>
      <p:ext uri="{BB962C8B-B14F-4D97-AF65-F5344CB8AC3E}">
        <p14:creationId xmlns:p14="http://schemas.microsoft.com/office/powerpoint/2010/main" val="1094530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80920" cy="1143000"/>
          </a:xfrm>
        </p:spPr>
        <p:txBody>
          <a:bodyPr/>
          <a:lstStyle/>
          <a:p>
            <a:pPr marL="0" indent="0" algn="ctr">
              <a:buNone/>
            </a:pPr>
            <a:r>
              <a:rPr lang="ru-RU" sz="3200" dirty="0" smtClean="0">
                <a:effectLst/>
              </a:rPr>
              <a:t>ТРЕБОВАНИЯ К ИНДИВИДУАЛЬНЫМ ОСОБЕННОСТЯМ СПЕЦИАЛИСТА</a:t>
            </a:r>
            <a:endParaRPr lang="ru-RU" sz="3200" dirty="0"/>
          </a:p>
        </p:txBody>
      </p:sp>
      <p:sp>
        <p:nvSpPr>
          <p:cNvPr id="3" name="Объект 2"/>
          <p:cNvSpPr>
            <a:spLocks noGrp="1"/>
          </p:cNvSpPr>
          <p:nvPr>
            <p:ph sz="quarter" idx="13"/>
          </p:nvPr>
        </p:nvSpPr>
        <p:spPr>
          <a:xfrm>
            <a:off x="107504" y="1484784"/>
            <a:ext cx="8928992" cy="5256584"/>
          </a:xfrm>
        </p:spPr>
        <p:txBody>
          <a:bodyPr>
            <a:normAutofit/>
          </a:bodyPr>
          <a:lstStyle/>
          <a:p>
            <a:pPr marL="45720" indent="0">
              <a:buNone/>
            </a:pPr>
            <a:r>
              <a:rPr lang="ru-RU" b="1" dirty="0">
                <a:solidFill>
                  <a:srgbClr val="C00000"/>
                </a:solidFill>
              </a:rPr>
              <a:t>Для успешной деятельности в качестве кондитера необходимо наличие следующих профессионально-важных качеств:</a:t>
            </a:r>
          </a:p>
          <a:p>
            <a:r>
              <a:rPr lang="ru-RU" b="1" dirty="0" smtClean="0"/>
              <a:t>Способность </a:t>
            </a:r>
            <a:r>
              <a:rPr lang="ru-RU" b="1" dirty="0"/>
              <a:t>к концентрации внимания;</a:t>
            </a:r>
          </a:p>
          <a:p>
            <a:r>
              <a:rPr lang="ru-RU" b="1" dirty="0"/>
              <a:t>склонность к работе с объектами природы;</a:t>
            </a:r>
          </a:p>
          <a:p>
            <a:r>
              <a:rPr lang="ru-RU" b="1" dirty="0"/>
              <a:t>склонность к работе с информацией;</a:t>
            </a:r>
          </a:p>
          <a:p>
            <a:r>
              <a:rPr lang="ru-RU" b="1" dirty="0"/>
              <a:t>склонность к ручному труду;</a:t>
            </a:r>
          </a:p>
          <a:p>
            <a:r>
              <a:rPr lang="ru-RU" b="1" dirty="0"/>
              <a:t>склонность к творческой работе;</a:t>
            </a:r>
          </a:p>
          <a:p>
            <a:r>
              <a:rPr lang="ru-RU" b="1" dirty="0"/>
              <a:t>физическая </a:t>
            </a:r>
            <a:r>
              <a:rPr lang="ru-RU" b="1" dirty="0" smtClean="0"/>
              <a:t>выносливость</a:t>
            </a:r>
            <a:r>
              <a:rPr lang="en-US" b="1" dirty="0" smtClean="0"/>
              <a:t>;</a:t>
            </a:r>
          </a:p>
          <a:p>
            <a:r>
              <a:rPr lang="ru-RU" b="1" dirty="0"/>
              <a:t>э</a:t>
            </a:r>
            <a:r>
              <a:rPr lang="ru-RU" b="1" dirty="0" smtClean="0"/>
              <a:t>нергичность</a:t>
            </a:r>
            <a:endParaRPr lang="en-US" b="1" dirty="0" smtClean="0"/>
          </a:p>
          <a:p>
            <a:r>
              <a:rPr lang="ru-RU" b="1" dirty="0"/>
              <a:t>пунктуальность, педантичность</a:t>
            </a:r>
            <a:r>
              <a:rPr lang="ru-RU" b="1" dirty="0" smtClean="0"/>
              <a:t>;</a:t>
            </a:r>
            <a:endParaRPr lang="en-US" b="1" dirty="0" smtClean="0"/>
          </a:p>
          <a:p>
            <a:r>
              <a:rPr lang="ru-RU" b="1" dirty="0" smtClean="0"/>
              <a:t>оперативность</a:t>
            </a:r>
            <a:r>
              <a:rPr lang="en-US" b="1" dirty="0" smtClean="0"/>
              <a:t>.</a:t>
            </a:r>
            <a:endParaRPr lang="ru-RU" b="1"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2079" y="3933055"/>
            <a:ext cx="3672409" cy="2754307"/>
          </a:xfrm>
          <a:prstGeom prst="rect">
            <a:avLst/>
          </a:prstGeom>
          <a:ln>
            <a:noFill/>
          </a:ln>
          <a:effectLst>
            <a:softEdge rad="112500"/>
          </a:effectLst>
        </p:spPr>
      </p:pic>
    </p:spTree>
    <p:extLst>
      <p:ext uri="{BB962C8B-B14F-4D97-AF65-F5344CB8AC3E}">
        <p14:creationId xmlns:p14="http://schemas.microsoft.com/office/powerpoint/2010/main" val="26219743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16632"/>
            <a:ext cx="8816767" cy="1143000"/>
          </a:xfrm>
        </p:spPr>
        <p:txBody>
          <a:bodyPr/>
          <a:lstStyle/>
          <a:p>
            <a:pPr marL="0" indent="0" algn="ctr">
              <a:buNone/>
            </a:pPr>
            <a:r>
              <a:rPr lang="ru-RU" dirty="0" smtClean="0"/>
              <a:t>МЕДИЦИНСКИЕ ОГРАНИЧЕНИЯ</a:t>
            </a:r>
            <a:endParaRPr lang="ru-RU" dirty="0"/>
          </a:p>
        </p:txBody>
      </p:sp>
      <p:sp>
        <p:nvSpPr>
          <p:cNvPr id="3" name="Объект 2"/>
          <p:cNvSpPr>
            <a:spLocks noGrp="1"/>
          </p:cNvSpPr>
          <p:nvPr>
            <p:ph sz="quarter" idx="13"/>
          </p:nvPr>
        </p:nvSpPr>
        <p:spPr>
          <a:xfrm>
            <a:off x="107504" y="1844824"/>
            <a:ext cx="8856984" cy="4896544"/>
          </a:xfrm>
        </p:spPr>
        <p:txBody>
          <a:bodyPr>
            <a:normAutofit fontScale="92500" lnSpcReduction="10000"/>
          </a:bodyPr>
          <a:lstStyle/>
          <a:p>
            <a:pPr marL="45720" indent="0">
              <a:buNone/>
            </a:pPr>
            <a:r>
              <a:rPr lang="ru-RU" b="1" dirty="0">
                <a:solidFill>
                  <a:srgbClr val="C00000"/>
                </a:solidFill>
              </a:rPr>
              <a:t>Работа не рекомендуется людям, имеющим аллергические реакции на пищевые продукты и </a:t>
            </a:r>
            <a:r>
              <a:rPr lang="ru-RU" b="1" dirty="0" smtClean="0">
                <a:solidFill>
                  <a:srgbClr val="C00000"/>
                </a:solidFill>
              </a:rPr>
              <a:t>заболевания:</a:t>
            </a:r>
          </a:p>
          <a:p>
            <a:r>
              <a:rPr lang="ru-RU" b="1" dirty="0" smtClean="0"/>
              <a:t>органов </a:t>
            </a:r>
            <a:r>
              <a:rPr lang="ru-RU" b="1" dirty="0"/>
              <a:t>дыхания </a:t>
            </a:r>
            <a:r>
              <a:rPr lang="ru-RU" b="1" i="1" dirty="0"/>
              <a:t>(бронхиальная астма, хроническая пневмония и др</a:t>
            </a:r>
            <a:r>
              <a:rPr lang="ru-RU" b="1" i="1" dirty="0" smtClean="0"/>
              <a:t>.);</a:t>
            </a:r>
          </a:p>
          <a:p>
            <a:r>
              <a:rPr lang="ru-RU" b="1" dirty="0" smtClean="0"/>
              <a:t>сердечно-сосудистой </a:t>
            </a:r>
            <a:r>
              <a:rPr lang="ru-RU" b="1" dirty="0"/>
              <a:t>системы </a:t>
            </a:r>
            <a:r>
              <a:rPr lang="ru-RU" b="1" i="1" dirty="0"/>
              <a:t>(гипертония, сердечная недостаточность и др</a:t>
            </a:r>
            <a:r>
              <a:rPr lang="ru-RU" b="1" i="1" dirty="0" smtClean="0"/>
              <a:t>.); </a:t>
            </a:r>
          </a:p>
          <a:p>
            <a:r>
              <a:rPr lang="ru-RU" b="1" dirty="0" smtClean="0"/>
              <a:t>почек </a:t>
            </a:r>
            <a:r>
              <a:rPr lang="ru-RU" b="1" dirty="0"/>
              <a:t>и мочевых путей </a:t>
            </a:r>
            <a:r>
              <a:rPr lang="ru-RU" b="1" i="1" dirty="0"/>
              <a:t>(нефрит, почечная недостаточность и др</a:t>
            </a:r>
            <a:r>
              <a:rPr lang="ru-RU" b="1" i="1" dirty="0" smtClean="0"/>
              <a:t>.);</a:t>
            </a:r>
          </a:p>
          <a:p>
            <a:r>
              <a:rPr lang="ru-RU" b="1" dirty="0" smtClean="0"/>
              <a:t>опорно-двигательного </a:t>
            </a:r>
            <a:r>
              <a:rPr lang="ru-RU" b="1" dirty="0"/>
              <a:t>аппарата, ограничивающие подвижность рук</a:t>
            </a:r>
            <a:r>
              <a:rPr lang="ru-RU" b="1" dirty="0" smtClean="0"/>
              <a:t>;</a:t>
            </a:r>
          </a:p>
          <a:p>
            <a:r>
              <a:rPr lang="ru-RU" b="1" dirty="0" smtClean="0"/>
              <a:t>нервной </a:t>
            </a:r>
            <a:r>
              <a:rPr lang="ru-RU" b="1" dirty="0"/>
              <a:t>системы </a:t>
            </a:r>
            <a:r>
              <a:rPr lang="ru-RU" b="1" i="1" dirty="0"/>
              <a:t>(менингит, миелит и др</a:t>
            </a:r>
            <a:r>
              <a:rPr lang="ru-RU" b="1" i="1" dirty="0" smtClean="0"/>
              <a:t>.);</a:t>
            </a:r>
          </a:p>
          <a:p>
            <a:r>
              <a:rPr lang="ru-RU" b="1" dirty="0" smtClean="0"/>
              <a:t>органов </a:t>
            </a:r>
            <a:r>
              <a:rPr lang="ru-RU" b="1" dirty="0"/>
              <a:t>зрения </a:t>
            </a:r>
            <a:r>
              <a:rPr lang="ru-RU" b="1" i="1" dirty="0"/>
              <a:t>(значительное понижение остроты зрения и цветоразличения</a:t>
            </a:r>
            <a:r>
              <a:rPr lang="ru-RU" b="1" i="1" dirty="0" smtClean="0"/>
              <a:t>);</a:t>
            </a:r>
          </a:p>
          <a:p>
            <a:r>
              <a:rPr lang="ru-RU" b="1" dirty="0" smtClean="0"/>
              <a:t>кожи </a:t>
            </a:r>
            <a:r>
              <a:rPr lang="ru-RU" b="1" dirty="0"/>
              <a:t>с локализацией на кистях рук </a:t>
            </a:r>
            <a:r>
              <a:rPr lang="ru-RU" b="1" i="1" dirty="0"/>
              <a:t>(</a:t>
            </a:r>
            <a:r>
              <a:rPr lang="ru-RU" b="1" i="1" dirty="0" err="1"/>
              <a:t>дермиты</a:t>
            </a:r>
            <a:r>
              <a:rPr lang="ru-RU" b="1" i="1" dirty="0"/>
              <a:t>, экзема и др.).</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116632"/>
            <a:ext cx="1584176" cy="15841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0866" y="116632"/>
            <a:ext cx="1584176" cy="15841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776915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933"/>
            <a:ext cx="9320823" cy="1143000"/>
          </a:xfrm>
        </p:spPr>
        <p:txBody>
          <a:bodyPr/>
          <a:lstStyle/>
          <a:p>
            <a:pPr marL="0" indent="0" algn="ctr">
              <a:buNone/>
            </a:pPr>
            <a:r>
              <a:rPr lang="ru-RU" dirty="0" smtClean="0"/>
              <a:t>ВОСТРЕБОВАННОСТЬ ПРОФЕСИИ ПОВАР-КОНДИТЕР</a:t>
            </a:r>
            <a:endParaRPr lang="ru-RU" dirty="0"/>
          </a:p>
        </p:txBody>
      </p:sp>
      <p:sp>
        <p:nvSpPr>
          <p:cNvPr id="3" name="Объект 2"/>
          <p:cNvSpPr>
            <a:spLocks noGrp="1"/>
          </p:cNvSpPr>
          <p:nvPr>
            <p:ph sz="quarter" idx="13"/>
          </p:nvPr>
        </p:nvSpPr>
        <p:spPr>
          <a:xfrm>
            <a:off x="107504" y="1700808"/>
            <a:ext cx="8928992" cy="4824536"/>
          </a:xfrm>
        </p:spPr>
        <p:txBody>
          <a:bodyPr>
            <a:normAutofit fontScale="92500"/>
          </a:bodyPr>
          <a:lstStyle/>
          <a:p>
            <a:pPr marL="45720" indent="0">
              <a:buNone/>
            </a:pPr>
            <a:r>
              <a:rPr lang="ru-RU" b="1" dirty="0">
                <a:solidFill>
                  <a:srgbClr val="C00000"/>
                </a:solidFill>
              </a:rPr>
              <a:t>Питание</a:t>
            </a:r>
            <a:r>
              <a:rPr lang="ru-RU" b="1" dirty="0"/>
              <a:t> является неотъемлемым процессом для поддержания </a:t>
            </a:r>
            <a:r>
              <a:rPr lang="ru-RU" b="1" dirty="0">
                <a:solidFill>
                  <a:srgbClr val="C00000"/>
                </a:solidFill>
              </a:rPr>
              <a:t>жизнедеятельности человека </a:t>
            </a:r>
            <a:r>
              <a:rPr lang="ru-RU" b="1" dirty="0"/>
              <a:t>ежедневно. Поэтому востребованность профессии </a:t>
            </a:r>
            <a:r>
              <a:rPr lang="ru-RU" b="1" dirty="0" smtClean="0"/>
              <a:t>повара-кондитера </a:t>
            </a:r>
            <a:r>
              <a:rPr lang="ru-RU" b="1" dirty="0"/>
              <a:t>трудно переоценить. Практически во всех учреждениях есть </a:t>
            </a:r>
            <a:r>
              <a:rPr lang="ru-RU" b="1" dirty="0">
                <a:solidFill>
                  <a:srgbClr val="C00000"/>
                </a:solidFill>
              </a:rPr>
              <a:t>столовые,</a:t>
            </a:r>
            <a:r>
              <a:rPr lang="ru-RU" b="1" dirty="0"/>
              <a:t> начиная с </a:t>
            </a:r>
            <a:r>
              <a:rPr lang="ru-RU" b="1" dirty="0">
                <a:solidFill>
                  <a:srgbClr val="C00000"/>
                </a:solidFill>
              </a:rPr>
              <a:t>детского садика </a:t>
            </a:r>
            <a:r>
              <a:rPr lang="ru-RU" b="1" dirty="0"/>
              <a:t>и заканчивая </a:t>
            </a:r>
            <a:r>
              <a:rPr lang="ru-RU" b="1" dirty="0">
                <a:solidFill>
                  <a:srgbClr val="C00000"/>
                </a:solidFill>
              </a:rPr>
              <a:t>правительственными организациями. </a:t>
            </a:r>
            <a:r>
              <a:rPr lang="ru-RU" b="1" dirty="0"/>
              <a:t>А в последние годы в связи с ростом уровня культуры и достатка населения, стало открываться все больше различных заведений, предлагающих солидный ассортимент </a:t>
            </a:r>
            <a:r>
              <a:rPr lang="ru-RU" b="1" dirty="0" smtClean="0"/>
              <a:t>сладких блюд. </a:t>
            </a:r>
            <a:r>
              <a:rPr lang="ru-RU" b="1" dirty="0"/>
              <a:t>Причин тому несколько – желание людей </a:t>
            </a:r>
            <a:r>
              <a:rPr lang="ru-RU" b="1" dirty="0">
                <a:solidFill>
                  <a:srgbClr val="C00000"/>
                </a:solidFill>
              </a:rPr>
              <a:t>попробовать что-то новое, </a:t>
            </a:r>
            <a:r>
              <a:rPr lang="ru-RU" b="1" dirty="0"/>
              <a:t>узнать больше о </a:t>
            </a:r>
            <a:r>
              <a:rPr lang="ru-RU" b="1" dirty="0">
                <a:solidFill>
                  <a:srgbClr val="C00000"/>
                </a:solidFill>
              </a:rPr>
              <a:t>традициях </a:t>
            </a:r>
            <a:r>
              <a:rPr lang="ru-RU" b="1" dirty="0"/>
              <a:t>другой страны посредством дегустации ее кухни, либо же стремление как можно меньше времени проводить дома у плиты. Результатом является невероятная популярность различных </a:t>
            </a:r>
            <a:r>
              <a:rPr lang="ru-RU" b="1" dirty="0" smtClean="0">
                <a:solidFill>
                  <a:srgbClr val="C00000"/>
                </a:solidFill>
              </a:rPr>
              <a:t>кондитерских, </a:t>
            </a:r>
            <a:r>
              <a:rPr lang="ru-RU" b="1" dirty="0" err="1">
                <a:solidFill>
                  <a:srgbClr val="C00000"/>
                </a:solidFill>
              </a:rPr>
              <a:t>фаст</a:t>
            </a:r>
            <a:r>
              <a:rPr lang="ru-RU" b="1" dirty="0">
                <a:solidFill>
                  <a:srgbClr val="C00000"/>
                </a:solidFill>
              </a:rPr>
              <a:t> </a:t>
            </a:r>
            <a:r>
              <a:rPr lang="ru-RU" b="1" dirty="0" err="1">
                <a:solidFill>
                  <a:srgbClr val="C00000"/>
                </a:solidFill>
              </a:rPr>
              <a:t>фудов</a:t>
            </a:r>
            <a:r>
              <a:rPr lang="ru-RU" b="1" dirty="0">
                <a:solidFill>
                  <a:srgbClr val="C00000"/>
                </a:solidFill>
              </a:rPr>
              <a:t> и ресторанов,</a:t>
            </a:r>
            <a:r>
              <a:rPr lang="ru-RU" b="1" dirty="0"/>
              <a:t> специализирующихся на национальных блюдах. И в любом из этих заведений работает, по меньшей мере, несколько поваров.</a:t>
            </a:r>
          </a:p>
        </p:txBody>
      </p:sp>
    </p:spTree>
    <p:extLst>
      <p:ext uri="{BB962C8B-B14F-4D97-AF65-F5344CB8AC3E}">
        <p14:creationId xmlns:p14="http://schemas.microsoft.com/office/powerpoint/2010/main" val="1499923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6112"/>
            <a:ext cx="8892480" cy="2160240"/>
          </a:xfrm>
        </p:spPr>
        <p:txBody>
          <a:bodyPr/>
          <a:lstStyle/>
          <a:p>
            <a:pPr marL="0" indent="0" algn="ctr">
              <a:buNone/>
            </a:pPr>
            <a:r>
              <a:rPr lang="ru-RU" dirty="0" smtClean="0">
                <a:solidFill>
                  <a:srgbClr val="C00000"/>
                </a:solidFill>
              </a:rPr>
              <a:t>ИЗВЕСТНЫЕ </a:t>
            </a:r>
            <a:br>
              <a:rPr lang="ru-RU" dirty="0" smtClean="0">
                <a:solidFill>
                  <a:srgbClr val="C00000"/>
                </a:solidFill>
              </a:rPr>
            </a:br>
            <a:r>
              <a:rPr lang="ru-RU" dirty="0" smtClean="0">
                <a:solidFill>
                  <a:srgbClr val="C00000"/>
                </a:solidFill>
              </a:rPr>
              <a:t>ПОВАРА-КОНДИТЕРЫ</a:t>
            </a:r>
            <a:endParaRPr lang="ru-RU" dirty="0">
              <a:solidFill>
                <a:srgbClr val="C00000"/>
              </a:solidFill>
            </a:endParaRPr>
          </a:p>
        </p:txBody>
      </p:sp>
      <p:pic>
        <p:nvPicPr>
          <p:cNvPr id="4" name="Объект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539552" y="1628799"/>
            <a:ext cx="2016224" cy="20162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107504" y="3809365"/>
            <a:ext cx="2880320" cy="3046988"/>
          </a:xfrm>
          <a:prstGeom prst="rect">
            <a:avLst/>
          </a:prstGeom>
          <a:noFill/>
        </p:spPr>
        <p:txBody>
          <a:bodyPr wrap="square" rtlCol="0">
            <a:spAutoFit/>
          </a:bodyPr>
          <a:lstStyle/>
          <a:p>
            <a:pPr algn="ctr"/>
            <a:r>
              <a:rPr lang="ru-RU" b="1" dirty="0" err="1" smtClean="0">
                <a:solidFill>
                  <a:srgbClr val="C00000"/>
                </a:solidFill>
              </a:rPr>
              <a:t>Агзамов</a:t>
            </a:r>
            <a:r>
              <a:rPr lang="ru-RU" b="1" dirty="0" smtClean="0">
                <a:solidFill>
                  <a:srgbClr val="C00000"/>
                </a:solidFill>
              </a:rPr>
              <a:t> Ренат</a:t>
            </a:r>
          </a:p>
          <a:p>
            <a:pPr algn="ctr"/>
            <a:r>
              <a:rPr lang="ru-RU" sz="1200" dirty="0" smtClean="0"/>
              <a:t>На </a:t>
            </a:r>
            <a:r>
              <a:rPr lang="ru-RU" sz="1200" dirty="0"/>
              <a:t>сегодняшний день Ренат </a:t>
            </a:r>
            <a:r>
              <a:rPr lang="ru-RU" sz="1200" dirty="0" err="1"/>
              <a:t>Лимарович</a:t>
            </a:r>
            <a:r>
              <a:rPr lang="ru-RU" sz="1200" dirty="0"/>
              <a:t> является одним из самых популярных отечественных кондитеров, выпекающим торты для знаменитостей. Кстати, он сам считает, что самым прибыльным направлением его бизнеса являются свадебные торты, которые представляют собой настоящие произведения кулинарного искусства, ведь недаром Рената называют художником и скульптором тортового мастерства, кондитерским богом и королем тортов.</a:t>
            </a: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91880" y="1628798"/>
            <a:ext cx="2341943" cy="20882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p:cNvSpPr txBox="1"/>
          <p:nvPr/>
        </p:nvSpPr>
        <p:spPr>
          <a:xfrm>
            <a:off x="3385003" y="3809365"/>
            <a:ext cx="2880320" cy="2954655"/>
          </a:xfrm>
          <a:prstGeom prst="rect">
            <a:avLst/>
          </a:prstGeom>
          <a:noFill/>
        </p:spPr>
        <p:txBody>
          <a:bodyPr wrap="square" rtlCol="0">
            <a:spAutoFit/>
          </a:bodyPr>
          <a:lstStyle/>
          <a:p>
            <a:pPr algn="ctr"/>
            <a:r>
              <a:rPr lang="ru-RU" b="1" dirty="0" smtClean="0">
                <a:solidFill>
                  <a:srgbClr val="C00000"/>
                </a:solidFill>
              </a:rPr>
              <a:t>Динара </a:t>
            </a:r>
            <a:r>
              <a:rPr lang="ru-RU" b="1" dirty="0" err="1" smtClean="0">
                <a:solidFill>
                  <a:srgbClr val="C00000"/>
                </a:solidFill>
              </a:rPr>
              <a:t>Касько</a:t>
            </a:r>
            <a:endParaRPr lang="ru-RU" b="1" dirty="0" smtClean="0">
              <a:solidFill>
                <a:srgbClr val="C00000"/>
              </a:solidFill>
            </a:endParaRPr>
          </a:p>
          <a:p>
            <a:pPr algn="ctr"/>
            <a:r>
              <a:rPr lang="ru-RU" sz="1200" dirty="0"/>
              <a:t>Девушка прославилась на весь мир </a:t>
            </a:r>
            <a:r>
              <a:rPr lang="ru-RU" sz="1200" dirty="0" err="1"/>
              <a:t>геометричными</a:t>
            </a:r>
            <a:r>
              <a:rPr lang="ru-RU" sz="1200" dirty="0"/>
              <a:t> десертами, которые уже появлялись на страницах самых известных журналах о кондитерском искусстве. Очень помог в работе Динаре и </a:t>
            </a:r>
            <a:r>
              <a:rPr lang="ru-RU" sz="1200" dirty="0" err="1"/>
              <a:t>Instagram</a:t>
            </a:r>
            <a:r>
              <a:rPr lang="ru-RU" sz="1200" dirty="0"/>
              <a:t>, на который сейчас подписаны более 400 тысяч человек. Резко став звездой кондитерского мира, девушка колесит по разным странам с  мастер-классами и зарабатывает продажей уникальных силиконовых форм для тортов, которые сама моделирует в 3-D.</a:t>
            </a:r>
          </a:p>
        </p:txBody>
      </p:sp>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2238" y="1628799"/>
            <a:ext cx="2088233" cy="20882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p:cNvSpPr txBox="1"/>
          <p:nvPr/>
        </p:nvSpPr>
        <p:spPr>
          <a:xfrm>
            <a:off x="6444206" y="3809365"/>
            <a:ext cx="2664296" cy="3231654"/>
          </a:xfrm>
          <a:prstGeom prst="rect">
            <a:avLst/>
          </a:prstGeom>
          <a:noFill/>
        </p:spPr>
        <p:txBody>
          <a:bodyPr wrap="square" rtlCol="0">
            <a:spAutoFit/>
          </a:bodyPr>
          <a:lstStyle/>
          <a:p>
            <a:pPr algn="ctr"/>
            <a:r>
              <a:rPr lang="ru-RU" b="1" dirty="0" err="1">
                <a:solidFill>
                  <a:srgbClr val="C00000"/>
                </a:solidFill>
              </a:rPr>
              <a:t>Амори</a:t>
            </a:r>
            <a:r>
              <a:rPr lang="ru-RU" b="1" dirty="0">
                <a:solidFill>
                  <a:srgbClr val="C00000"/>
                </a:solidFill>
              </a:rPr>
              <a:t> </a:t>
            </a:r>
            <a:r>
              <a:rPr lang="ru-RU" b="1" dirty="0" err="1">
                <a:solidFill>
                  <a:srgbClr val="C00000"/>
                </a:solidFill>
              </a:rPr>
              <a:t>Гишон</a:t>
            </a:r>
            <a:endParaRPr lang="ru-RU" dirty="0">
              <a:solidFill>
                <a:srgbClr val="C00000"/>
              </a:solidFill>
            </a:endParaRPr>
          </a:p>
          <a:p>
            <a:pPr algn="ctr"/>
            <a:r>
              <a:rPr lang="ru-RU" sz="1200" dirty="0"/>
              <a:t>Этого кондитера из Франции не зря называют шоколадным архитектором, ведь из сладких ингредиентов он создает самые впечатляющие конструкции. За плечами у </a:t>
            </a:r>
            <a:r>
              <a:rPr lang="ru-RU" sz="1200" dirty="0" err="1"/>
              <a:t>Амори</a:t>
            </a:r>
            <a:r>
              <a:rPr lang="ru-RU" sz="1200" dirty="0"/>
              <a:t> огромный опыт: с 16 лет он изучал кондитерское мастерство, а в 21 стал самым юным шеф-поваром в Париже. Позже парень переехал в США и сейчас занимает должность шеф-кондитера в одном из самых известных заведений Лас-Вегаса «</a:t>
            </a:r>
            <a:r>
              <a:rPr lang="ru-RU" sz="1200" dirty="0" err="1"/>
              <a:t>Jean</a:t>
            </a:r>
            <a:r>
              <a:rPr lang="ru-RU" sz="1200" dirty="0"/>
              <a:t> </a:t>
            </a:r>
            <a:r>
              <a:rPr lang="ru-RU" sz="1200" dirty="0" err="1"/>
              <a:t>Philippe</a:t>
            </a:r>
            <a:r>
              <a:rPr lang="ru-RU" sz="1200" dirty="0"/>
              <a:t>».</a:t>
            </a:r>
          </a:p>
          <a:p>
            <a:endParaRPr lang="ru-RU" dirty="0"/>
          </a:p>
        </p:txBody>
      </p:sp>
      <p:pic>
        <p:nvPicPr>
          <p:cNvPr id="10" name="Рисунок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1560" y="1700808"/>
            <a:ext cx="493026" cy="328983"/>
          </a:xfrm>
          <a:prstGeom prst="rect">
            <a:avLst/>
          </a:prstGeom>
        </p:spPr>
      </p:pic>
      <p:pic>
        <p:nvPicPr>
          <p:cNvPr id="11" name="Рисунок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71060" y="1700808"/>
            <a:ext cx="519152" cy="292023"/>
          </a:xfrm>
          <a:prstGeom prst="rect">
            <a:avLst/>
          </a:prstGeom>
        </p:spPr>
      </p:pic>
      <p:pic>
        <p:nvPicPr>
          <p:cNvPr id="12" name="Рисунок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04248" y="1707987"/>
            <a:ext cx="514887" cy="321804"/>
          </a:xfrm>
          <a:prstGeom prst="rect">
            <a:avLst/>
          </a:prstGeom>
        </p:spPr>
      </p:pic>
    </p:spTree>
    <p:extLst>
      <p:ext uri="{BB962C8B-B14F-4D97-AF65-F5344CB8AC3E}">
        <p14:creationId xmlns:p14="http://schemas.microsoft.com/office/powerpoint/2010/main" val="828910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7485"/>
            <a:ext cx="6512511" cy="1143000"/>
          </a:xfrm>
        </p:spPr>
        <p:txBody>
          <a:bodyPr/>
          <a:lstStyle/>
          <a:p>
            <a:pPr marL="0" indent="0" algn="ctr">
              <a:buNone/>
            </a:pPr>
            <a:r>
              <a:rPr lang="ru-RU" dirty="0" smtClean="0"/>
              <a:t>ПУТИ ПОЛУЧЕНИЯ ПРОФЕСИИ</a:t>
            </a:r>
            <a:endParaRPr lang="ru-RU" dirty="0"/>
          </a:p>
        </p:txBody>
      </p:sp>
      <p:sp>
        <p:nvSpPr>
          <p:cNvPr id="3" name="Объект 2"/>
          <p:cNvSpPr>
            <a:spLocks noGrp="1"/>
          </p:cNvSpPr>
          <p:nvPr>
            <p:ph sz="quarter" idx="13"/>
          </p:nvPr>
        </p:nvSpPr>
        <p:spPr>
          <a:xfrm>
            <a:off x="179512" y="1628800"/>
            <a:ext cx="8784976" cy="5112568"/>
          </a:xfrm>
        </p:spPr>
        <p:txBody>
          <a:bodyPr>
            <a:normAutofit lnSpcReduction="10000"/>
          </a:bodyPr>
          <a:lstStyle/>
          <a:p>
            <a:pPr marL="45720" indent="0">
              <a:buNone/>
            </a:pPr>
            <a:r>
              <a:rPr lang="ru-RU" b="1" dirty="0"/>
              <a:t>Получить профессию повара можно в различных учреждениях профессионального образования, начиная </a:t>
            </a:r>
            <a:r>
              <a:rPr lang="ru-RU" b="1" dirty="0" smtClean="0"/>
              <a:t>с </a:t>
            </a:r>
            <a:r>
              <a:rPr lang="ru-RU" b="1" dirty="0" smtClean="0">
                <a:solidFill>
                  <a:srgbClr val="C00000"/>
                </a:solidFill>
              </a:rPr>
              <a:t>лицеев</a:t>
            </a:r>
            <a:r>
              <a:rPr lang="ru-RU" b="1" dirty="0">
                <a:solidFill>
                  <a:srgbClr val="C00000"/>
                </a:solidFill>
              </a:rPr>
              <a:t>, техникумов, </a:t>
            </a:r>
            <a:r>
              <a:rPr lang="ru-RU" b="1" dirty="0"/>
              <a:t>заканчивая </a:t>
            </a:r>
            <a:r>
              <a:rPr lang="ru-RU" b="1" dirty="0">
                <a:solidFill>
                  <a:srgbClr val="C00000"/>
                </a:solidFill>
              </a:rPr>
              <a:t>курсами поваров. </a:t>
            </a:r>
            <a:r>
              <a:rPr lang="ru-RU" b="1" dirty="0"/>
              <a:t>Выпускникам учреждений среднего профессионального образования присваивается </a:t>
            </a:r>
            <a:r>
              <a:rPr lang="ru-RU" b="1" dirty="0">
                <a:solidFill>
                  <a:srgbClr val="C00000"/>
                </a:solidFill>
              </a:rPr>
              <a:t>3 разряд. </a:t>
            </a:r>
            <a:r>
              <a:rPr lang="ru-RU" b="1" dirty="0"/>
              <a:t>Он позволяет работать </a:t>
            </a:r>
            <a:r>
              <a:rPr lang="ru-RU" b="1" u="sng" dirty="0"/>
              <a:t>помощником повара. </a:t>
            </a:r>
            <a:r>
              <a:rPr lang="ru-RU" b="1" dirty="0"/>
              <a:t>Чтобы достичь уровня </a:t>
            </a:r>
            <a:r>
              <a:rPr lang="ru-RU" b="1" u="sng" dirty="0"/>
              <a:t>шеф-повара, </a:t>
            </a:r>
            <a:r>
              <a:rPr lang="ru-RU" b="1" dirty="0"/>
              <a:t>необходимо получить </a:t>
            </a:r>
            <a:r>
              <a:rPr lang="ru-RU" b="1" dirty="0">
                <a:solidFill>
                  <a:srgbClr val="C00000"/>
                </a:solidFill>
              </a:rPr>
              <a:t>высший 5-6 разряд</a:t>
            </a:r>
            <a:r>
              <a:rPr lang="ru-RU" b="1" dirty="0" smtClean="0">
                <a:solidFill>
                  <a:srgbClr val="C00000"/>
                </a:solidFill>
              </a:rPr>
              <a:t>.</a:t>
            </a:r>
          </a:p>
          <a:p>
            <a:pPr marL="45720" indent="0">
              <a:buNone/>
            </a:pPr>
            <a:r>
              <a:rPr lang="ru-RU" b="1" dirty="0"/>
              <a:t/>
            </a:r>
            <a:br>
              <a:rPr lang="ru-RU" b="1" dirty="0"/>
            </a:br>
            <a:r>
              <a:rPr lang="ru-RU" b="1" dirty="0"/>
              <a:t>Профессию повара можно получить достаточно быстро. Для многих она может стать интересным вариантом переквалификации. Но для профессионального развития потребуется постоянная специализация и получение дополнительного образования.</a:t>
            </a:r>
            <a:br>
              <a:rPr lang="ru-RU" b="1" dirty="0"/>
            </a:br>
            <a:r>
              <a:rPr lang="ru-RU" b="1" i="1" dirty="0"/>
              <a:t>Информацию об учебных заведениях можно получить в Интернет-ресурсах.</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96336" y="116632"/>
            <a:ext cx="1224136" cy="18362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265139054"/>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96</TotalTime>
  <Words>778</Words>
  <Application>Microsoft Office PowerPoint</Application>
  <PresentationFormat>Экран (4:3)</PresentationFormat>
  <Paragraphs>73</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Воздушный поток</vt:lpstr>
      <vt:lpstr>«Я в рабочие пойду – пусть меня научат»</vt:lpstr>
      <vt:lpstr>ИСТОРИЧЕСКАЯ СПРАВКА</vt:lpstr>
      <vt:lpstr>КЛАСС ПРОФЕСИИИ ПОВАР-КОНДИТЕР</vt:lpstr>
      <vt:lpstr>СОДЕРЖАНИЕ ДЕЯТЕЛЬНОСТИ</vt:lpstr>
      <vt:lpstr>ТРЕБОВАНИЯ К ИНДИВИДУАЛЬНЫМ ОСОБЕННОСТЯМ СПЕЦИАЛИСТА</vt:lpstr>
      <vt:lpstr>МЕДИЦИНСКИЕ ОГРАНИЧЕНИЯ</vt:lpstr>
      <vt:lpstr>ВОСТРЕБОВАННОСТЬ ПРОФЕСИИ ПОВАР-КОНДИТЕР</vt:lpstr>
      <vt:lpstr>ИЗВЕСТНЫЕ  ПОВАРА-КОНДИТЕРЫ</vt:lpstr>
      <vt:lpstr>ПУТИ ПОЛУЧЕНИЯ ПРОФЕСИИ</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«Я в рабочие пойду – пусть меня научат»</dc:title>
  <dc:creator>Илья и Люба</dc:creator>
  <cp:lastModifiedBy>Светлана</cp:lastModifiedBy>
  <cp:revision>16</cp:revision>
  <dcterms:created xsi:type="dcterms:W3CDTF">2018-11-13T10:09:15Z</dcterms:created>
  <dcterms:modified xsi:type="dcterms:W3CDTF">2018-11-14T07:02:26Z</dcterms:modified>
</cp:coreProperties>
</file>