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6" r:id="rId3"/>
    <p:sldId id="267" r:id="rId4"/>
    <p:sldId id="268" r:id="rId5"/>
    <p:sldId id="270" r:id="rId6"/>
    <p:sldId id="271" r:id="rId7"/>
    <p:sldId id="273" r:id="rId8"/>
    <p:sldId id="275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file:///C:\Documents%20and%20Settings\Admin\&#1056;&#1072;&#1073;&#1086;&#1095;&#1080;&#1081;%20&#1089;&#1090;&#1086;&#1083;\&#1042;&#1099;&#1089;&#1090;&#1091;&#1087;&#1083;&#1077;&#1085;&#1080;&#1077;%20&#1074;&#1086;&#1088;&#1086;&#1073;&#1100;&#1105;&#1074;&#1072;\Dozhdya_ne_boimsya.mp3" TargetMode="External"/><Relationship Id="rId2" Type="http://schemas.openxmlformats.org/officeDocument/2006/relationships/audio" Target="file:///C:\Documents%20and%20Settings\Admin\&#1056;&#1072;&#1073;&#1086;&#1095;&#1080;&#1081;%20&#1089;&#1090;&#1086;&#1083;\&#1042;&#1099;&#1089;&#1090;&#1091;&#1087;&#1083;&#1077;&#1085;&#1080;&#1077;%20&#1074;&#1086;&#1088;&#1086;&#1073;&#1100;&#1105;&#1074;&#1072;\detskie_pesni_-_krylatye_kacheli_(zaycev.net)%20(Trimmed).mp3" TargetMode="External"/><Relationship Id="rId1" Type="http://schemas.openxmlformats.org/officeDocument/2006/relationships/audio" Target="file:///C:\Documents%20and%20Settings\Admin\&#1056;&#1072;&#1073;&#1086;&#1095;&#1080;&#1081;%20&#1089;&#1090;&#1086;&#1083;\&#1042;&#1099;&#1089;&#1090;&#1091;&#1087;&#1083;&#1077;&#1085;&#1080;&#1077;%20&#1074;&#1086;&#1088;&#1086;&#1073;&#1100;&#1105;&#1074;&#1072;\pesenka_ochkarito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298950" cy="685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642918"/>
            <a:ext cx="792961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Реализация воспитательного направления 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«Правовое воспитание и культура безопасности» </a:t>
            </a:r>
          </a:p>
          <a:p>
            <a:r>
              <a:rPr lang="ru-RU" sz="4400" dirty="0" smtClean="0"/>
              <a:t>в работе с классом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6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«Безопасность жизнедеятельности в музыкальных произведениях»</a:t>
            </a:r>
            <a:endParaRPr lang="ru-RU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48550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357166"/>
            <a:ext cx="72152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«Безопасность жизнедеятельности в музыкальных произведениях»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056686"/>
            <a:ext cx="42862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 песня</a:t>
            </a: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2 песня</a:t>
            </a: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3 песня</a:t>
            </a: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15" name="pesenka_ochkari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714612" y="3214686"/>
            <a:ext cx="304800" cy="304800"/>
          </a:xfrm>
          <a:prstGeom prst="rect">
            <a:avLst/>
          </a:prstGeom>
        </p:spPr>
      </p:pic>
      <p:pic>
        <p:nvPicPr>
          <p:cNvPr id="16" name="detskie_pesni_-_krylatye_kacheli_(zaycev.net) (Trimmed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643174" y="2285992"/>
            <a:ext cx="304800" cy="304800"/>
          </a:xfrm>
          <a:prstGeom prst="rect">
            <a:avLst/>
          </a:prstGeom>
        </p:spPr>
      </p:pic>
      <p:pic>
        <p:nvPicPr>
          <p:cNvPr id="17" name="Dozhdya_ne_boimsy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 cstate="print"/>
          <a:stretch>
            <a:fillRect/>
          </a:stretch>
        </p:blipFill>
        <p:spPr>
          <a:xfrm>
            <a:off x="2714612" y="41433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9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54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55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842968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142852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Правила поведения и обязанности «За городом»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2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00166" y="857232"/>
            <a:ext cx="64294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Вступительная беседа.</a:t>
            </a:r>
            <a:endParaRPr lang="ru-RU" sz="3600" dirty="0" smtClean="0"/>
          </a:p>
          <a:p>
            <a:r>
              <a:rPr lang="ru-RU" sz="3600" dirty="0" smtClean="0"/>
              <a:t>	- Вспомните ребята и 	скажите, что означает 	слово "право"? </a:t>
            </a:r>
          </a:p>
          <a:p>
            <a:r>
              <a:rPr lang="ru-RU" sz="3600" dirty="0" smtClean="0"/>
              <a:t>	- За точным определением 	обратимся к словарю 	Ожегова.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2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00232" y="857232"/>
            <a:ext cx="62865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ПРАВО</a:t>
            </a:r>
            <a:r>
              <a:rPr lang="ru-RU" sz="3600" dirty="0" smtClean="0"/>
              <a:t> - есть совокупность установленных и охраняемых государственной властью норм и правил, которые регулируют отношения между людьми. </a:t>
            </a:r>
          </a:p>
          <a:p>
            <a:r>
              <a:rPr lang="ru-RU" sz="3600" dirty="0" smtClean="0"/>
              <a:t>	- Каждый человек  </a:t>
            </a:r>
          </a:p>
          <a:p>
            <a:r>
              <a:rPr lang="ru-RU" sz="3600" dirty="0" smtClean="0"/>
              <a:t>(и взрослый, и ребенок) имеет свои права.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kozlov.ru/upload/images/0703/0703221231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290"/>
            <a:ext cx="4857784" cy="43930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4643446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Кот и лиса.</a:t>
            </a:r>
            <a:r>
              <a:rPr lang="ru-RU" sz="2800" dirty="0" smtClean="0"/>
              <a:t> А ну-ка, руки вверх! Где ты прячешь деньги, негодный мальчишка? Немедленно отдай их нам!</a:t>
            </a:r>
          </a:p>
          <a:p>
            <a:r>
              <a:rPr lang="ru-RU" sz="2800" b="1" dirty="0" smtClean="0"/>
              <a:t>Буратино.</a:t>
            </a:r>
            <a:r>
              <a:rPr lang="ru-RU" sz="2800" dirty="0" smtClean="0"/>
              <a:t> Ни за что! Они мои! Моему бедному папе Карло необходима новая куртка!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428604"/>
            <a:ext cx="7786742" cy="6123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Статья 16. </a:t>
            </a:r>
            <a:r>
              <a:rPr lang="ru-RU" sz="4000" dirty="0" smtClean="0">
                <a:solidFill>
                  <a:schemeClr val="bg1"/>
                </a:solidFill>
              </a:rPr>
              <a:t> 1. "  Ни один ребенок не может быть объектом произвольного или незаконного вмешательства в осуществление его права на личную жизнь. Каждый человек имеет право владеть имуществом"!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2. "Никто не может лишить его имущества"!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udentick.com/tw_refs/16/15375/15375_html_67e5d2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4572032" cy="64633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642918"/>
            <a:ext cx="39290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Баба Яга.</a:t>
            </a:r>
            <a:r>
              <a:rPr lang="ru-RU" sz="2800" dirty="0" smtClean="0"/>
              <a:t> А ну-ка, </a:t>
            </a:r>
            <a:r>
              <a:rPr lang="ru-RU" sz="2800" dirty="0" err="1" smtClean="0"/>
              <a:t>Ивашка</a:t>
            </a:r>
            <a:r>
              <a:rPr lang="ru-RU" sz="2800" dirty="0" smtClean="0"/>
              <a:t>, сядь ко мне на лопату!</a:t>
            </a:r>
          </a:p>
          <a:p>
            <a:r>
              <a:rPr lang="ru-RU" sz="2800" b="1" dirty="0" err="1" smtClean="0"/>
              <a:t>Ивашка</a:t>
            </a:r>
            <a:r>
              <a:rPr lang="ru-RU" sz="2800" dirty="0" smtClean="0"/>
              <a:t>. Зачем это?</a:t>
            </a:r>
          </a:p>
          <a:p>
            <a:r>
              <a:rPr lang="ru-RU" sz="2800" b="1" dirty="0" smtClean="0"/>
              <a:t>Баба Яга</a:t>
            </a:r>
            <a:r>
              <a:rPr lang="ru-RU" sz="2800" dirty="0" smtClean="0"/>
              <a:t>. Как это зачем? Я тебя зажарить хочу и съесть!</a:t>
            </a:r>
          </a:p>
          <a:p>
            <a:r>
              <a:rPr lang="ru-RU" sz="2800" b="1" dirty="0" err="1" smtClean="0"/>
              <a:t>Ивашка</a:t>
            </a:r>
            <a:r>
              <a:rPr lang="ru-RU" sz="2800" b="1" dirty="0" smtClean="0"/>
              <a:t>. </a:t>
            </a:r>
            <a:r>
              <a:rPr lang="ru-RU" sz="2800" dirty="0" smtClean="0"/>
              <a:t>Ой-ей-ей! Спасите! Помогите! Съесть, зажарить хотят! Люди добрые, из беды меня выручайте!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642918"/>
            <a:ext cx="778674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Статья 37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r>
              <a:rPr lang="ru-RU" sz="4000" dirty="0" smtClean="0">
                <a:solidFill>
                  <a:schemeClr val="bg1"/>
                </a:solidFill>
              </a:rPr>
              <a:t> "Ни один ребенок не должен подвергаться пыткам или жестокому, бесчеловечному обращению«</a:t>
            </a:r>
          </a:p>
          <a:p>
            <a:r>
              <a:rPr lang="ru-RU" sz="4000" b="1" u="sng" dirty="0" smtClean="0">
                <a:solidFill>
                  <a:schemeClr val="bg1"/>
                </a:solidFill>
              </a:rPr>
              <a:t>Статья 6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r>
              <a:rPr lang="ru-RU" sz="4000" dirty="0" smtClean="0">
                <a:solidFill>
                  <a:schemeClr val="bg1"/>
                </a:solidFill>
              </a:rPr>
              <a:t> Каждый ребенок имеет право на жизнь!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714356"/>
            <a:ext cx="735811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Помните золотое правило морали: </a:t>
            </a:r>
            <a:r>
              <a:rPr lang="ru-RU" sz="4400" b="1" dirty="0" smtClean="0">
                <a:solidFill>
                  <a:schemeClr val="bg1"/>
                </a:solidFill>
              </a:rPr>
              <a:t>" Никогда не делай другим того, что не пожелал бы себе". </a:t>
            </a:r>
            <a:endParaRPr lang="ru-RU" sz="4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43240" y="3429000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i="1" dirty="0" smtClean="0">
                <a:solidFill>
                  <a:schemeClr val="bg1"/>
                </a:solidFill>
              </a:rPr>
              <a:t>Конфуций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0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642918"/>
            <a:ext cx="86439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</a:t>
            </a:r>
            <a:r>
              <a:rPr lang="ru-RU" sz="3200" dirty="0" smtClean="0"/>
              <a:t>: </a:t>
            </a:r>
            <a:r>
              <a:rPr lang="ru-RU" sz="3600" dirty="0" smtClean="0"/>
              <a:t>формирование у учащихся соответствующих знаний о праве, правовых нормах как регуляторов поведения человека в обществе и отношений между личностью и государством, требующих самостоятельного осознанного поведения выбора поведения и ответственности за него; формирование культуры безопасного поведения.</a:t>
            </a:r>
            <a:endParaRPr lang="ru-RU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2844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Franklin Gothic Medium" pitchFamily="34" charset="0"/>
              </a:rPr>
              <a:t>«Правовое воспитание и культура безопасности» </a:t>
            </a: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60760"/>
            <a:ext cx="9358346" cy="70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Franklin Gothic Medium" pitchFamily="34" charset="0"/>
              </a:rPr>
              <a:t>«Правовое воспитание и культура безопасности» </a:t>
            </a: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Franklin Gothic Medium" pitchFamily="34" charset="0"/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714356"/>
            <a:ext cx="821537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Задачи:</a:t>
            </a:r>
          </a:p>
          <a:p>
            <a:r>
              <a:rPr lang="ru-RU" sz="2800" dirty="0" smtClean="0"/>
              <a:t>- Обучение решению задач, связанных с нормами права и проблемами морального саморазвития.</a:t>
            </a:r>
          </a:p>
          <a:p>
            <a:r>
              <a:rPr lang="ru-RU" sz="2800" dirty="0" smtClean="0"/>
              <a:t>- Формирование у учащихся правовой культуры, свободного и ответственного самоопределения в сфере правовых отношений с обществом.</a:t>
            </a:r>
          </a:p>
          <a:p>
            <a:r>
              <a:rPr lang="ru-RU" sz="2800" dirty="0" smtClean="0"/>
              <a:t>- Формирование гуманистического мировоззрения, способного к осознанию своих прав и прав других людей, способности к саморазвитию.</a:t>
            </a:r>
          </a:p>
          <a:p>
            <a:r>
              <a:rPr lang="ru-RU" sz="2800" dirty="0" smtClean="0"/>
              <a:t>- Формирование культуры безопасного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60760"/>
            <a:ext cx="9358346" cy="70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Franklin Gothic Medium" pitchFamily="34" charset="0"/>
              </a:rPr>
              <a:t>«Правовое воспитание и культура безопасности» </a:t>
            </a: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Franklin Gothic Medium" pitchFamily="34" charset="0"/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714356"/>
            <a:ext cx="82153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Формы работы с классным коллективом в направлении: 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Тематические классные часы.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Инструктажи.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Встречи с представителями правовых структур, органов правопорядка.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Конкурсы, игры, викторины.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Праздники, читательские конференции.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Дискуссии, беседы.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Творческие задания: конкурс рисунков, создание плакатов с правилами или кроссвордами, инсценировки, создание проектов и презентаций в этом направлении и т.п.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60760"/>
            <a:ext cx="9358346" cy="70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Franklin Gothic Medium" pitchFamily="34" charset="0"/>
              </a:rPr>
              <a:t>«Правовое воспитание и культура безопасности» </a:t>
            </a: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Franklin Gothic Medium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554873"/>
          <a:ext cx="8215368" cy="573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224"/>
                <a:gridCol w="991510"/>
                <a:gridCol w="1062332"/>
                <a:gridCol w="1125564"/>
                <a:gridCol w="1320327"/>
                <a:gridCol w="1248943"/>
                <a:gridCol w="879234"/>
                <a:gridCol w="879234"/>
              </a:tblGrid>
              <a:tr h="1296412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Недели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Гражданско-патриотическое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Нравственно- духовное воспитание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Воспитание положительного отношения к труду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Интеллектуальное воспитание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Здоровьесберегающее воспитание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Социокультурное, медиакультурное воспитание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14350" algn="l"/>
                          <a:tab pos="695960" algn="ctr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		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«Культуротворческое и эстетическое воспитание»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«Правовое воспитание и культура безопасности»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коммуникативной культуры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Экологическое воспитание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Воспитание семейных ценностей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4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Times New Roman"/>
                          <a:ea typeface="Times New Roman"/>
                          <a:cs typeface="Times New Roman"/>
                        </a:rPr>
                        <a:t>1-я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Наши любимые книги.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Пропаганда ЗОЖ( приглашение с центров медпрофилактики, школьного фельдшера)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Конкурс рисунков «Мирное небо над головой»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Инструктаж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 ТБ в школе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улице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Сохраним цветущий мир Югры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1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Times New Roman"/>
                          <a:ea typeface="Times New Roman"/>
                          <a:cs typeface="Times New Roman"/>
                        </a:rPr>
                        <a:t>2-я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15">
                          <a:latin typeface="Times New Roman"/>
                          <a:ea typeface="Times New Roman"/>
                          <a:cs typeface="Times New Roman"/>
                        </a:rPr>
                        <a:t>Беседа «О дружбе и това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риществе»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Создание поделок к осенней ярмарке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 сентября Всемирный день красоты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20-лет со дня Конституции, викторина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Беседа «Безконфликтное общение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Times New Roman"/>
                          <a:ea typeface="Times New Roman"/>
                          <a:cs typeface="Times New Roman"/>
                        </a:rPr>
                        <a:t>3-я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-10">
                          <a:latin typeface="Times New Roman"/>
                          <a:ea typeface="Times New Roman"/>
                          <a:cs typeface="Times New Roman"/>
                        </a:rPr>
                        <a:t>Беседа на тему «Символика </a:t>
                      </a:r>
                      <a:r>
                        <a:rPr lang="ru-RU" sz="1200" spc="-5">
                          <a:latin typeface="Times New Roman"/>
                          <a:ea typeface="Times New Roman"/>
                          <a:cs typeface="Times New Roman"/>
                        </a:rPr>
                        <a:t>Российского государства»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«Как сохранить хорошее зрение»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Беседа: Твоя дорога в школу.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«Почему люди ссорятся?»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5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4-я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Нужна ли память прошлых лет?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Как выполнять домашнее задание.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30 сентября Международный день переводчика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Кл. час «Соблюдение устава школы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Кл. час «Семья это святое слово»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60760"/>
            <a:ext cx="9358346" cy="70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4282" y="175762"/>
            <a:ext cx="864399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Безопасность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жизнедеятельности в литературных произведениях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0.gstatic.com/images?q=tbn:ANd9GcSYtKv8T2eVUZauE47eEeeFEwdllUUnRXg534K3tbcnRa-Ws7Rz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66"/>
            <a:ext cx="3071834" cy="39068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85728"/>
            <a:ext cx="714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1)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464344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2)</a:t>
            </a:r>
            <a:endParaRPr lang="ru-RU" sz="3200" b="1" dirty="0"/>
          </a:p>
        </p:txBody>
      </p:sp>
      <p:pic>
        <p:nvPicPr>
          <p:cNvPr id="8196" name="Picture 4" descr="https://encrypted-tbn3.gstatic.com/images?q=tbn:ANd9GcQIus4KwaoM6U_VR3s1WfAjH6UAmorVbjl6_2EkTz44MHDRDBCfJ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071810"/>
            <a:ext cx="4610128" cy="3330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tabakerke.ru/uploads/posts/2010-07/1279862759_snezhnaya-koroleva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5052508" cy="36624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28604"/>
            <a:ext cx="928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3)</a:t>
            </a:r>
            <a:endParaRPr lang="ru-RU" sz="4000" dirty="0"/>
          </a:p>
        </p:txBody>
      </p:sp>
      <p:pic>
        <p:nvPicPr>
          <p:cNvPr id="7172" name="Picture 4" descr="https://encrypted-tbn1.gstatic.com/images?q=tbn:ANd9GcRjA81SY40dfr663lGDx60AnDZ3J9vZ4ckOsY1pfnUVPnJAyBb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9923" y="3786190"/>
            <a:ext cx="3839795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392906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4)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176</TotalTime>
  <Words>611</Words>
  <Application>Microsoft Office PowerPoint</Application>
  <PresentationFormat>Экран (4:3)</PresentationFormat>
  <Paragraphs>93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24</cp:revision>
  <dcterms:modified xsi:type="dcterms:W3CDTF">2014-04-24T17:17:47Z</dcterms:modified>
</cp:coreProperties>
</file>