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notesMasterIdLst>
    <p:notesMasterId r:id="rId22"/>
  </p:notesMasterIdLst>
  <p:sldIdLst>
    <p:sldId id="256" r:id="rId2"/>
    <p:sldId id="276" r:id="rId3"/>
    <p:sldId id="257" r:id="rId4"/>
    <p:sldId id="277" r:id="rId5"/>
    <p:sldId id="259" r:id="rId6"/>
    <p:sldId id="260" r:id="rId7"/>
    <p:sldId id="279" r:id="rId8"/>
    <p:sldId id="262" r:id="rId9"/>
    <p:sldId id="278" r:id="rId10"/>
    <p:sldId id="265" r:id="rId11"/>
    <p:sldId id="261" r:id="rId12"/>
    <p:sldId id="271" r:id="rId13"/>
    <p:sldId id="272" r:id="rId14"/>
    <p:sldId id="273" r:id="rId15"/>
    <p:sldId id="275" r:id="rId16"/>
    <p:sldId id="283" r:id="rId17"/>
    <p:sldId id="280" r:id="rId18"/>
    <p:sldId id="281" r:id="rId19"/>
    <p:sldId id="282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3" d="100"/>
          <a:sy n="53" d="100"/>
        </p:scale>
        <p:origin x="-996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3D8385-A2EC-491B-8E00-B5BA23E8CD4F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B9DF79-6EE3-44A5-AE45-8765F5F45B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0168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Родился 6 июня 1799 году в Москве в дворянской семье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4D3D2-79DE-419B-AA74-4A06D0B614C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4D3D2-79DE-419B-AA74-4A06D0B614C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4D3D2-79DE-419B-AA74-4A06D0B614C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1E1AF0-E760-4DE9-970B-6E9F3D82E721}" type="slidenum">
              <a:rPr lang="ru-RU"/>
              <a:pPr/>
              <a:t>7</a:t>
            </a:fld>
            <a:endParaRPr lang="ru-RU"/>
          </a:p>
        </p:txBody>
      </p:sp>
      <p:sp>
        <p:nvSpPr>
          <p:cNvPr id="696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D791C55-45CA-4A17-B4E5-0E8C52E013A4}" type="slidenum">
              <a:rPr lang="ru-RU" sz="1200"/>
              <a:pPr algn="r"/>
              <a:t>7</a:t>
            </a:fld>
            <a:endParaRPr lang="ru-RU" sz="120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Звук включается по щелчку. Щелчок для продолжения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Комната лицеиста</a:t>
            </a:r>
            <a:r>
              <a:rPr lang="ru-RU" baseline="0" dirty="0" smtClean="0"/>
              <a:t> Александра Пушкина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4D3D2-79DE-419B-AA74-4A06D0B614C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Наташка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4D3D2-79DE-419B-AA74-4A06D0B614C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4D3D2-79DE-419B-AA74-4A06D0B614C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B69CA95-483D-4347-9A1C-5E68E76439A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9575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020" y="188640"/>
            <a:ext cx="8733656" cy="12192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+mn-lt"/>
              </a:rPr>
              <a:t>Александр Сергеевич  Пушкин</a:t>
            </a:r>
            <a:endParaRPr lang="ru-RU" sz="48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5" name="Содержимое 4" descr="Картинка 7 из 1148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683568" y="1556792"/>
            <a:ext cx="3946711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Картинка 257 из 14052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15305" y="2996952"/>
            <a:ext cx="3223410" cy="179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331 из 1197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5512"/>
          <a:stretch>
            <a:fillRect/>
          </a:stretch>
        </p:blipFill>
        <p:spPr bwMode="auto">
          <a:xfrm>
            <a:off x="391286" y="260648"/>
            <a:ext cx="4150662" cy="38650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46596" y="4365104"/>
            <a:ext cx="47149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Учебная аудитория Царскосельского Лицея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 descr="Картинка 7 из 11848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19967">
            <a:off x="4612200" y="685164"/>
            <a:ext cx="3985371" cy="4228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541948" y="5189875"/>
            <a:ext cx="412587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Комната  лицеиста Александра Пушкина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11344" cy="198045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Любимая няня Арина Родионовна 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брала в руки вязание и начиналась сказка…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" name="Рисунок 2" descr="Картинка 0 из 5162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43042" y="2060848"/>
            <a:ext cx="5665262" cy="40816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+mn-lt"/>
              </a:rPr>
              <a:t>Семья А.С. Пушкина</a:t>
            </a:r>
            <a:endParaRPr lang="ru-RU" sz="72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3" name="Рисунок 2" descr="Картинка 57 из 11979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41821" y="1484784"/>
            <a:ext cx="4950312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668054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52527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+mn-lt"/>
              </a:rPr>
              <a:t>Жена поэта- </a:t>
            </a:r>
            <a:br>
              <a:rPr lang="ru-RU" sz="4400" dirty="0" smtClean="0">
                <a:solidFill>
                  <a:srgbClr val="002060"/>
                </a:solidFill>
                <a:latin typeface="+mn-lt"/>
              </a:rPr>
            </a:br>
            <a:r>
              <a:rPr lang="ru-RU" sz="4400" dirty="0" smtClean="0">
                <a:solidFill>
                  <a:srgbClr val="002060"/>
                </a:solidFill>
                <a:latin typeface="+mn-lt"/>
              </a:rPr>
              <a:t>Гончарова Наталья Николаевна</a:t>
            </a:r>
            <a:endParaRPr lang="ru-RU" sz="4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3" name="Рисунок 2" descr="Картинка 766 из 1197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59942" y="2276872"/>
            <a:ext cx="3784266" cy="4440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622964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14536"/>
            <a:ext cx="8229600" cy="796908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C00000"/>
                </a:solidFill>
                <a:latin typeface="+mn-lt"/>
              </a:rPr>
              <a:t>Дети А.С. Пушкина</a:t>
            </a:r>
            <a:endParaRPr lang="ru-RU" sz="72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Рисунок 3" descr="Картинка 0 из 51628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5274" y="1211444"/>
            <a:ext cx="1785950" cy="250033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Картинка 3 из 5137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67250" y="3215097"/>
            <a:ext cx="2000264" cy="228601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Картинка 46 из 7584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10762" y="1704586"/>
            <a:ext cx="1895466" cy="247081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237365" y="3711774"/>
            <a:ext cx="15001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Сашка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95736" y="4200353"/>
            <a:ext cx="15001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Машка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40746" y="4914992"/>
            <a:ext cx="17248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Гришка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88655" y="5579392"/>
            <a:ext cx="23574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Наташка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артинка 43 из 7584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56716" y="2554486"/>
            <a:ext cx="1947865" cy="231457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41410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9 из 141"/>
          <p:cNvPicPr/>
          <p:nvPr/>
        </p:nvPicPr>
        <p:blipFill>
          <a:blip r:embed="rId3"/>
          <a:srcRect r="45978"/>
          <a:stretch>
            <a:fillRect/>
          </a:stretch>
        </p:blipFill>
        <p:spPr bwMode="auto">
          <a:xfrm>
            <a:off x="862529" y="1346401"/>
            <a:ext cx="2583360" cy="34507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Картинка 130 из 14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98232" y="1350012"/>
            <a:ext cx="4165874" cy="26586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683568" y="4794850"/>
            <a:ext cx="33480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Француз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Жорж Шарль Дантес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Картинка 27 из 141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59829" y="4214624"/>
            <a:ext cx="3065964" cy="19687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23528" y="181171"/>
            <a:ext cx="8229600" cy="12192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 smtClean="0">
                <a:solidFill>
                  <a:srgbClr val="C00000"/>
                </a:solidFill>
                <a:latin typeface="+mn-lt"/>
              </a:rPr>
              <a:t>Дуэль на Черной речке</a:t>
            </a:r>
            <a:endParaRPr lang="ru-RU" sz="7200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1554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9399"/>
            <a:ext cx="8964488" cy="12192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+mn-lt"/>
              </a:rPr>
              <a:t>Место дуэли </a:t>
            </a:r>
            <a:r>
              <a:rPr lang="ru-RU" sz="5400" dirty="0" err="1" smtClean="0">
                <a:solidFill>
                  <a:srgbClr val="C00000"/>
                </a:solidFill>
                <a:latin typeface="+mn-lt"/>
              </a:rPr>
              <a:t>А.С.Пушкина</a:t>
            </a:r>
            <a:endParaRPr lang="ru-RU" sz="54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026" name="Picture 2" descr="E:\Users\Администратор\Desktop\13259639690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55776" y="1416855"/>
            <a:ext cx="3840832" cy="50776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747877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6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75364" y="2420888"/>
            <a:ext cx="5233291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J:\DSC000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3964" y="1484784"/>
            <a:ext cx="3581400" cy="4775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189305" y="332655"/>
            <a:ext cx="88671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Святогорский</a:t>
            </a:r>
            <a:r>
              <a:rPr lang="ru-RU" sz="4000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Успенский монастырь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7984" y="1272909"/>
            <a:ext cx="3870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Могила Пушкина</a:t>
            </a:r>
            <a:endParaRPr lang="ru-RU" sz="3600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7450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3" name="Rectangle 5"/>
          <p:cNvSpPr>
            <a:spLocks noGrp="1" noChangeArrowheads="1"/>
          </p:cNvSpPr>
          <p:nvPr>
            <p:ph idx="1"/>
          </p:nvPr>
        </p:nvSpPr>
        <p:spPr>
          <a:xfrm>
            <a:off x="584688" y="5457836"/>
            <a:ext cx="5355464" cy="1296144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000066"/>
                </a:solidFill>
                <a:latin typeface="Times New Roman" pitchFamily="18" charset="0"/>
              </a:rPr>
              <a:t>Адрес </a:t>
            </a:r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</a:rPr>
              <a:t>музея</a:t>
            </a: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: г. </a:t>
            </a: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Санкт-Петербург, 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ул</a:t>
            </a: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. Мойка, 12</a:t>
            </a: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>
                <a:latin typeface="Times New Roman" pitchFamily="18" charset="0"/>
              </a:rPr>
              <a:t/>
            </a:r>
            <a:br>
              <a:rPr lang="ru-RU" sz="4000" i="1">
                <a:latin typeface="Times New Roman" pitchFamily="18" charset="0"/>
              </a:rPr>
            </a:br>
            <a:endParaRPr lang="ru-RU" sz="2400">
              <a:latin typeface="Times New Roman" pitchFamily="18" charset="0"/>
            </a:endParaRPr>
          </a:p>
        </p:txBody>
      </p:sp>
      <p:pic>
        <p:nvPicPr>
          <p:cNvPr id="78856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4688" y="1772816"/>
            <a:ext cx="5184575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8857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6176" y="1758087"/>
            <a:ext cx="2374826" cy="30870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-97015" y="0"/>
            <a:ext cx="9227368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dirty="0" smtClean="0">
                <a:solidFill>
                  <a:srgbClr val="C00000"/>
                </a:solidFill>
                <a:latin typeface="+mn-lt"/>
              </a:rPr>
              <a:t>Музей-квартира А.С. Пушкина</a:t>
            </a:r>
            <a:endParaRPr lang="ru-RU" sz="4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>
          <a:xfrm>
            <a:off x="5656220" y="4887231"/>
            <a:ext cx="3374737" cy="1296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Мемориальная доска</a:t>
            </a:r>
            <a:endParaRPr lang="ru-RU" sz="3200" b="1" dirty="0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0471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9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16377" r="1801"/>
          <a:stretch>
            <a:fillRect/>
          </a:stretch>
        </p:blipFill>
        <p:spPr>
          <a:xfrm rot="173644">
            <a:off x="6248491" y="1409074"/>
            <a:ext cx="1647291" cy="20383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8229600" cy="990600"/>
          </a:xfrm>
        </p:spPr>
        <p:txBody>
          <a:bodyPr>
            <a:noAutofit/>
          </a:bodyPr>
          <a:lstStyle/>
          <a:p>
            <a:r>
              <a:rPr lang="ru-RU" sz="7200" dirty="0">
                <a:solidFill>
                  <a:srgbClr val="C00000"/>
                </a:solidFill>
                <a:latin typeface="+mn-lt"/>
              </a:rPr>
              <a:t>Личные вещи поэта</a:t>
            </a:r>
          </a:p>
        </p:txBody>
      </p:sp>
      <p:pic>
        <p:nvPicPr>
          <p:cNvPr id="87048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65448" y="1333117"/>
            <a:ext cx="2958480" cy="21903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7050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18491"/>
          <a:stretch>
            <a:fillRect/>
          </a:stretch>
        </p:blipFill>
        <p:spPr bwMode="auto">
          <a:xfrm>
            <a:off x="5418961" y="3852603"/>
            <a:ext cx="2667000" cy="1866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7053" name="Rectangle 13"/>
          <p:cNvSpPr>
            <a:spLocks noChangeArrowheads="1"/>
          </p:cNvSpPr>
          <p:nvPr/>
        </p:nvSpPr>
        <p:spPr bwMode="auto">
          <a:xfrm>
            <a:off x="944533" y="3523426"/>
            <a:ext cx="31509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Чернильный прибор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7054" name="Rectangle 14"/>
          <p:cNvSpPr>
            <a:spLocks noChangeArrowheads="1"/>
          </p:cNvSpPr>
          <p:nvPr/>
        </p:nvSpPr>
        <p:spPr bwMode="auto">
          <a:xfrm>
            <a:off x="4329302" y="2186825"/>
            <a:ext cx="189545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Карманные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часы поэта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057" name="Rectangle 17"/>
          <p:cNvSpPr>
            <a:spLocks noChangeArrowheads="1"/>
          </p:cNvSpPr>
          <p:nvPr/>
        </p:nvSpPr>
        <p:spPr bwMode="auto">
          <a:xfrm>
            <a:off x="5418961" y="5739687"/>
            <a:ext cx="28575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733425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Ножницы </a:t>
            </a:r>
          </a:p>
          <a:p>
            <a:pPr algn="ctr">
              <a:tabLst>
                <a:tab pos="733425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кожаный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футляр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0" y="4727395"/>
            <a:ext cx="2895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733425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Бумажник  </a:t>
            </a:r>
          </a:p>
          <a:p>
            <a:pPr algn="ctr">
              <a:tabLst>
                <a:tab pos="733425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бронзовый </a:t>
            </a:r>
          </a:p>
          <a:p>
            <a:pPr algn="ctr">
              <a:tabLst>
                <a:tab pos="733425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колокольчик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7059" name="Picture 1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42074" y="4227423"/>
            <a:ext cx="2590800" cy="2200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477977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560" y="836712"/>
            <a:ext cx="7976628" cy="5976664"/>
          </a:xfrm>
        </p:spPr>
        <p:txBody>
          <a:bodyPr>
            <a:normAutofit/>
          </a:bodyPr>
          <a:lstStyle/>
          <a:p>
            <a:pPr marL="2693988" indent="-633413">
              <a:buFontTx/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Идут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идут годы,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пушкинские 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строки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бегут, как волны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сквозь время, радуют нас, дарят нам силу, красоту и учат любить жизнь – любить друзей, свой народ и родную землю.</a:t>
            </a:r>
          </a:p>
          <a:p>
            <a:pPr>
              <a:buFontTx/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лишь соприкоснёмся с жизнью великого русского поэта, познакомимся с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некоторыми страницами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 биографии.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5895" y="1054605"/>
            <a:ext cx="2448272" cy="258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9025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3581400"/>
            <a:ext cx="89154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5400" b="1" i="1">
                <a:solidFill>
                  <a:srgbClr val="FF3300"/>
                </a:solidFill>
                <a:latin typeface="Monotype Corsiva" pitchFamily="66" charset="0"/>
              </a:rPr>
              <a:t> </a:t>
            </a:r>
          </a:p>
        </p:txBody>
      </p:sp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523081" y="4941168"/>
            <a:ext cx="8153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400" dirty="0">
                <a:solidFill>
                  <a:srgbClr val="FF3300"/>
                </a:solidFill>
                <a:latin typeface="+mj-lt"/>
              </a:rPr>
              <a:t>   </a:t>
            </a:r>
            <a:r>
              <a:rPr lang="ru-RU" sz="4400" dirty="0">
                <a:solidFill>
                  <a:srgbClr val="990000"/>
                </a:solidFill>
                <a:latin typeface="+mj-lt"/>
              </a:rPr>
              <a:t>Тебя  ж,  как  первую  любовь,</a:t>
            </a:r>
          </a:p>
          <a:p>
            <a:r>
              <a:rPr lang="ru-RU" sz="4400" dirty="0">
                <a:solidFill>
                  <a:srgbClr val="990000"/>
                </a:solidFill>
                <a:latin typeface="+mj-lt"/>
              </a:rPr>
              <a:t>    России  сердце  не  забудет!...</a:t>
            </a:r>
          </a:p>
        </p:txBody>
      </p:sp>
      <p:pic>
        <p:nvPicPr>
          <p:cNvPr id="15565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488" b="9658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95599" y="260648"/>
            <a:ext cx="3408363" cy="4495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088550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+mn-lt"/>
              </a:rPr>
              <a:t>Детство  А.С. Пушкина</a:t>
            </a:r>
            <a:endParaRPr lang="ru-RU" sz="66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5" name="Содержимое 4" descr="Картинка 8 из 61"/>
          <p:cNvPicPr>
            <a:picLocks noGrp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3286147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484784"/>
            <a:ext cx="4059936" cy="45720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Родился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июня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1799 года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Москве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дворянской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семье.</a:t>
            </a:r>
          </a:p>
          <a:p>
            <a:pPr algn="ctr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Семья принадлежала к самой образованной части московского общества.</a:t>
            </a:r>
            <a:endParaRPr lang="ru-RU" sz="35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3" name="Rectangle 13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229600" cy="792162"/>
          </a:xfrm>
        </p:spPr>
        <p:txBody>
          <a:bodyPr>
            <a:noAutofit/>
          </a:bodyPr>
          <a:lstStyle/>
          <a:p>
            <a:r>
              <a:rPr lang="ru-RU" sz="8000" dirty="0">
                <a:solidFill>
                  <a:srgbClr val="FF0000"/>
                </a:solidFill>
                <a:latin typeface="+mn-lt"/>
              </a:rPr>
              <a:t>             </a:t>
            </a:r>
            <a:r>
              <a:rPr lang="ru-RU" sz="8000" dirty="0" smtClean="0">
                <a:solidFill>
                  <a:srgbClr val="C00000"/>
                </a:solidFill>
                <a:latin typeface="+mn-lt"/>
              </a:rPr>
              <a:t>Родители</a:t>
            </a:r>
            <a:endParaRPr lang="ru-RU" sz="80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0976" name="Picture 1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3276"/>
          <a:stretch>
            <a:fillRect/>
          </a:stretch>
        </p:blipFill>
        <p:spPr>
          <a:xfrm>
            <a:off x="611560" y="692696"/>
            <a:ext cx="2304256" cy="31222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0971" name="Rectangle 11"/>
          <p:cNvSpPr>
            <a:spLocks noGrp="1" noChangeArrowheads="1"/>
          </p:cNvSpPr>
          <p:nvPr>
            <p:ph type="body" sz="half" idx="3"/>
          </p:nvPr>
        </p:nvSpPr>
        <p:spPr>
          <a:xfrm>
            <a:off x="3505200" y="1143000"/>
            <a:ext cx="5410200" cy="5486400"/>
          </a:xfrm>
        </p:spPr>
        <p:txBody>
          <a:bodyPr>
            <a:normAutofit fontScale="92500" lnSpcReduction="20000"/>
          </a:bodyPr>
          <a:lstStyle/>
          <a:p>
            <a:endParaRPr lang="ru-RU" sz="1400" dirty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sz="1700" b="1" dirty="0">
                <a:latin typeface="Times New Roman" pitchFamily="18" charset="0"/>
              </a:rPr>
              <a:t>    </a:t>
            </a:r>
            <a:r>
              <a:rPr lang="ru-RU" sz="3900" b="1" dirty="0" smtClean="0">
                <a:solidFill>
                  <a:srgbClr val="002060"/>
                </a:solidFill>
                <a:latin typeface="Times New Roman" pitchFamily="18" charset="0"/>
              </a:rPr>
              <a:t>Сергей </a:t>
            </a:r>
            <a:r>
              <a:rPr lang="ru-RU" sz="3900" b="1" dirty="0">
                <a:solidFill>
                  <a:srgbClr val="002060"/>
                </a:solidFill>
                <a:latin typeface="Times New Roman" pitchFamily="18" charset="0"/>
              </a:rPr>
              <a:t>Львович Пушкин</a:t>
            </a:r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</a:rPr>
              <a:t> - отец поэта. Был потомок знатного рода. Любил литературу, был дружен с известными тогда русскими писателями, собрал большую библиотеку.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</a:rPr>
              <a:t>                                                                                         </a:t>
            </a:r>
            <a:endParaRPr lang="ru-RU" sz="1400" dirty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endParaRPr lang="ru-RU" sz="1400" dirty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    </a:t>
            </a:r>
            <a:r>
              <a:rPr lang="ru-RU" sz="3900" b="1" dirty="0" smtClean="0">
                <a:solidFill>
                  <a:srgbClr val="002060"/>
                </a:solidFill>
                <a:latin typeface="Times New Roman" pitchFamily="18" charset="0"/>
              </a:rPr>
              <a:t>Надежда </a:t>
            </a:r>
            <a:r>
              <a:rPr lang="ru-RU" sz="3900" b="1" dirty="0">
                <a:solidFill>
                  <a:srgbClr val="002060"/>
                </a:solidFill>
                <a:latin typeface="Times New Roman" pitchFamily="18" charset="0"/>
              </a:rPr>
              <a:t>Осиповна  Пушкина</a:t>
            </a:r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</a:rPr>
              <a:t> – мать поэта. Была образована, остроумна, хороша собой, любила развлечения и блистала на балах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</a:rPr>
              <a:t>.</a:t>
            </a:r>
            <a:r>
              <a:rPr lang="ru-RU" sz="1800" dirty="0">
                <a:solidFill>
                  <a:srgbClr val="0000FF"/>
                </a:solidFill>
                <a:latin typeface="Times New Roman" pitchFamily="18" charset="0"/>
              </a:rPr>
              <a:t>                                                           </a:t>
            </a:r>
            <a:endParaRPr lang="ru-RU" sz="1400" dirty="0">
              <a:solidFill>
                <a:srgbClr val="0000FF"/>
              </a:solidFill>
              <a:latin typeface="Times New Roman" pitchFamily="18" charset="0"/>
            </a:endParaRPr>
          </a:p>
          <a:p>
            <a:endParaRPr lang="ru-RU" sz="14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40978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069990">
            <a:off x="846216" y="3293218"/>
            <a:ext cx="2408354" cy="31284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279523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42" y="548680"/>
            <a:ext cx="8686800" cy="12192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+mn-lt"/>
              </a:rPr>
              <a:t>У Александра была старшая сестра </a:t>
            </a:r>
            <a:br>
              <a:rPr lang="ru-RU" sz="4400" dirty="0" smtClean="0">
                <a:solidFill>
                  <a:srgbClr val="C00000"/>
                </a:solidFill>
                <a:latin typeface="+mn-lt"/>
              </a:rPr>
            </a:br>
            <a:r>
              <a:rPr lang="ru-RU" sz="4400" dirty="0" smtClean="0">
                <a:solidFill>
                  <a:srgbClr val="C00000"/>
                </a:solidFill>
                <a:latin typeface="+mn-lt"/>
              </a:rPr>
              <a:t>и младший брат</a:t>
            </a:r>
            <a:endParaRPr lang="ru-RU" sz="4400" dirty="0">
              <a:latin typeface="+mn-lt"/>
            </a:endParaRPr>
          </a:p>
        </p:txBody>
      </p:sp>
      <p:pic>
        <p:nvPicPr>
          <p:cNvPr id="3" name="Содержимое 6" descr="Картинка 3 из 7583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584" y="3071810"/>
            <a:ext cx="3054861" cy="32089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53421" y="1708840"/>
            <a:ext cx="34290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Пушкина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Ольга Сергеевна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Картинка 7 из 62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071810"/>
            <a:ext cx="3145176" cy="32089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644008" y="1780278"/>
            <a:ext cx="39290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Пушкин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Лев Сергеевич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45 из 5137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1424425">
            <a:off x="705974" y="2363767"/>
            <a:ext cx="2975001" cy="39520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Картинка 210 из 5137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01828">
            <a:off x="5143504" y="2500306"/>
            <a:ext cx="3143272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57158" y="836712"/>
            <a:ext cx="41428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Мария Алексеевна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Пушкина - бабушка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57752" y="836712"/>
            <a:ext cx="41783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Арина Родионовна 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Яковлева – няня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Grp="1" noChangeArrowheads="1"/>
          </p:cNvSpPr>
          <p:nvPr>
            <p:ph type="title"/>
          </p:nvPr>
        </p:nvSpPr>
        <p:spPr>
          <a:xfrm>
            <a:off x="1903076" y="260648"/>
            <a:ext cx="6834336" cy="838200"/>
          </a:xfrm>
        </p:spPr>
        <p:txBody>
          <a:bodyPr>
            <a:noAutofit/>
          </a:bodyPr>
          <a:lstStyle/>
          <a:p>
            <a:pPr algn="l"/>
            <a:r>
              <a:rPr lang="ru-RU" sz="7200" dirty="0" smtClean="0">
                <a:solidFill>
                  <a:srgbClr val="C00000"/>
                </a:solidFill>
                <a:latin typeface="+mn-lt"/>
              </a:rPr>
              <a:t>Няня поэта</a:t>
            </a:r>
            <a:endParaRPr lang="ru-RU" sz="72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8619" name="Rectangle 11"/>
          <p:cNvSpPr>
            <a:spLocks noGrp="1" noChangeArrowheads="1"/>
          </p:cNvSpPr>
          <p:nvPr>
            <p:ph type="body" sz="half" idx="3"/>
          </p:nvPr>
        </p:nvSpPr>
        <p:spPr>
          <a:xfrm>
            <a:off x="3275856" y="845369"/>
            <a:ext cx="5868144" cy="54102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Бабушка поэта и крепостная няня Арина Родионовна Матвеева стали настоящими воспитательницами и самыми близкими его сердцу людьми.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Няня – простая русская женщина, мастерица народной речи, знаток русских былин и пословиц.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Арина Родионовна первая познакомила Пушкина с 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русскими </a:t>
            </a: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сказками. Многие рассказы он записывал, 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потом использовал в своих сказках. </a:t>
            </a:r>
            <a:endParaRPr lang="ru-RU" sz="27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Ей </a:t>
            </a: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 обязаны появлением на  свет  любимых сказок  нашего 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детства.</a:t>
            </a:r>
            <a:endParaRPr lang="ru-RU" sz="2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20" name="Рисунок 7" descr="Рисунок3_0.t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8727" y="1402521"/>
            <a:ext cx="2985615" cy="36038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309909" y="5006370"/>
            <a:ext cx="31432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Арина Родионовна 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4440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577" y="404664"/>
            <a:ext cx="8686800" cy="12192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 октября 1811 года в Царском Селе был открыт Императорский 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Лицей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артинка 8 из 1197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63798" y="2050581"/>
            <a:ext cx="3623706" cy="42728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Картинка 194 из 1197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2050581"/>
            <a:ext cx="4722626" cy="42728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28800" y="133703"/>
            <a:ext cx="7315200" cy="1143000"/>
          </a:xfrm>
        </p:spPr>
        <p:txBody>
          <a:bodyPr>
            <a:normAutofit fontScale="90000"/>
          </a:bodyPr>
          <a:lstStyle/>
          <a:p>
            <a:r>
              <a:rPr lang="ru-RU" sz="6000" b="1" i="1" dirty="0">
                <a:solidFill>
                  <a:schemeClr val="accent2"/>
                </a:solidFill>
                <a:latin typeface="Monotype Corsiva" pitchFamily="66" charset="0"/>
              </a:rPr>
              <a:t/>
            </a:r>
            <a:br>
              <a:rPr lang="ru-RU" sz="6000" b="1" i="1" dirty="0">
                <a:solidFill>
                  <a:schemeClr val="accent2"/>
                </a:solidFill>
                <a:latin typeface="Monotype Corsiva" pitchFamily="66" charset="0"/>
              </a:rPr>
            </a:br>
            <a:endParaRPr lang="ru-RU" sz="6000" i="1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53259" name="Rectangle 11"/>
          <p:cNvSpPr>
            <a:spLocks noGrp="1" noChangeArrowheads="1"/>
          </p:cNvSpPr>
          <p:nvPr>
            <p:ph sz="quarter" idx="4294967295"/>
          </p:nvPr>
        </p:nvSpPr>
        <p:spPr>
          <a:xfrm>
            <a:off x="395536" y="3886200"/>
            <a:ext cx="6552728" cy="2919412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endParaRPr lang="ru-RU" sz="2400" dirty="0"/>
          </a:p>
          <a:p>
            <a:pPr>
              <a:buFontTx/>
              <a:buNone/>
            </a:pPr>
            <a:endParaRPr lang="ru-RU" sz="2400" dirty="0"/>
          </a:p>
          <a:p>
            <a:pPr>
              <a:buFontTx/>
              <a:buNone/>
            </a:pPr>
            <a:endParaRPr lang="ru-RU" sz="2400" dirty="0">
              <a:solidFill>
                <a:srgbClr val="002060"/>
              </a:solidFill>
            </a:endParaRPr>
          </a:p>
          <a:p>
            <a:pPr algn="ctr">
              <a:buFontTx/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</a:rPr>
              <a:t>                    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</a:rPr>
              <a:t>…Куда бы нас не бросила судьбина</a:t>
            </a:r>
          </a:p>
          <a:p>
            <a:pPr algn="ctr">
              <a:buFontTx/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</a:rPr>
              <a:t>       И счастье куда б ни повело,</a:t>
            </a:r>
          </a:p>
          <a:p>
            <a:pPr algn="ctr">
              <a:buFontTx/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</a:rPr>
              <a:t>                           Всё те же мы: нам целый мир чужбина;</a:t>
            </a:r>
          </a:p>
          <a:p>
            <a:pPr algn="ctr">
              <a:buFontTx/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</a:rPr>
              <a:t>      Отечество нам Царское Село</a:t>
            </a:r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</a:rPr>
              <a:t>.</a:t>
            </a:r>
            <a:r>
              <a:rPr lang="ru-RU" sz="2400" dirty="0"/>
              <a:t>                          </a:t>
            </a:r>
          </a:p>
          <a:p>
            <a:pPr algn="ctr">
              <a:buFontTx/>
              <a:buNone/>
            </a:pPr>
            <a:r>
              <a:rPr lang="ru-RU" sz="2400" dirty="0"/>
              <a:t>                        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53260" name="Rectangle 12"/>
          <p:cNvSpPr>
            <a:spLocks noGrp="1" noChangeArrowheads="1"/>
          </p:cNvSpPr>
          <p:nvPr>
            <p:ph sz="half" idx="4294967295"/>
          </p:nvPr>
        </p:nvSpPr>
        <p:spPr>
          <a:xfrm>
            <a:off x="4648200" y="1600200"/>
            <a:ext cx="4495800" cy="4525963"/>
          </a:xfrm>
        </p:spPr>
        <p:txBody>
          <a:bodyPr/>
          <a:lstStyle/>
          <a:p>
            <a:pPr>
              <a:buFontTx/>
              <a:buNone/>
            </a:pPr>
            <a:endParaRPr lang="ru-RU" sz="2800"/>
          </a:p>
          <a:p>
            <a:pPr>
              <a:buFontTx/>
              <a:buNone/>
            </a:pPr>
            <a:endParaRPr lang="ru-RU" sz="2800"/>
          </a:p>
          <a:p>
            <a:pPr>
              <a:buFontTx/>
              <a:buNone/>
            </a:pPr>
            <a:endParaRPr lang="ru-RU" sz="2800"/>
          </a:p>
          <a:p>
            <a:pPr>
              <a:buFontTx/>
              <a:buNone/>
            </a:pPr>
            <a:endParaRPr lang="ru-RU" sz="2800"/>
          </a:p>
          <a:p>
            <a:pPr>
              <a:buFontTx/>
              <a:buNone/>
            </a:pPr>
            <a:endParaRPr lang="ru-RU" sz="2800"/>
          </a:p>
          <a:p>
            <a:pPr>
              <a:buFontTx/>
              <a:buNone/>
            </a:pPr>
            <a:r>
              <a:rPr lang="ru-RU" sz="2800"/>
              <a:t>                            </a:t>
            </a:r>
            <a:endParaRPr lang="ru-RU" sz="240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90799" y="1893744"/>
            <a:ext cx="3810001" cy="299893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2886" y="1893744"/>
            <a:ext cx="1981200" cy="2683764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43700" y="1893744"/>
            <a:ext cx="1943100" cy="25908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53261" name="Rectangle 13"/>
          <p:cNvSpPr>
            <a:spLocks noChangeArrowheads="1"/>
          </p:cNvSpPr>
          <p:nvPr/>
        </p:nvSpPr>
        <p:spPr bwMode="auto">
          <a:xfrm>
            <a:off x="6400800" y="4484544"/>
            <a:ext cx="457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Пушкин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в лицейские годы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1810-е гг.</a:t>
            </a:r>
          </a:p>
        </p:txBody>
      </p:sp>
      <p:sp>
        <p:nvSpPr>
          <p:cNvPr id="53262" name="Rectangle 14"/>
          <p:cNvSpPr>
            <a:spLocks noChangeArrowheads="1"/>
          </p:cNvSpPr>
          <p:nvPr/>
        </p:nvSpPr>
        <p:spPr bwMode="auto">
          <a:xfrm>
            <a:off x="2590800" y="1124303"/>
            <a:ext cx="3429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       </a:t>
            </a:r>
            <a:r>
              <a:rPr lang="ru-RU" sz="4000" dirty="0">
                <a:solidFill>
                  <a:srgbClr val="C00000"/>
                </a:solidFill>
              </a:rPr>
              <a:t>годы учёбы</a:t>
            </a:r>
          </a:p>
        </p:txBody>
      </p:sp>
      <p:sp>
        <p:nvSpPr>
          <p:cNvPr id="53266" name="Rectangle 18"/>
          <p:cNvSpPr>
            <a:spLocks noChangeArrowheads="1"/>
          </p:cNvSpPr>
          <p:nvPr/>
        </p:nvSpPr>
        <p:spPr bwMode="auto">
          <a:xfrm>
            <a:off x="302885" y="4675540"/>
            <a:ext cx="1981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 октября – день Лицея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90500" y="-315416"/>
            <a:ext cx="8229600" cy="12192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9600" dirty="0" smtClean="0">
                <a:solidFill>
                  <a:srgbClr val="C00000"/>
                </a:solidFill>
                <a:latin typeface="+mn-lt"/>
              </a:rPr>
              <a:t>Лицей</a:t>
            </a:r>
            <a:endParaRPr lang="ru-RU" sz="9600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9408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4">
      <a:dk1>
        <a:srgbClr val="FFFFFF"/>
      </a:dk1>
      <a:lt1>
        <a:srgbClr val="FFFFFF"/>
      </a:lt1>
      <a:dk2>
        <a:srgbClr val="FAF1D4"/>
      </a:dk2>
      <a:lt2>
        <a:srgbClr val="FFFFFF"/>
      </a:lt2>
      <a:accent1>
        <a:srgbClr val="DD7E0E"/>
      </a:accent1>
      <a:accent2>
        <a:srgbClr val="FDF59C"/>
      </a:accent2>
      <a:accent3>
        <a:srgbClr val="E7BC29"/>
      </a:accent3>
      <a:accent4>
        <a:srgbClr val="D092A7"/>
      </a:accent4>
      <a:accent5>
        <a:srgbClr val="0C0C0C"/>
      </a:accent5>
      <a:accent6>
        <a:srgbClr val="A55E0A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TC101859868[[fn=Термический]]</Template>
  <TotalTime>194</TotalTime>
  <Words>409</Words>
  <Application>Microsoft Office PowerPoint</Application>
  <PresentationFormat>Экран (4:3)</PresentationFormat>
  <Paragraphs>94</Paragraphs>
  <Slides>20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Александр Сергеевич  Пушкин</vt:lpstr>
      <vt:lpstr>Слайд 2</vt:lpstr>
      <vt:lpstr>Детство  А.С. Пушкина</vt:lpstr>
      <vt:lpstr>             Родители</vt:lpstr>
      <vt:lpstr>У Александра была старшая сестра  и младший брат</vt:lpstr>
      <vt:lpstr>Слайд 6</vt:lpstr>
      <vt:lpstr>Няня поэта</vt:lpstr>
      <vt:lpstr>19 октября 1811 года в Царском Селе был открыт Императорский Лицей.</vt:lpstr>
      <vt:lpstr> </vt:lpstr>
      <vt:lpstr>Слайд 10</vt:lpstr>
      <vt:lpstr>Любимая няня Арина Родионовна  брала в руки вязание и начиналась сказка…</vt:lpstr>
      <vt:lpstr>Семья А.С. Пушкина</vt:lpstr>
      <vt:lpstr>Жена поэта-  Гончарова Наталья Николаевна</vt:lpstr>
      <vt:lpstr>Дети А.С. Пушкина</vt:lpstr>
      <vt:lpstr>Слайд 15</vt:lpstr>
      <vt:lpstr>Место дуэли А.С.Пушкина</vt:lpstr>
      <vt:lpstr>Слайд 17</vt:lpstr>
      <vt:lpstr> </vt:lpstr>
      <vt:lpstr>Личные вещи поэта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Сергеевич  Пушкин</dc:title>
  <dc:creator>Администратор</dc:creator>
  <cp:lastModifiedBy>8</cp:lastModifiedBy>
  <cp:revision>19</cp:revision>
  <dcterms:modified xsi:type="dcterms:W3CDTF">2018-09-12T10:31:12Z</dcterms:modified>
</cp:coreProperties>
</file>