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12" r:id="rId1"/>
  </p:sldMasterIdLst>
  <p:notesMasterIdLst>
    <p:notesMasterId r:id="rId17"/>
  </p:notesMasterIdLst>
  <p:sldIdLst>
    <p:sldId id="256" r:id="rId2"/>
    <p:sldId id="287" r:id="rId3"/>
    <p:sldId id="315" r:id="rId4"/>
    <p:sldId id="292" r:id="rId5"/>
    <p:sldId id="263" r:id="rId6"/>
    <p:sldId id="309" r:id="rId7"/>
    <p:sldId id="286" r:id="rId8"/>
    <p:sldId id="301" r:id="rId9"/>
    <p:sldId id="271" r:id="rId10"/>
    <p:sldId id="266" r:id="rId11"/>
    <p:sldId id="275" r:id="rId12"/>
    <p:sldId id="269" r:id="rId13"/>
    <p:sldId id="305" r:id="rId14"/>
    <p:sldId id="270" r:id="rId15"/>
    <p:sldId id="31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742" autoAdjust="0"/>
    <p:restoredTop sz="94709" autoAdjust="0"/>
  </p:normalViewPr>
  <p:slideViewPr>
    <p:cSldViewPr>
      <p:cViewPr varScale="1">
        <p:scale>
          <a:sx n="69" d="100"/>
          <a:sy n="69" d="100"/>
        </p:scale>
        <p:origin x="-131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90" y="153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580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023CB-C562-405C-9398-325912A6F12F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E6FF9C-04D2-4021-8B06-B344B6D0E6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3" r:id="rId1"/>
    <p:sldLayoutId id="2147484214" r:id="rId2"/>
    <p:sldLayoutId id="2147484215" r:id="rId3"/>
    <p:sldLayoutId id="2147484216" r:id="rId4"/>
    <p:sldLayoutId id="2147484217" r:id="rId5"/>
    <p:sldLayoutId id="2147484218" r:id="rId6"/>
    <p:sldLayoutId id="2147484219" r:id="rId7"/>
    <p:sldLayoutId id="2147484220" r:id="rId8"/>
    <p:sldLayoutId id="2147484221" r:id="rId9"/>
    <p:sldLayoutId id="2147484222" r:id="rId10"/>
    <p:sldLayoutId id="214748422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8179618" cy="792162"/>
          </a:xfrm>
        </p:spPr>
        <p:txBody>
          <a:bodyPr>
            <a:normAutofit fontScale="47500" lnSpcReduction="20000"/>
          </a:bodyPr>
          <a:lstStyle/>
          <a:p>
            <a:r>
              <a:rPr lang="ru-RU" sz="3800" dirty="0" smtClean="0">
                <a:solidFill>
                  <a:srgbClr val="00B050"/>
                </a:solidFill>
              </a:rPr>
              <a:t>     </a:t>
            </a:r>
            <a:r>
              <a:rPr lang="ru-RU" sz="3800" b="0" dirty="0" smtClean="0">
                <a:solidFill>
                  <a:srgbClr val="00B050"/>
                </a:solidFill>
              </a:rPr>
              <a:t>Муниципальное дошкольное образовательное учреждение</a:t>
            </a:r>
          </a:p>
          <a:p>
            <a:pPr algn="ctr"/>
            <a:r>
              <a:rPr lang="ru-RU" sz="3800" b="0" dirty="0" smtClean="0">
                <a:solidFill>
                  <a:srgbClr val="00B050"/>
                </a:solidFill>
              </a:rPr>
              <a:t>           «Радуга»</a:t>
            </a:r>
          </a:p>
          <a:p>
            <a:r>
              <a:rPr lang="ru-RU" sz="1800" b="0" dirty="0" smtClean="0">
                <a:solidFill>
                  <a:srgbClr val="00B050"/>
                </a:solidFill>
              </a:rPr>
              <a:t>   </a:t>
            </a:r>
            <a:endParaRPr lang="ru-RU" sz="5400" dirty="0">
              <a:solidFill>
                <a:srgbClr val="00B050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8108180" cy="233839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dirty="0" smtClean="0">
                <a:solidFill>
                  <a:srgbClr val="FF0000"/>
                </a:solidFill>
              </a:rPr>
              <a:t>  </a:t>
            </a:r>
          </a:p>
          <a:p>
            <a:pPr algn="ctr">
              <a:buNone/>
            </a:pPr>
            <a:r>
              <a:rPr lang="ru-RU" sz="6000" smtClean="0">
                <a:solidFill>
                  <a:srgbClr val="FF0000"/>
                </a:solidFill>
              </a:rPr>
              <a:t>С</a:t>
            </a:r>
            <a:r>
              <a:rPr lang="ru-RU" sz="6000" smtClean="0">
                <a:solidFill>
                  <a:srgbClr val="FF0000"/>
                </a:solidFill>
              </a:rPr>
              <a:t>оль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786050" y="4214818"/>
            <a:ext cx="5143536" cy="1500198"/>
          </a:xfrm>
        </p:spPr>
        <p:txBody>
          <a:bodyPr>
            <a:normAutofit/>
          </a:bodyPr>
          <a:lstStyle/>
          <a:p>
            <a:pPr algn="r"/>
            <a:r>
              <a:rPr lang="ru-RU" sz="2800" dirty="0" smtClean="0"/>
              <a:t>Воспитанник старшей группы: Баринов Богдан.</a:t>
            </a:r>
            <a:endParaRPr lang="ru-RU" sz="28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642910" y="214290"/>
            <a:ext cx="8179618" cy="857256"/>
          </a:xfrm>
        </p:spPr>
        <p:txBody>
          <a:bodyPr>
            <a:normAutofit lnSpcReduction="10000"/>
          </a:bodyPr>
          <a:lstStyle/>
          <a:p>
            <a:r>
              <a:rPr lang="ru-RU" sz="4800" dirty="0" smtClean="0">
                <a:solidFill>
                  <a:srgbClr val="00B050"/>
                </a:solidFill>
              </a:rPr>
              <a:t>   </a:t>
            </a:r>
            <a:r>
              <a:rPr lang="ru-RU" sz="4000" i="1" dirty="0" smtClean="0">
                <a:solidFill>
                  <a:srgbClr val="FF0000"/>
                </a:solidFill>
              </a:rPr>
              <a:t>Плавающее яйцо</a:t>
            </a:r>
            <a:endParaRPr lang="ru-RU" sz="4000" i="1" dirty="0">
              <a:solidFill>
                <a:srgbClr val="FF0000"/>
              </a:solidFill>
            </a:endParaRPr>
          </a:p>
        </p:txBody>
      </p:sp>
      <p:pic>
        <p:nvPicPr>
          <p:cNvPr id="12289" name="Picture 1" descr="F:\DSCN1240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428736"/>
            <a:ext cx="3714776" cy="27860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290" name="Picture 2" descr="F:\DSCN124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071810"/>
            <a:ext cx="3835399" cy="287655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714348" y="579438"/>
            <a:ext cx="7215238" cy="792162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Выращивание кристаллов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10241" name="Picture 1" descr="F:\DSCN1243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013" y="1718468"/>
            <a:ext cx="3930650" cy="2947988"/>
          </a:xfrm>
          <a:prstGeom prst="rect">
            <a:avLst/>
          </a:prstGeom>
          <a:noFill/>
        </p:spPr>
      </p:pic>
      <p:pic>
        <p:nvPicPr>
          <p:cNvPr id="10242" name="Picture 2" descr="F:\DSCN124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2786058"/>
            <a:ext cx="3930650" cy="294798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572008"/>
            <a:ext cx="8001056" cy="2000264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rgbClr val="00B050"/>
                </a:solidFill>
              </a:rPr>
              <a:t>Так вот почему зимой, чтобы люди не падали и не происходили аварии, лёд посыпают солью, которая растапливает его. </a:t>
            </a:r>
            <a:br>
              <a:rPr lang="ru-RU" sz="2000" dirty="0" smtClean="0">
                <a:solidFill>
                  <a:srgbClr val="00B050"/>
                </a:solidFill>
              </a:rPr>
            </a:br>
            <a:r>
              <a:rPr lang="ru-RU" sz="2000" b="0" dirty="0" smtClean="0"/>
              <a:t> 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285728"/>
            <a:ext cx="7986738" cy="107157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Незамерзающая соль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7169" name="Picture 1" descr="F:\DSCN12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285860"/>
            <a:ext cx="3429024" cy="2571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70" name="Picture 2" descr="F:\DSCN12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928802"/>
            <a:ext cx="3714776" cy="278608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xfrm flipH="1">
            <a:off x="571472" y="357166"/>
            <a:ext cx="8143932" cy="785818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Опыт с кубиками льда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6145" name="Picture 1" descr="F:\DSCN1252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428736"/>
            <a:ext cx="3821111" cy="2865834"/>
          </a:xfrm>
          <a:prstGeom prst="rect">
            <a:avLst/>
          </a:prstGeom>
          <a:noFill/>
        </p:spPr>
      </p:pic>
      <p:pic>
        <p:nvPicPr>
          <p:cNvPr id="6146" name="Picture 2" descr="F:\DSCN12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143248"/>
            <a:ext cx="3786214" cy="283966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8990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Выводы:</a:t>
            </a:r>
            <a:r>
              <a:rPr lang="ru-RU" dirty="0" smtClean="0">
                <a:solidFill>
                  <a:srgbClr val="00B050"/>
                </a:solidFill>
              </a:rPr>
              <a:t> Всем известно, что соль хорошо растворяется в воде, что она используется при приготовлении пищи. Но, при более внимательном изучении соли, я понял, что знаю о ней мало.  В ходе исследовательской работы я узнал очень много нового и интересного. Я понял, что самые простые и знакомые вещи могут быть необычными. 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8990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</a:t>
            </a:r>
          </a:p>
          <a:p>
            <a:pPr algn="ctr"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 Спасибо за внимание!</a:t>
            </a:r>
            <a:endParaRPr lang="ru-RU" sz="44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357686" y="357166"/>
            <a:ext cx="4643470" cy="585791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b="1" dirty="0" smtClean="0">
                <a:solidFill>
                  <a:srgbClr val="FF0000"/>
                </a:solidFill>
              </a:rPr>
              <a:t>Соль</a:t>
            </a:r>
            <a:r>
              <a:rPr lang="ru-RU" sz="1800" b="1" dirty="0" smtClean="0">
                <a:solidFill>
                  <a:srgbClr val="00B050"/>
                </a:solidFill>
              </a:rPr>
              <a:t> </a:t>
            </a:r>
            <a:r>
              <a:rPr lang="ru-RU" sz="1800" dirty="0" smtClean="0">
                <a:solidFill>
                  <a:srgbClr val="00B050"/>
                </a:solidFill>
              </a:rPr>
              <a:t>- это белое кристаллическое   минеральное вещество,  растворимое в воде; один из немногих минералов, которые люди употребляют в пищу. 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00B050"/>
                </a:solidFill>
              </a:rPr>
              <a:t>   </a:t>
            </a:r>
            <a:r>
              <a:rPr lang="ru-RU" sz="1800" dirty="0" smtClean="0">
                <a:solidFill>
                  <a:srgbClr val="00B050"/>
                </a:solidFill>
              </a:rPr>
              <a:t>Соль - самая древняя из специй.</a:t>
            </a:r>
          </a:p>
          <a:p>
            <a:pPr>
              <a:buNone/>
            </a:pPr>
            <a:r>
              <a:rPr lang="ru-RU" sz="1800" dirty="0" smtClean="0">
                <a:solidFill>
                  <a:srgbClr val="00B050"/>
                </a:solidFill>
              </a:rPr>
              <a:t>        В стародавние времена соль была ценнейшим товаром и стояла в одном ряду с русской пушниной, английской шерстью. В Древнем Риме соль ценилась даже выше, чем золото. </a:t>
            </a:r>
          </a:p>
          <a:p>
            <a:pPr>
              <a:buNone/>
            </a:pPr>
            <a:r>
              <a:rPr lang="ru-RU" sz="1800" dirty="0" smtClean="0">
                <a:solidFill>
                  <a:srgbClr val="00B050"/>
                </a:solidFill>
              </a:rPr>
              <a:t>  	Любому пищевому продукту можно найти замену, даже хлебу; без многих видов продовольствия удается обойтись. Без соли - нет. Это единственный в мире продукт, который нечем заменить и без которого жизнь человека невозможна.</a:t>
            </a:r>
            <a:br>
              <a:rPr lang="ru-RU" sz="1800" dirty="0" smtClean="0">
                <a:solidFill>
                  <a:srgbClr val="00B050"/>
                </a:solidFill>
              </a:rPr>
            </a:br>
            <a:endParaRPr lang="ru-RU" sz="1800" dirty="0" smtClean="0">
              <a:solidFill>
                <a:srgbClr val="00B050"/>
              </a:solidFill>
            </a:endParaRPr>
          </a:p>
          <a:p>
            <a:pPr>
              <a:buNone/>
            </a:pPr>
            <a:endParaRPr lang="ru-RU" sz="1800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sz="2000" dirty="0" smtClean="0">
                <a:solidFill>
                  <a:srgbClr val="00B050"/>
                </a:solidFill>
              </a:rPr>
              <a:t> </a:t>
            </a:r>
          </a:p>
          <a:p>
            <a:pPr>
              <a:buNone/>
            </a:pPr>
            <a:endParaRPr lang="ru-RU" sz="1800" dirty="0"/>
          </a:p>
        </p:txBody>
      </p:sp>
      <p:pic>
        <p:nvPicPr>
          <p:cNvPr id="15" name="Содержимое 14" descr="20090622_salt02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7158" y="571481"/>
            <a:ext cx="3786214" cy="57480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428604"/>
            <a:ext cx="857256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00B050"/>
                </a:solidFill>
              </a:rPr>
              <a:t>Есть одна старинная красивая легенда, в которой рассказывается про короля, интересовавшегося у дочерей, как сильно они любят отца. Одна сказала, что любит его как небо, вторая как золото, а третья как соль. Царь не понял последнюю дочь, рассердился и выгнал из дома, а вся соль в королевстве превратилась в золото. Вот тогда и понял король, насколько сильно любит его дочь.</a:t>
            </a:r>
          </a:p>
          <a:p>
            <a:endParaRPr lang="ru-RU" sz="2000" b="1" dirty="0" smtClean="0">
              <a:solidFill>
                <a:srgbClr val="00B050"/>
              </a:solidFill>
            </a:endParaRPr>
          </a:p>
          <a:p>
            <a:endParaRPr lang="ru-RU" sz="2000" b="1" dirty="0" smtClean="0">
              <a:solidFill>
                <a:srgbClr val="00B050"/>
              </a:solidFill>
            </a:endParaRPr>
          </a:p>
          <a:p>
            <a:endParaRPr lang="ru-RU" sz="2000" b="1" dirty="0" smtClean="0">
              <a:solidFill>
                <a:srgbClr val="00B050"/>
              </a:solidFill>
            </a:endParaRPr>
          </a:p>
          <a:p>
            <a:endParaRPr lang="ru-RU" sz="2000" b="1" dirty="0" smtClean="0">
              <a:solidFill>
                <a:srgbClr val="00B050"/>
              </a:solidFill>
            </a:endParaRPr>
          </a:p>
          <a:p>
            <a:endParaRPr lang="ru-RU" sz="2000" b="1" dirty="0" smtClean="0">
              <a:solidFill>
                <a:srgbClr val="00B050"/>
              </a:solidFill>
            </a:endParaRPr>
          </a:p>
          <a:p>
            <a:endParaRPr lang="ru-RU" sz="2000" b="1" dirty="0" smtClean="0">
              <a:solidFill>
                <a:srgbClr val="00B050"/>
              </a:solidFill>
            </a:endParaRPr>
          </a:p>
          <a:p>
            <a:r>
              <a:rPr lang="ru-RU" sz="2000" b="1" dirty="0" smtClean="0">
                <a:solidFill>
                  <a:srgbClr val="00B050"/>
                </a:solidFill>
              </a:rPr>
              <a:t/>
            </a:r>
            <a:br>
              <a:rPr lang="ru-RU" sz="2000" b="1" dirty="0" smtClean="0">
                <a:solidFill>
                  <a:srgbClr val="00B050"/>
                </a:solidFill>
              </a:rPr>
            </a:br>
            <a:endParaRPr lang="ru-RU" sz="2000" b="1" dirty="0">
              <a:solidFill>
                <a:srgbClr val="00B050"/>
              </a:solidFill>
            </a:endParaRPr>
          </a:p>
        </p:txBody>
      </p:sp>
      <p:pic>
        <p:nvPicPr>
          <p:cNvPr id="20482" name="Picture 2" descr="http://gooodnews.ru/images/linmida/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2928934"/>
            <a:ext cx="4109007" cy="301783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02920" y="5143512"/>
            <a:ext cx="8183880" cy="1285884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rgbClr val="00B050"/>
                </a:solidFill>
              </a:rPr>
              <a:t>«Соль всему голова, без соли и жито - трава»</a:t>
            </a:r>
            <a:br>
              <a:rPr lang="ru-RU" sz="2400" dirty="0" smtClean="0">
                <a:solidFill>
                  <a:srgbClr val="00B050"/>
                </a:solidFill>
              </a:rPr>
            </a:br>
            <a:r>
              <a:rPr lang="ru-RU" sz="2400" dirty="0" smtClean="0">
                <a:solidFill>
                  <a:srgbClr val="00B050"/>
                </a:solidFill>
              </a:rPr>
              <a:t>«Без соли стол кривой». </a:t>
            </a:r>
            <a:br>
              <a:rPr lang="ru-RU" sz="2400" dirty="0" smtClean="0">
                <a:solidFill>
                  <a:srgbClr val="00B050"/>
                </a:solidFill>
              </a:rPr>
            </a:br>
            <a:endParaRPr lang="ru-RU" sz="2400" dirty="0">
              <a:solidFill>
                <a:srgbClr val="00B050"/>
              </a:solidFill>
            </a:endParaRPr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>
          <a:xfrm>
            <a:off x="571472" y="357166"/>
            <a:ext cx="7786742" cy="100647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 На протяжении долгих столетий соль была ценным товаром. Про соль есть много загадок, пословиц.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285720" y="1643050"/>
            <a:ext cx="4500594" cy="364333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   </a:t>
            </a:r>
            <a:r>
              <a:rPr lang="ru-RU" b="1" dirty="0" smtClean="0">
                <a:solidFill>
                  <a:srgbClr val="00B050"/>
                </a:solidFill>
              </a:rPr>
              <a:t>Меня одну не едят, а без меня мало едят.</a:t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i="1" dirty="0" smtClean="0">
                <a:solidFill>
                  <a:srgbClr val="00B050"/>
                </a:solidFill>
              </a:rPr>
              <a:t>                  (соль)</a:t>
            </a:r>
          </a:p>
          <a:p>
            <a:pPr>
              <a:buNone/>
            </a:pPr>
            <a:r>
              <a:rPr lang="ru-RU" b="1" dirty="0" smtClean="0">
                <a:solidFill>
                  <a:srgbClr val="00B050"/>
                </a:solidFill>
              </a:rPr>
              <a:t>   Я, конечно, очень нужен. Без меня не сваришь ужин, </a:t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Не засолишь огурца,</a:t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Не заправишь холодца.</a:t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Но не только лишь в еде -</a:t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Я живу в морской воде.</a:t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Если льет слеза из глаза,</a:t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Вкус припомнишь мой ты сразу.        (соль)</a:t>
            </a:r>
            <a:endParaRPr lang="ru-RU" b="1" i="1" dirty="0" smtClean="0">
              <a:solidFill>
                <a:srgbClr val="00B050"/>
              </a:solidFill>
            </a:endParaRPr>
          </a:p>
        </p:txBody>
      </p:sp>
      <p:pic>
        <p:nvPicPr>
          <p:cNvPr id="10" name="Рисунок 9" descr="detox-salt-d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752" y="1142984"/>
            <a:ext cx="3714776" cy="39290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 build="p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_32939_5dd34698_XL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28596" y="285728"/>
            <a:ext cx="3700460" cy="3143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3929058" y="357167"/>
            <a:ext cx="5214942" cy="1571635"/>
          </a:xfrm>
        </p:spPr>
        <p:txBody>
          <a:bodyPr>
            <a:normAutofit/>
          </a:bodyPr>
          <a:lstStyle/>
          <a:p>
            <a:pPr algn="ctr" fontAlgn="base">
              <a:buNone/>
            </a:pPr>
            <a:r>
              <a:rPr lang="ru-RU" sz="2400" b="1" dirty="0" smtClean="0">
                <a:solidFill>
                  <a:srgbClr val="00B050"/>
                </a:solidFill>
              </a:rPr>
              <a:t>  </a:t>
            </a:r>
            <a:r>
              <a:rPr lang="ru-RU" sz="2000" b="1" dirty="0" smtClean="0">
                <a:solidFill>
                  <a:srgbClr val="00B050"/>
                </a:solidFill>
              </a:rPr>
              <a:t>Соль добывается в соляных шахтах, в источниках, соляных озерах и из моря.</a:t>
            </a:r>
          </a:p>
          <a:p>
            <a:pPr>
              <a:buNone/>
            </a:pPr>
            <a:endParaRPr lang="ru-RU" sz="2000" b="1" dirty="0"/>
          </a:p>
        </p:txBody>
      </p:sp>
      <p:pic>
        <p:nvPicPr>
          <p:cNvPr id="7" name="Рисунок 6" descr="362688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48" y="2357430"/>
            <a:ext cx="4357718" cy="30718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3500438"/>
            <a:ext cx="4143404" cy="30718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6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6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6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6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57158" y="0"/>
            <a:ext cx="8786842" cy="1071546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Применение соли.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285720" y="1000108"/>
            <a:ext cx="8501122" cy="5572164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00B050"/>
                </a:solidFill>
              </a:rPr>
              <a:t>Соль применяют в пищевой </a:t>
            </a:r>
          </a:p>
          <a:p>
            <a:r>
              <a:rPr lang="ru-RU" sz="2000" dirty="0" smtClean="0">
                <a:solidFill>
                  <a:srgbClr val="00B050"/>
                </a:solidFill>
              </a:rPr>
              <a:t> </a:t>
            </a:r>
            <a:r>
              <a:rPr lang="ru-RU" sz="2000" b="1" dirty="0" smtClean="0">
                <a:solidFill>
                  <a:srgbClr val="00B050"/>
                </a:solidFill>
              </a:rPr>
              <a:t>промышленности.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00B050"/>
                </a:solidFill>
              </a:rPr>
              <a:t>Соль — это не просто приправа. </a:t>
            </a:r>
          </a:p>
          <a:p>
            <a:r>
              <a:rPr lang="ru-RU" sz="2000" b="1" dirty="0" smtClean="0">
                <a:solidFill>
                  <a:srgbClr val="00B050"/>
                </a:solidFill>
              </a:rPr>
              <a:t>Она может быть использована по хозяйству в любом месте вашего дома. Соль может быть использована и в составе косметического средства, и как моющее средство. Она может помочь вам при стирке, устранить неприятные запахи и засоры в трубах и многое</a:t>
            </a:r>
          </a:p>
          <a:p>
            <a:r>
              <a:rPr lang="ru-RU" sz="2000" b="1" dirty="0" smtClean="0">
                <a:solidFill>
                  <a:srgbClr val="00B050"/>
                </a:solidFill>
              </a:rPr>
              <a:t> другое. 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00B050"/>
                </a:solidFill>
              </a:rPr>
              <a:t>Без технической соли не может</a:t>
            </a:r>
          </a:p>
          <a:p>
            <a:r>
              <a:rPr lang="ru-RU" sz="2000" b="1" dirty="0" smtClean="0">
                <a:solidFill>
                  <a:srgbClr val="00B050"/>
                </a:solidFill>
              </a:rPr>
              <a:t> обойтись и производство стекла,</a:t>
            </a:r>
          </a:p>
          <a:p>
            <a:r>
              <a:rPr lang="ru-RU" sz="2000" b="1" dirty="0" smtClean="0">
                <a:solidFill>
                  <a:srgbClr val="00B050"/>
                </a:solidFill>
              </a:rPr>
              <a:t> бумаги, соды и стирального </a:t>
            </a:r>
          </a:p>
          <a:p>
            <a:r>
              <a:rPr lang="ru-RU" sz="2000" b="1" dirty="0" smtClean="0">
                <a:solidFill>
                  <a:srgbClr val="00B050"/>
                </a:solidFill>
              </a:rPr>
              <a:t>порошка.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00B050"/>
                </a:solidFill>
              </a:rPr>
              <a:t> Наибольшее распространение соль техническая получила как довольно эффективное орудие борьбы с обледенением дорог в зимний период.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00B050"/>
                </a:solidFill>
              </a:rPr>
              <a:t> </a:t>
            </a:r>
            <a:r>
              <a:rPr lang="ru-RU" sz="2000" b="1" i="1" dirty="0" smtClean="0">
                <a:solidFill>
                  <a:srgbClr val="00B050"/>
                </a:solidFill>
              </a:rPr>
              <a:t>Соль</a:t>
            </a:r>
            <a:r>
              <a:rPr lang="ru-RU" sz="2000" b="1" dirty="0" smtClean="0">
                <a:solidFill>
                  <a:srgbClr val="00B050"/>
                </a:solidFill>
              </a:rPr>
              <a:t> достаточно широко применяется в медицине – как в народной, так и в традиционной. </a:t>
            </a:r>
            <a:endParaRPr lang="ru-RU" sz="2000" b="1" dirty="0">
              <a:solidFill>
                <a:srgbClr val="00B050"/>
              </a:solidFill>
            </a:endParaRPr>
          </a:p>
        </p:txBody>
      </p:sp>
      <p:pic>
        <p:nvPicPr>
          <p:cNvPr id="9" name="Содержимое 8" descr="мыло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 flipH="1">
            <a:off x="5500694" y="3357562"/>
            <a:ext cx="2500330" cy="1250165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pic>
        <p:nvPicPr>
          <p:cNvPr id="10" name="Рисунок 9" descr="29-18-04_resiz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7884" y="428604"/>
            <a:ext cx="2643206" cy="146516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714876" y="1142984"/>
            <a:ext cx="3286148" cy="335758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000" b="0" dirty="0" smtClean="0">
                <a:solidFill>
                  <a:srgbClr val="00B050"/>
                </a:solidFill>
                <a:effectLst/>
              </a:rPr>
              <a:t>Каждый день  мы видим соль.  Она стала уже привычной для детей и взрослых. Но, оказывается, с солью можно провести очень много занимательных опытов.  </a:t>
            </a:r>
            <a:r>
              <a:rPr lang="ru-RU" sz="2000" dirty="0" smtClean="0">
                <a:solidFill>
                  <a:srgbClr val="00B050"/>
                </a:solidFill>
              </a:rPr>
              <a:t/>
            </a:r>
            <a:br>
              <a:rPr lang="ru-RU" sz="2000" dirty="0" smtClean="0">
                <a:solidFill>
                  <a:srgbClr val="00B050"/>
                </a:solidFill>
              </a:rPr>
            </a:br>
            <a:r>
              <a:rPr lang="ru-RU" sz="2000" dirty="0" smtClean="0">
                <a:solidFill>
                  <a:srgbClr val="00B050"/>
                </a:solidFill>
              </a:rPr>
              <a:t> </a:t>
            </a:r>
            <a:endParaRPr lang="ru-RU" sz="2000" dirty="0">
              <a:solidFill>
                <a:srgbClr val="00B050"/>
              </a:solidFill>
            </a:endParaRPr>
          </a:p>
        </p:txBody>
      </p:sp>
      <p:pic>
        <p:nvPicPr>
          <p:cNvPr id="6" name="Содержимое 5" descr="5732a958_big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00034" y="857232"/>
            <a:ext cx="4000528" cy="39290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71472" y="1357298"/>
            <a:ext cx="8343928" cy="235745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    </a:t>
            </a:r>
            <a:r>
              <a:rPr lang="ru-RU" b="1" dirty="0" smtClean="0">
                <a:solidFill>
                  <a:srgbClr val="00B050"/>
                </a:solidFill>
              </a:rPr>
              <a:t> </a:t>
            </a:r>
            <a:r>
              <a:rPr lang="ru-RU" sz="2400" b="1" dirty="0" smtClean="0">
                <a:solidFill>
                  <a:srgbClr val="00B050"/>
                </a:solidFill>
              </a:rPr>
              <a:t>При работе с солью надо соблюдать правила безопасности: не трогать руками глаза; если на коже есть ранки, стараться, чтобы соль не попадала в них.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714480" y="530352"/>
            <a:ext cx="6972800" cy="18985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Важно помнить!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15362" name="Picture 2" descr="https://arhivurokov.ru/kopilka/uploads/user_file_57e36e55862c3/viesiolyie_kartinki_3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3214686"/>
            <a:ext cx="3749724" cy="281229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42910" y="214290"/>
            <a:ext cx="7867674" cy="1000132"/>
          </a:xfrm>
        </p:spPr>
        <p:txBody>
          <a:bodyPr>
            <a:normAutofit/>
          </a:bodyPr>
          <a:lstStyle/>
          <a:p>
            <a:r>
              <a:rPr lang="ru-RU" sz="4000" i="1" dirty="0" smtClean="0">
                <a:solidFill>
                  <a:srgbClr val="FF0000"/>
                </a:solidFill>
              </a:rPr>
              <a:t>Соль растворяется в воде</a:t>
            </a:r>
            <a:endParaRPr lang="ru-RU" sz="4000" i="1" dirty="0">
              <a:solidFill>
                <a:srgbClr val="FF0000"/>
              </a:solidFill>
            </a:endParaRPr>
          </a:p>
        </p:txBody>
      </p:sp>
      <p:pic>
        <p:nvPicPr>
          <p:cNvPr id="14337" name="Picture 1" descr="F:\DSCN123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643050"/>
            <a:ext cx="3639295" cy="32147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338" name="Picture 2" descr="F:\DSCN12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5" y="3000372"/>
            <a:ext cx="4034032" cy="30255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2422</TotalTime>
  <Words>275</Words>
  <PresentationFormat>Экран (4:3)</PresentationFormat>
  <Paragraphs>52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Аспект</vt:lpstr>
      <vt:lpstr>Воспитанник старшей группы: Баринов Богдан.</vt:lpstr>
      <vt:lpstr>Слайд 2</vt:lpstr>
      <vt:lpstr>Слайд 3</vt:lpstr>
      <vt:lpstr>«Соль всему голова, без соли и жито - трава» «Без соли стол кривой».  </vt:lpstr>
      <vt:lpstr>Слайд 5</vt:lpstr>
      <vt:lpstr>Применение соли.</vt:lpstr>
      <vt:lpstr>Каждый день  мы видим соль.  Она стала уже привычной для детей и взрослых. Но, оказывается, с солью можно провести очень много занимательных опытов.    </vt:lpstr>
      <vt:lpstr>Слайд 8</vt:lpstr>
      <vt:lpstr>Соль растворяется в воде</vt:lpstr>
      <vt:lpstr>Слайд 10</vt:lpstr>
      <vt:lpstr>Слайд 11</vt:lpstr>
      <vt:lpstr>Так вот почему зимой, чтобы люди не падали и не происходили аварии, лёд посыпают солью, которая растапливает его.   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 дом - Земля</dc:title>
  <cp:lastModifiedBy>радуга</cp:lastModifiedBy>
  <cp:revision>266</cp:revision>
  <dcterms:modified xsi:type="dcterms:W3CDTF">2017-11-29T06:09:08Z</dcterms:modified>
</cp:coreProperties>
</file>