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6" r:id="rId2"/>
    <p:sldId id="297" r:id="rId3"/>
    <p:sldId id="299" r:id="rId4"/>
    <p:sldId id="308" r:id="rId5"/>
    <p:sldId id="301" r:id="rId6"/>
    <p:sldId id="303" r:id="rId7"/>
    <p:sldId id="295" r:id="rId8"/>
    <p:sldId id="284" r:id="rId9"/>
    <p:sldId id="285" r:id="rId10"/>
    <p:sldId id="305" r:id="rId11"/>
    <p:sldId id="286" r:id="rId12"/>
    <p:sldId id="287" r:id="rId13"/>
    <p:sldId id="288" r:id="rId14"/>
    <p:sldId id="289" r:id="rId15"/>
    <p:sldId id="290" r:id="rId16"/>
    <p:sldId id="291" r:id="rId17"/>
    <p:sldId id="277" r:id="rId18"/>
    <p:sldId id="279" r:id="rId19"/>
    <p:sldId id="311" r:id="rId20"/>
    <p:sldId id="312" r:id="rId21"/>
    <p:sldId id="261" r:id="rId22"/>
    <p:sldId id="263" r:id="rId23"/>
    <p:sldId id="307" r:id="rId24"/>
    <p:sldId id="310" r:id="rId25"/>
    <p:sldId id="265" r:id="rId26"/>
    <p:sldId id="268" r:id="rId27"/>
    <p:sldId id="26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0A50B-B4A6-4BDC-8036-BB2150B65886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94D96-F3DC-40AA-A17C-1B5F3D19D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Социальная стратификация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Учитель истории МБОУ ООШ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с.Япрыково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Мирсаяпова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Р.К.</a:t>
            </a: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стратификация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484784"/>
            <a:ext cx="7344816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Социальная стратификация (расслоение, дифференциация)  </a:t>
            </a:r>
            <a:r>
              <a:rPr lang="ru-RU" sz="2400" dirty="0" smtClean="0"/>
              <a:t>– разделение всего общества на группы.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530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792163"/>
          </a:xfrm>
        </p:spPr>
        <p:txBody>
          <a:bodyPr/>
          <a:lstStyle/>
          <a:p>
            <a:r>
              <a:rPr lang="ru-RU" sz="3600"/>
              <a:t>Исторические типы стратификации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09600" y="838200"/>
            <a:ext cx="3352800" cy="2763838"/>
          </a:xfrm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838200"/>
            <a:ext cx="28194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7400" y="3998913"/>
            <a:ext cx="5105400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5800" y="1066800"/>
            <a:ext cx="13938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85800" y="838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РАБСТВО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162800" y="914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КАСТА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6482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КЛАСС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676400" y="4191000"/>
            <a:ext cx="304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СОСЛОВИЯ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066800" y="3505200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Укажите характерные черты представленных типов стратификации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/>
              <a:t>Подумайте: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/>
              <a:t>Каков социальный статус раба в обществе, можно ли считать современное российское общество по типу стратификации рабовладельческим? Почему? Ответ поясните.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Что представляет собой кастовый слой Индии? Какое влияние на   образ жизни людей оказывает каста? Почему кастовый слой менее распространён, чем другие типы стратификации?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В чём проявляется характерная черта сословий? Как это отразилось на образе жизни российского дворянства? В чем выражалось переплетение достигаемого и приписываемого статусов  в сословной иерархии России?</a:t>
            </a:r>
          </a:p>
        </p:txBody>
      </p:sp>
      <p:pic>
        <p:nvPicPr>
          <p:cNvPr id="11268" name="Picture 4" descr="MMj02347520000[1]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6200" y="5334000"/>
            <a:ext cx="1133475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Рабство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/>
              <a:t>РАБСТВО</a:t>
            </a:r>
            <a:r>
              <a:rPr lang="ru-RU" sz="2800" dirty="0" smtClean="0"/>
              <a:t> </a:t>
            </a:r>
            <a:r>
              <a:rPr lang="ru-RU" sz="2800" dirty="0"/>
              <a:t>– экономическая, социальная и юридическая форма закрепощения людей, граничащая с полным бесправием и крайней степенью неравенства.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Кастовый строй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Кастовый строй,</a:t>
            </a:r>
            <a:r>
              <a:rPr lang="ru-RU" sz="2400"/>
              <a:t> как и рабство, характеризует закрытое общество и жёсткую стратификацию. Он не такой древний, как рабовладельческий строй, и менее распространённый. Если через рабство прошли практически все страны, то касты обнаружены только в Индии  и отчасти в Африке. Индия – классический пример кастового общества. Оно возникло на развалинах рабовладельческого в первые века новой эры. </a:t>
            </a:r>
            <a:endParaRPr lang="ru-RU" sz="2400" b="1"/>
          </a:p>
          <a:p>
            <a:pPr>
              <a:lnSpc>
                <a:spcPct val="90000"/>
              </a:lnSpc>
            </a:pPr>
            <a:r>
              <a:rPr lang="ru-RU" sz="2400" b="1"/>
              <a:t>КАСТОЙ  </a:t>
            </a:r>
            <a:r>
              <a:rPr lang="ru-RU" sz="2400"/>
              <a:t>называют  социальную группу (страту), членством в которой человек обязан исключительно своим рождением.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Сословия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форма стратификации, предшествующая классам. В феодальных обществах,  которые существовали в Европе с </a:t>
            </a:r>
            <a:r>
              <a:rPr lang="en-US" sz="2800"/>
              <a:t>IV </a:t>
            </a:r>
            <a:r>
              <a:rPr lang="ru-RU" sz="2800"/>
              <a:t>по </a:t>
            </a:r>
            <a:r>
              <a:rPr lang="en-US" sz="2800"/>
              <a:t>XIV</a:t>
            </a:r>
            <a:r>
              <a:rPr lang="ru-RU" sz="2800"/>
              <a:t> века, люди разделялись на сословия. </a:t>
            </a:r>
            <a:endParaRPr lang="ru-RU" sz="2800" b="1"/>
          </a:p>
          <a:p>
            <a:r>
              <a:rPr lang="ru-RU" sz="2800" b="1"/>
              <a:t>СОСЛОВИЕ </a:t>
            </a:r>
            <a:r>
              <a:rPr lang="ru-RU" sz="2800"/>
              <a:t>– социальная группа, обладающая закреплёнными обычаями или юридическим законом и передаваемыми по наследству правами и обязанностями.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3505200"/>
          </a:xfrm>
        </p:spPr>
        <p:txBody>
          <a:bodyPr/>
          <a:lstStyle/>
          <a:p>
            <a:r>
              <a:rPr lang="ru-RU" sz="2800"/>
              <a:t>большие социальные группы людей, у которых есть или нет средств производства. Они занимают определённое место в системе общественного разделения труда, характеризуются специфическим способом получения дохода.</a:t>
            </a:r>
          </a:p>
          <a:p>
            <a:pPr>
              <a:buFontTx/>
              <a:buNone/>
            </a:pPr>
            <a:r>
              <a:rPr lang="ru-RU" sz="2800"/>
              <a:t>  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219200" y="4343400"/>
            <a:ext cx="7315200" cy="1600200"/>
          </a:xfrm>
          <a:prstGeom prst="wedgeRoundRectCallout">
            <a:avLst>
              <a:gd name="adj1" fmla="val -68032"/>
              <a:gd name="adj2" fmla="val 109523"/>
              <a:gd name="adj3" fmla="val 16667"/>
            </a:avLst>
          </a:prstGeom>
          <a:gradFill rotWithShape="1">
            <a:gsLst>
              <a:gs pos="0">
                <a:srgbClr val="D8B088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/>
              <a:t>или как любая социальная страта в современном обществе, которая отличается доходом, образованием, властью, престижем.</a:t>
            </a:r>
          </a:p>
          <a:p>
            <a:pPr algn="ctr"/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74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4032448" cy="41549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Большие социальные группы людей, у которых есть или нет средств производства. Они занимают определенное место в системе общественного разделения труда, характеризуются специфическим способом получения дохода.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700808"/>
            <a:ext cx="4032448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Любая социальная страта в современном обществе, которая отличается доходом, образованием, властью, престижем.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67744" y="1124744"/>
            <a:ext cx="2232248" cy="576064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4" idx="0"/>
          </p:cNvCxnSpPr>
          <p:nvPr/>
        </p:nvCxnSpPr>
        <p:spPr>
          <a:xfrm>
            <a:off x="4499992" y="1124744"/>
            <a:ext cx="2232248" cy="576064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577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Стратификация</a:t>
            </a:r>
            <a:br>
              <a:rPr lang="ru-RU" dirty="0" smtClean="0"/>
            </a:br>
            <a:r>
              <a:rPr lang="ru-RU" dirty="0" smtClean="0"/>
              <a:t> в современном обществе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46805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Критерии для выделения страт (классов):</a:t>
            </a:r>
          </a:p>
          <a:p>
            <a:pPr lvl="1"/>
            <a:r>
              <a:rPr lang="ru-RU" dirty="0" smtClean="0"/>
              <a:t>Доход</a:t>
            </a:r>
          </a:p>
          <a:p>
            <a:pPr lvl="1"/>
            <a:r>
              <a:rPr lang="ru-RU" dirty="0" smtClean="0"/>
              <a:t>Образование</a:t>
            </a:r>
          </a:p>
          <a:p>
            <a:pPr lvl="1"/>
            <a:r>
              <a:rPr lang="ru-RU" dirty="0" smtClean="0"/>
              <a:t>Власть</a:t>
            </a:r>
          </a:p>
          <a:p>
            <a:pPr lvl="1"/>
            <a:r>
              <a:rPr lang="ru-RU" dirty="0" smtClean="0"/>
              <a:t>Престиж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788024" y="1916832"/>
            <a:ext cx="3744416" cy="3672408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56176" y="270892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Богатые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387031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Средний класс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52199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Бедные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23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Правильные ответы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1 - - 4 </a:t>
            </a:r>
          </a:p>
          <a:p>
            <a:r>
              <a:rPr lang="ru-RU" dirty="0" smtClean="0"/>
              <a:t>А 2 -  2</a:t>
            </a:r>
          </a:p>
          <a:p>
            <a:r>
              <a:rPr lang="ru-RU" dirty="0" smtClean="0"/>
              <a:t>В 1- сходство – 1, отличия – 2345</a:t>
            </a:r>
          </a:p>
          <a:p>
            <a:r>
              <a:rPr lang="ru-RU" dirty="0" smtClean="0"/>
              <a:t>В 2 – граждане</a:t>
            </a:r>
          </a:p>
          <a:p>
            <a:r>
              <a:rPr lang="ru-RU" dirty="0" smtClean="0"/>
              <a:t>В3 – А – 3, Б- 1, В – 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Понять сущность социальной стратификации, увидеть её влияние на поведение, образ жизни, доходы людей</a:t>
            </a:r>
          </a:p>
          <a:p>
            <a:pPr algn="ctr">
              <a:buFontTx/>
              <a:buNone/>
            </a:pPr>
            <a:r>
              <a:rPr lang="ru-RU" b="1"/>
              <a:t>План: </a:t>
            </a:r>
          </a:p>
          <a:p>
            <a:pPr algn="ctr">
              <a:buFontTx/>
              <a:buNone/>
            </a:pPr>
            <a:endParaRPr lang="ru-RU" b="1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447800" y="3877658"/>
            <a:ext cx="6553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2400" b="1" dirty="0"/>
              <a:t>Социальная стратификация и её слагаемые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2400" b="1" dirty="0" smtClean="0"/>
              <a:t>Исторические типы стратификации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2400" b="1" dirty="0" smtClean="0"/>
              <a:t>Факторы стратификации</a:t>
            </a:r>
            <a:endParaRPr lang="ru-RU" sz="2400" b="1" dirty="0"/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2400" b="1" dirty="0"/>
              <a:t>Что влияет на образ жизни людей?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оценок: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5 </a:t>
            </a:r>
            <a:r>
              <a:rPr lang="ru-RU" b="1" smtClean="0"/>
              <a:t>правильных ответов       </a:t>
            </a:r>
            <a:r>
              <a:rPr lang="ru-RU" b="1" dirty="0" smtClean="0"/>
              <a:t>– «5»</a:t>
            </a:r>
            <a:endParaRPr lang="ru-RU" dirty="0" smtClean="0"/>
          </a:p>
          <a:p>
            <a:r>
              <a:rPr lang="ru-RU" b="1" dirty="0" smtClean="0"/>
              <a:t>4 правильных ответов        – «4»</a:t>
            </a:r>
            <a:endParaRPr lang="ru-RU" dirty="0" smtClean="0"/>
          </a:p>
          <a:p>
            <a:r>
              <a:rPr lang="ru-RU" b="1" dirty="0" smtClean="0"/>
              <a:t>3 правильных  ответов        – «3»</a:t>
            </a:r>
            <a:endParaRPr lang="ru-RU" dirty="0" smtClean="0"/>
          </a:p>
          <a:p>
            <a:r>
              <a:rPr lang="ru-RU" b="1" dirty="0" smtClean="0"/>
              <a:t>2 или 1 правильный  ответ – «2»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 </a:t>
            </a:r>
            <a:r>
              <a:rPr lang="ru-RU" sz="2800" dirty="0">
                <a:latin typeface="Arial" charset="0"/>
              </a:rPr>
              <a:t>А что происходит в современном обществе? По каким признакам формируются социальные группы в наши дни?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В современном обществе выделяют большие социальные группы, которые различаются по: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Величине дохода (богатства)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По уровню образования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По профессии  (престижная и </a:t>
            </a:r>
            <a:r>
              <a:rPr lang="ru-RU" sz="2800" dirty="0" err="1">
                <a:latin typeface="Arial" charset="0"/>
              </a:rPr>
              <a:t>непристижная</a:t>
            </a:r>
            <a:r>
              <a:rPr lang="ru-RU" sz="2800" dirty="0">
                <a:latin typeface="Arial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По характеру труда (умственный и физический)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Arial" charset="0"/>
              </a:rPr>
              <a:t>Такие группы называют </a:t>
            </a:r>
            <a:r>
              <a:rPr lang="ru-RU" sz="2800" b="1" i="1" dirty="0">
                <a:solidFill>
                  <a:schemeClr val="folHlink"/>
                </a:solidFill>
                <a:latin typeface="Arial" charset="0"/>
              </a:rPr>
              <a:t>классы и социальные слои</a:t>
            </a:r>
            <a:endParaRPr lang="ru-RU" sz="2800" i="1" dirty="0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>
                <a:solidFill>
                  <a:schemeClr val="hlink"/>
                </a:solidFill>
                <a:latin typeface="Arial" charset="0"/>
              </a:rPr>
              <a:t>Следовательно, существует социальное неравенство</a:t>
            </a:r>
            <a:r>
              <a:rPr lang="ru-RU" sz="2800" i="1" dirty="0">
                <a:latin typeface="Arial" charset="0"/>
              </a:rPr>
              <a:t>.</a:t>
            </a:r>
          </a:p>
        </p:txBody>
      </p:sp>
      <p:pic>
        <p:nvPicPr>
          <p:cNvPr id="18437" name="Picture 5" descr="i?id=148848229-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3800" y="5589588"/>
            <a:ext cx="1512888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042988" y="260350"/>
            <a:ext cx="6624637" cy="6477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2"/>
                </a:solidFill>
              </a:rPr>
              <a:t>Социальное расслоение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55650" y="1268413"/>
            <a:ext cx="23749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2"/>
                </a:solidFill>
              </a:rPr>
              <a:t>Группы богатых</a:t>
            </a:r>
            <a:endParaRPr lang="ru-RU" sz="2000" b="1" i="1">
              <a:solidFill>
                <a:schemeClr val="bg2"/>
              </a:solidFill>
            </a:endParaRPr>
          </a:p>
          <a:p>
            <a:pPr algn="ctr"/>
            <a:r>
              <a:rPr lang="ru-RU" sz="2000" b="1" i="1">
                <a:solidFill>
                  <a:schemeClr val="bg2"/>
                </a:solidFill>
              </a:rPr>
              <a:t>высший класс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156325" y="1268413"/>
            <a:ext cx="23749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2"/>
                </a:solidFill>
              </a:rPr>
              <a:t>Группы бедных</a:t>
            </a:r>
            <a:endParaRPr lang="ru-RU" sz="2000" b="1" i="1">
              <a:solidFill>
                <a:schemeClr val="bg2"/>
              </a:solidFill>
            </a:endParaRPr>
          </a:p>
          <a:p>
            <a:pPr algn="ctr"/>
            <a:r>
              <a:rPr lang="ru-RU" sz="2000" b="1" i="1">
                <a:solidFill>
                  <a:schemeClr val="bg2"/>
                </a:solidFill>
              </a:rPr>
              <a:t>низший класс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492500" y="1268413"/>
            <a:ext cx="23749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2"/>
                </a:solidFill>
              </a:rPr>
              <a:t>Группы зажиточных</a:t>
            </a:r>
            <a:endParaRPr lang="ru-RU" sz="2000" b="1" i="1">
              <a:solidFill>
                <a:schemeClr val="bg2"/>
              </a:solidFill>
            </a:endParaRPr>
          </a:p>
          <a:p>
            <a:pPr algn="ctr"/>
            <a:r>
              <a:rPr lang="ru-RU" sz="2000" b="1" i="1">
                <a:solidFill>
                  <a:schemeClr val="bg2"/>
                </a:solidFill>
              </a:rPr>
              <a:t>средний класс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468313" y="2492375"/>
            <a:ext cx="7775575" cy="151288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</a:rPr>
              <a:t>Социальное неравенство появилось 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в первобытных племенах и усилилось 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на последующих этапах развития общества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323850" y="4365625"/>
            <a:ext cx="8496300" cy="22320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</a:rPr>
              <a:t>Неравенство характеризуется:</a:t>
            </a:r>
            <a:endParaRPr lang="ru-RU" sz="2000" b="1">
              <a:solidFill>
                <a:schemeClr val="bg2"/>
              </a:solidFill>
            </a:endParaRP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Неравным доступом членов общества к социальным благам</a:t>
            </a: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Неравными возможностями удовлетворения</a:t>
            </a: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 своих жизненных потребностей из-за неравномерного распределения:</a:t>
            </a: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А) доходов;</a:t>
            </a: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Б) власти;</a:t>
            </a:r>
          </a:p>
          <a:p>
            <a:pPr algn="ctr"/>
            <a:r>
              <a:rPr lang="ru-RU" sz="2000" b="1">
                <a:solidFill>
                  <a:schemeClr val="bg2"/>
                </a:solidFill>
              </a:rPr>
              <a:t>В) образования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1908175" y="908050"/>
            <a:ext cx="576263" cy="2174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4067175" y="981075"/>
            <a:ext cx="576263" cy="2174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AutoShape 13"/>
          <p:cNvSpPr>
            <a:spLocks noChangeArrowheads="1"/>
          </p:cNvSpPr>
          <p:nvPr/>
        </p:nvSpPr>
        <p:spPr bwMode="auto">
          <a:xfrm>
            <a:off x="6804025" y="981075"/>
            <a:ext cx="576263" cy="2174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4211638" y="4076700"/>
            <a:ext cx="576262" cy="2174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4211638" y="2133600"/>
            <a:ext cx="576262" cy="2174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с высказываниями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Высказывание</a:t>
            </a:r>
          </a:p>
          <a:p>
            <a:r>
              <a:rPr lang="ru-RU" dirty="0" smtClean="0"/>
              <a:t> Августа Бебеля: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«Не может быть оправдано никакое неравенство, кроме того, которое создано природой в виде различия между отдельными людьми».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высказывание Ральфа </a:t>
            </a:r>
            <a:r>
              <a:rPr lang="ru-RU" dirty="0" err="1" smtClean="0"/>
              <a:t>Эмерсона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«Одни всегда будут выше других. Уничтожь неравенство сегодня, и завтра оно появится снова».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>
                <a:latin typeface="Arial" charset="0"/>
              </a:rPr>
              <a:t>Вопросы к классу: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</a:t>
            </a:r>
            <a:r>
              <a:rPr lang="ru-RU">
                <a:latin typeface="Arial" charset="0"/>
              </a:rPr>
              <a:t>Согласны ли вы с этими изречениями? </a:t>
            </a:r>
          </a:p>
          <a:p>
            <a:r>
              <a:rPr lang="ru-RU">
                <a:latin typeface="Arial" charset="0"/>
              </a:rPr>
              <a:t>- Почему в обществе существует социальное неравенство?</a:t>
            </a:r>
          </a:p>
        </p:txBody>
      </p:sp>
      <p:pic>
        <p:nvPicPr>
          <p:cNvPr id="25604" name="Picture 4" descr="ag00029_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3716338"/>
            <a:ext cx="35290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sz="4000" i="1">
                <a:latin typeface="Arial" charset="0"/>
              </a:rPr>
              <a:t>Рабочий материал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14925"/>
          </a:xfrm>
        </p:spPr>
        <p:txBody>
          <a:bodyPr/>
          <a:lstStyle/>
          <a:p>
            <a:r>
              <a:rPr lang="ru-RU" sz="2800">
                <a:latin typeface="Arial" charset="0"/>
              </a:rPr>
              <a:t>Бедный человек любого звания почти всегда порядочен, богатый – склонен к мошенничеству: чтобы разбогатеть, мало быть ловким и предприимчивым. </a:t>
            </a:r>
          </a:p>
          <a:p>
            <a:pPr>
              <a:buFontTx/>
              <a:buNone/>
            </a:pPr>
            <a:r>
              <a:rPr lang="ru-RU" sz="2800" i="1">
                <a:latin typeface="Arial" charset="0"/>
              </a:rPr>
              <a:t>				    Ж.Лабрюйер, писатель</a:t>
            </a:r>
            <a:endParaRPr lang="ru-RU" sz="2800">
              <a:latin typeface="Arial" charset="0"/>
            </a:endParaRPr>
          </a:p>
          <a:p>
            <a:r>
              <a:rPr lang="ru-RU" sz="2800">
                <a:latin typeface="Arial" charset="0"/>
              </a:rPr>
              <a:t>Честный человек никогда не разбогатеет. </a:t>
            </a:r>
          </a:p>
          <a:p>
            <a:pPr>
              <a:buFontTx/>
              <a:buNone/>
            </a:pPr>
            <a:r>
              <a:rPr lang="ru-RU" sz="2800" i="1">
                <a:latin typeface="Arial" charset="0"/>
              </a:rPr>
              <a:t>			Менадр, древнегреческий  поэт</a:t>
            </a:r>
            <a:endParaRPr lang="ru-RU" sz="2800">
              <a:latin typeface="Arial" charset="0"/>
            </a:endParaRPr>
          </a:p>
          <a:p>
            <a:r>
              <a:rPr lang="ru-RU" sz="2800">
                <a:latin typeface="Arial" charset="0"/>
              </a:rPr>
              <a:t>Ни один хороший человек никогда не становится внезапно богатым.</a:t>
            </a:r>
          </a:p>
          <a:p>
            <a:pPr>
              <a:buFontTx/>
              <a:buNone/>
            </a:pPr>
            <a:r>
              <a:rPr lang="ru-RU" sz="2800" i="1">
                <a:latin typeface="Arial" charset="0"/>
              </a:rPr>
              <a:t>			Публиций Сир, древнеримский поэт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 уровень: Знать параграфы 17- 18, для решения тестовых заданий</a:t>
            </a:r>
          </a:p>
          <a:p>
            <a:r>
              <a:rPr lang="ru-RU" dirty="0" smtClean="0"/>
              <a:t>2 уровень: ответить на проблемный вопрос на стр. 125</a:t>
            </a:r>
          </a:p>
          <a:p>
            <a:r>
              <a:rPr lang="ru-RU" dirty="0" smtClean="0"/>
              <a:t>Выполнить задания в рабочей тетради – к параграфу 18, написать </a:t>
            </a:r>
            <a:r>
              <a:rPr lang="ru-RU" dirty="0" err="1" smtClean="0"/>
              <a:t>синквейн</a:t>
            </a:r>
            <a:r>
              <a:rPr lang="ru-RU" dirty="0" smtClean="0"/>
              <a:t> понятиям урока.</a:t>
            </a:r>
          </a:p>
          <a:p>
            <a:r>
              <a:rPr lang="ru-RU" dirty="0" smtClean="0"/>
              <a:t> 3 </a:t>
            </a:r>
            <a:r>
              <a:rPr lang="ru-RU" smtClean="0"/>
              <a:t>уровень: Подготовить </a:t>
            </a:r>
            <a:r>
              <a:rPr lang="ru-RU" dirty="0" smtClean="0"/>
              <a:t>сообщения «Социальная мобильность», «Социальные лифты»</a:t>
            </a:r>
          </a:p>
          <a:p>
            <a:r>
              <a:rPr lang="ru-RU" dirty="0" smtClean="0"/>
              <a:t>Написать рассуждение «Взаимосвязь классового положения, дохода и образа жизни» на основе дополнительного материала учебника на стр. 122-124,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Желаю удачи!</a:t>
            </a:r>
          </a:p>
        </p:txBody>
      </p:sp>
      <p:pic>
        <p:nvPicPr>
          <p:cNvPr id="30723" name="Picture 3" descr="sea39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1700213"/>
            <a:ext cx="5113338" cy="4249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80"/>
                            </p:stCondLst>
                            <p:childTnLst>
                              <p:par>
                                <p:cTn id="17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80"/>
                            </p:stCondLst>
                            <p:childTnLst>
                              <p:par>
                                <p:cTn id="23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80"/>
                            </p:stCondLst>
                            <p:childTnLst>
                              <p:par>
                                <p:cTn id="35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80"/>
                            </p:stCondLst>
                            <p:childTnLst>
                              <p:par>
                                <p:cTn id="41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80"/>
                            </p:stCondLst>
                            <p:childTnLst>
                              <p:par>
                                <p:cTn id="47" presetID="53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2" grpId="1"/>
      <p:bldP spid="30722" grpId="2"/>
      <p:bldP spid="30722" grpId="3"/>
      <p:bldP spid="30722" grpId="4"/>
      <p:bldP spid="30722" grpId="5"/>
      <p:bldP spid="30722" grpId="6"/>
      <p:bldP spid="30722" grpId="7"/>
      <p:bldP spid="30722" grpId="8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структура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1331707"/>
            <a:ext cx="6768752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Социальная структура </a:t>
            </a:r>
            <a:r>
              <a:rPr lang="ru-RU" sz="2400" dirty="0" smtClean="0"/>
              <a:t>– это совокупность взаимосвязанных элементов, составляющих внутреннее строение общества.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5747" y="2996952"/>
            <a:ext cx="366956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75295" y="2684436"/>
            <a:ext cx="4208873" cy="19389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Страта </a:t>
            </a:r>
            <a:r>
              <a:rPr lang="ru-RU" sz="2400" dirty="0" smtClean="0"/>
              <a:t>– это социальный слой людей, имеющих схожие признаки по доходам, власти, образованию, престижу.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4761942"/>
            <a:ext cx="2448272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Статус</a:t>
            </a:r>
            <a:r>
              <a:rPr lang="ru-RU" sz="2400" dirty="0" smtClean="0"/>
              <a:t>– это социальное положение в обществе.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5707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Социальные группы:</a:t>
            </a:r>
            <a:br>
              <a:rPr lang="ru-RU" dirty="0" smtClean="0"/>
            </a:br>
            <a:r>
              <a:rPr lang="ru-RU" dirty="0" smtClean="0"/>
              <a:t>Критерии:</a:t>
            </a:r>
            <a:endParaRPr lang="ru-RU" dirty="0"/>
          </a:p>
        </p:txBody>
      </p:sp>
      <p:pic>
        <p:nvPicPr>
          <p:cNvPr id="1026" name="Picture 2" descr="C:\Users\Corvi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5" y="1628800"/>
            <a:ext cx="7056785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4392488" cy="3268960"/>
          </a:xfrm>
        </p:spPr>
        <p:txBody>
          <a:bodyPr/>
          <a:lstStyle/>
          <a:p>
            <a:r>
              <a:rPr lang="ru-RU" sz="2400" dirty="0" smtClean="0"/>
              <a:t>Профессия</a:t>
            </a:r>
          </a:p>
          <a:p>
            <a:r>
              <a:rPr lang="ru-RU" sz="2400" dirty="0" smtClean="0"/>
              <a:t>Экономическое положение</a:t>
            </a:r>
          </a:p>
          <a:p>
            <a:r>
              <a:rPr lang="ru-RU" sz="2400" dirty="0" smtClean="0"/>
              <a:t>Политические возможности и интересы</a:t>
            </a:r>
          </a:p>
          <a:p>
            <a:r>
              <a:rPr lang="ru-RU" sz="2400" dirty="0" smtClean="0"/>
              <a:t>Демографические свойства человека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342629" cy="4363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4437112"/>
            <a:ext cx="288032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Определите статус Петра </a:t>
            </a:r>
            <a:r>
              <a:rPr lang="en-US" sz="2400" dirty="0" smtClean="0"/>
              <a:t>I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581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4313"/>
            <a:ext cx="7772400" cy="6429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Социальный имидж-образ.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000125"/>
            <a:ext cx="26797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1004888"/>
            <a:ext cx="314325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E:\ДОКУМЕНТЫ\Школа\Обществознание 7 класс\об урок 1\библиоте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50" y="2428875"/>
            <a:ext cx="2428875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Сафонова Наталья\Рабочий стол\80c00463f5b1e5b0ee31ea3693f574b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85750" y="3786188"/>
            <a:ext cx="3429000" cy="2241550"/>
          </a:xfrm>
          <a:ln>
            <a:solidFill>
              <a:schemeClr val="tx2">
                <a:lumMod val="75000"/>
                <a:lumOff val="25000"/>
              </a:schemeClr>
            </a:solidFill>
          </a:ln>
        </p:spPr>
      </p:pic>
      <p:sp>
        <p:nvSpPr>
          <p:cNvPr id="10" name="Содержимое 8"/>
          <p:cNvSpPr txBox="1">
            <a:spLocks/>
          </p:cNvSpPr>
          <p:nvPr/>
        </p:nvSpPr>
        <p:spPr bwMode="auto">
          <a:xfrm>
            <a:off x="4000500" y="5572125"/>
            <a:ext cx="47434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ru-RU" sz="2900" b="0" dirty="0">
                <a:latin typeface="+mn-lt"/>
              </a:rPr>
              <a:t>Определите статусы и статусные роли.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1963" y="412750"/>
            <a:ext cx="8229599" cy="830997"/>
          </a:xfrm>
          <a:solidFill>
            <a:srgbClr val="CCEC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4800" kern="10" dirty="0" smtClean="0">
                <a:ln w="12700">
                  <a:solidFill>
                    <a:srgbClr val="444D26">
                      <a:satMod val="155000"/>
                    </a:srgbClr>
                  </a:solidFill>
                  <a:prstDash val="solid"/>
                </a:ln>
                <a:solidFill>
                  <a:srgbClr val="FEFA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Большие социальные группы</a:t>
            </a:r>
            <a:endParaRPr lang="ru-RU" sz="4800" kern="10" dirty="0">
              <a:ln w="12700">
                <a:solidFill>
                  <a:srgbClr val="444D26">
                    <a:satMod val="155000"/>
                  </a:srgbClr>
                </a:solidFill>
                <a:prstDash val="solid"/>
              </a:ln>
              <a:solidFill>
                <a:srgbClr val="FEFA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932363" y="4121150"/>
            <a:ext cx="400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solidFill>
                  <a:srgbClr val="4C376B"/>
                </a:solidFill>
                <a:latin typeface="Arial" pitchFamily="34" charset="0"/>
                <a:ea typeface="Times New Roman" pitchFamily="18" charset="0"/>
                <a:cs typeface="TimesNewRoman"/>
              </a:rPr>
              <a:t>. 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65400"/>
            <a:ext cx="2835275" cy="290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113" y="3860800"/>
            <a:ext cx="2286000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79388" y="1484313"/>
            <a:ext cx="8640762" cy="10080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35600" y="2924175"/>
            <a:ext cx="3455988" cy="280828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Garamond" pitchFamily="18" charset="0"/>
              </a:rPr>
              <a:t>Структура общества представлена социальными общностями и группами в многообразии их связей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Социальная стратификация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848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800"/>
              <a:t>Это деление общества на социальные слои (</a:t>
            </a:r>
            <a:r>
              <a:rPr lang="ru-RU" sz="2800">
                <a:hlinkClick r:id="rId2" action="ppaction://hlinksldjump"/>
              </a:rPr>
              <a:t>страты</a:t>
            </a:r>
            <a:r>
              <a:rPr lang="ru-RU" sz="2800"/>
              <a:t>) путем объединения различных социальных позиций с примерно одинаковым социальным статусом, отражающее сложившееся в нем представление о социальном неравенстве, выстроенное по вертикали (социальная иерархия), вдоль своей оси по одному или нескольким стратификационным критериям (показателям социального статуса).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010400" y="3048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РАССЛОЕНИЕ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Страта социальная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(лат. stratum - слой, пласт) - элемент социальной структуры (социальный слой или группа), объединенный неким общим социальным признаком (имущественным, профессиональным или иным). Социальный слой людей, имеющих схожие признаки по доходам, власти, образованию, престижу. </a:t>
            </a:r>
          </a:p>
        </p:txBody>
      </p:sp>
      <p:sp>
        <p:nvSpPr>
          <p:cNvPr id="92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172200"/>
            <a:ext cx="533400" cy="457200"/>
          </a:xfrm>
          <a:prstGeom prst="actionButtonHome">
            <a:avLst/>
          </a:prstGeom>
          <a:solidFill>
            <a:srgbClr val="D8B08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33800" y="4343400"/>
            <a:ext cx="20113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" y="4038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2200" y="3886200"/>
            <a:ext cx="19192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973</Words>
  <Application>Microsoft Office PowerPoint</Application>
  <PresentationFormat>Экран (4:3)</PresentationFormat>
  <Paragraphs>126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Социальная стратификация</vt:lpstr>
      <vt:lpstr>Цель:</vt:lpstr>
      <vt:lpstr>Социальная структура</vt:lpstr>
      <vt:lpstr>Социальные группы: Критерии:</vt:lpstr>
      <vt:lpstr>Статус</vt:lpstr>
      <vt:lpstr>Социальный имидж-образ.</vt:lpstr>
      <vt:lpstr>Большие социальные группы</vt:lpstr>
      <vt:lpstr>Социальная стратификация</vt:lpstr>
      <vt:lpstr>Страта социальная</vt:lpstr>
      <vt:lpstr>Социальная стратификация</vt:lpstr>
      <vt:lpstr>Исторические типы стратификации</vt:lpstr>
      <vt:lpstr>Подумайте:</vt:lpstr>
      <vt:lpstr>Рабство</vt:lpstr>
      <vt:lpstr>Кастовый строй</vt:lpstr>
      <vt:lpstr>Сословия</vt:lpstr>
      <vt:lpstr>Классы</vt:lpstr>
      <vt:lpstr>Классы</vt:lpstr>
      <vt:lpstr>Стратификация  в современном обществе</vt:lpstr>
      <vt:lpstr>Правильные ответы  </vt:lpstr>
      <vt:lpstr>Критерии оценок:</vt:lpstr>
      <vt:lpstr>Слайд 21</vt:lpstr>
      <vt:lpstr>Слайд 22</vt:lpstr>
      <vt:lpstr>Работа с высказываниями</vt:lpstr>
      <vt:lpstr>Вопросы к классу:</vt:lpstr>
      <vt:lpstr>Рабочий материал</vt:lpstr>
      <vt:lpstr>Домашнее задание: </vt:lpstr>
      <vt:lpstr>Желаю 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Большие социальные группы</dc:title>
  <dc:creator>Corvi</dc:creator>
  <cp:lastModifiedBy>Corvi</cp:lastModifiedBy>
  <cp:revision>25</cp:revision>
  <dcterms:created xsi:type="dcterms:W3CDTF">2015-03-01T10:42:29Z</dcterms:created>
  <dcterms:modified xsi:type="dcterms:W3CDTF">2018-11-14T17:44:00Z</dcterms:modified>
</cp:coreProperties>
</file>