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32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61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785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117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34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668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449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58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77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6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66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2812D-00E6-4E2A-B894-D38AF7BB7122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85F6D-3A05-4AF5-A2A4-044E568BE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09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3134" y="0"/>
            <a:ext cx="90508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Segoe Print" panose="02000600000000000000" pitchFamily="2" charset="0"/>
              </a:rPr>
              <a:t>«Точка, точка, два крючочка…»</a:t>
            </a:r>
            <a:endParaRPr lang="ru-RU" dirty="0">
              <a:solidFill>
                <a:srgbClr val="00B050"/>
              </a:solidFill>
              <a:latin typeface="Segoe Print" panose="02000600000000000000" pitchFamily="2" charset="0"/>
            </a:endParaRPr>
          </a:p>
          <a:p>
            <a:r>
              <a:rPr lang="ru-RU" sz="1400" dirty="0">
                <a:latin typeface="Segoe Print" panose="02000600000000000000" pitchFamily="2" charset="0"/>
              </a:rPr>
              <a:t>Во второй младшей группе дети уже умеют рисовать грибок. </a:t>
            </a:r>
            <a:r>
              <a:rPr lang="ru-RU" sz="1400" dirty="0" smtClean="0">
                <a:latin typeface="Segoe Print" panose="02000600000000000000" pitchFamily="2" charset="0"/>
              </a:rPr>
              <a:t>А </a:t>
            </a:r>
            <a:r>
              <a:rPr lang="ru-RU" sz="1400" dirty="0">
                <a:latin typeface="Segoe Print" panose="02000600000000000000" pitchFamily="2" charset="0"/>
              </a:rPr>
              <a:t>на основе гриба можно изобразить множество интересных предметов!</a:t>
            </a:r>
          </a:p>
        </p:txBody>
      </p:sp>
      <p:pic>
        <p:nvPicPr>
          <p:cNvPr id="30" name="Рисунок 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4" y="800219"/>
            <a:ext cx="1798320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454" y="730369"/>
            <a:ext cx="2038350" cy="92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549" y="800219"/>
            <a:ext cx="2388235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192" y="730369"/>
            <a:ext cx="2057400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4" y="1657469"/>
            <a:ext cx="1828800" cy="104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154" y="1787644"/>
            <a:ext cx="243459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3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146" y="1600438"/>
            <a:ext cx="1985645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992" y="1735375"/>
            <a:ext cx="1752600" cy="122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212" y="2851150"/>
            <a:ext cx="1933575" cy="115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93134" y="4006850"/>
            <a:ext cx="90508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Segoe Print" panose="02000600000000000000" pitchFamily="2" charset="0"/>
              </a:rPr>
              <a:t>В последующем, можно показать детям следующие фокусы:</a:t>
            </a:r>
          </a:p>
          <a:p>
            <a:r>
              <a:rPr lang="ru-RU" sz="1400" dirty="0">
                <a:latin typeface="Segoe Print" panose="02000600000000000000" pitchFamily="2" charset="0"/>
              </a:rPr>
              <a:t>Нарисовав грибок, спросить: «Что это?» - «Грибок».</a:t>
            </a:r>
          </a:p>
          <a:p>
            <a:r>
              <a:rPr lang="ru-RU" sz="1400" dirty="0">
                <a:latin typeface="Segoe Print" panose="02000600000000000000" pitchFamily="2" charset="0"/>
              </a:rPr>
              <a:t>- А вот и нет. – И на грибочке подрисовать глаза и большой рот. Дети узнают лягушку. </a:t>
            </a:r>
          </a:p>
        </p:txBody>
      </p:sp>
      <p:pic>
        <p:nvPicPr>
          <p:cNvPr id="40" name="Рисунок 39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29" y="4949825"/>
            <a:ext cx="1314450" cy="150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Рисунок 40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774" y="4864100"/>
            <a:ext cx="971550" cy="1638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Рисунок 41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291" y="4879339"/>
            <a:ext cx="1333500" cy="1642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813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206" y="216778"/>
            <a:ext cx="88398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Segoe Print" panose="02000600000000000000" pitchFamily="2" charset="0"/>
              </a:rPr>
              <a:t>- Где живет лягушка? – В болоте…</a:t>
            </a:r>
          </a:p>
          <a:p>
            <a:pPr algn="just"/>
            <a:r>
              <a:rPr lang="ru-RU" sz="1400" dirty="0">
                <a:latin typeface="Segoe Print" panose="02000600000000000000" pitchFamily="2" charset="0"/>
              </a:rPr>
              <a:t>Тут же нарисовать камыши, кочки, траву.</a:t>
            </a:r>
          </a:p>
          <a:p>
            <a:pPr algn="just"/>
            <a:r>
              <a:rPr lang="ru-RU" sz="1400" dirty="0">
                <a:latin typeface="Segoe Print" panose="02000600000000000000" pitchFamily="2" charset="0"/>
              </a:rPr>
              <a:t>Очень важно сразу правильно закрасить рисунок. Дети непременно захотят повторить фокус.</a:t>
            </a:r>
          </a:p>
          <a:p>
            <a:pPr algn="just"/>
            <a:r>
              <a:rPr lang="ru-RU" sz="1400" dirty="0">
                <a:latin typeface="Segoe Print" panose="02000600000000000000" pitchFamily="2" charset="0"/>
              </a:rPr>
              <a:t>Вновь начав рисовать лягушку, спросить: «А теперь, что я рисую?» Дети, узнав, радостно кричат. А им – нет, не отгадали. </a:t>
            </a:r>
            <a:r>
              <a:rPr lang="ru-RU" sz="1400" dirty="0" smtClean="0">
                <a:latin typeface="Segoe Print" panose="02000600000000000000" pitchFamily="2" charset="0"/>
              </a:rPr>
              <a:t>Дети </a:t>
            </a:r>
            <a:r>
              <a:rPr lang="ru-RU" sz="1400" dirty="0">
                <a:latin typeface="Segoe Print" panose="02000600000000000000" pitchFamily="2" charset="0"/>
              </a:rPr>
              <a:t>удивлены, все же уже известно. Теперь нужно на лягушку надеть шапочку и спросить: «Кто это?» </a:t>
            </a:r>
            <a:endParaRPr lang="ru-RU" sz="1400" dirty="0" smtClean="0">
              <a:latin typeface="Segoe Print" panose="02000600000000000000" pitchFamily="2" charset="0"/>
            </a:endParaRPr>
          </a:p>
          <a:p>
            <a:pPr algn="just"/>
            <a:r>
              <a:rPr lang="ru-RU" sz="1400" dirty="0" smtClean="0">
                <a:latin typeface="Segoe Print" panose="02000600000000000000" pitchFamily="2" charset="0"/>
              </a:rPr>
              <a:t>Ответов </a:t>
            </a:r>
            <a:r>
              <a:rPr lang="ru-RU" sz="1400" dirty="0">
                <a:latin typeface="Segoe Print" panose="02000600000000000000" pitchFamily="2" charset="0"/>
              </a:rPr>
              <a:t>множество. Это могут быть: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82" y="2214249"/>
            <a:ext cx="971550" cy="1638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909" y="1767377"/>
            <a:ext cx="1438275" cy="239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965" y="2185546"/>
            <a:ext cx="933450" cy="178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08" y="2086095"/>
            <a:ext cx="1515110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71" y="2060496"/>
            <a:ext cx="1409700" cy="1887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422" y="1897173"/>
            <a:ext cx="2202180" cy="1866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57" y="4320756"/>
            <a:ext cx="1010920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582" y="4158152"/>
            <a:ext cx="1861185" cy="219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600" y="4082631"/>
            <a:ext cx="2612390" cy="241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108" y="4054056"/>
            <a:ext cx="1724660" cy="2447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1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552" y="114219"/>
            <a:ext cx="904606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Segoe Print" panose="02000600000000000000" pitchFamily="2" charset="0"/>
              </a:rPr>
              <a:t>Дети радостно узнают знакомых героев. Все это доступно для детей второй младшей и </a:t>
            </a:r>
            <a:endParaRPr lang="ru-RU" sz="1400" dirty="0" smtClean="0">
              <a:latin typeface="Segoe Print" panose="02000600000000000000" pitchFamily="2" charset="0"/>
            </a:endParaRPr>
          </a:p>
          <a:p>
            <a:r>
              <a:rPr lang="ru-RU" sz="1400" dirty="0" smtClean="0">
                <a:latin typeface="Segoe Print" panose="02000600000000000000" pitchFamily="2" charset="0"/>
              </a:rPr>
              <a:t>средней </a:t>
            </a:r>
            <a:r>
              <a:rPr lang="ru-RU" sz="1400" dirty="0">
                <a:latin typeface="Segoe Print" panose="02000600000000000000" pitchFamily="2" charset="0"/>
              </a:rPr>
              <a:t>групп, </a:t>
            </a:r>
            <a:r>
              <a:rPr lang="ru-RU" sz="1400" dirty="0" smtClean="0">
                <a:latin typeface="Segoe Print" panose="02000600000000000000" pitchFamily="2" charset="0"/>
              </a:rPr>
              <a:t>но </a:t>
            </a:r>
            <a:r>
              <a:rPr lang="ru-RU" sz="1400" dirty="0">
                <a:latin typeface="Segoe Print" panose="02000600000000000000" pitchFamily="2" charset="0"/>
              </a:rPr>
              <a:t>показать эти приемы можно и более старшим. </a:t>
            </a:r>
            <a:r>
              <a:rPr lang="ru-RU" sz="1400" dirty="0" smtClean="0">
                <a:latin typeface="Segoe Print" panose="02000600000000000000" pitchFamily="2" charset="0"/>
              </a:rPr>
              <a:t>Обычно </a:t>
            </a:r>
            <a:r>
              <a:rPr lang="ru-RU" sz="1400" dirty="0">
                <a:latin typeface="Segoe Print" panose="02000600000000000000" pitchFamily="2" charset="0"/>
              </a:rPr>
              <a:t>старшие дети </a:t>
            </a:r>
            <a:endParaRPr lang="ru-RU" sz="1400" dirty="0" smtClean="0">
              <a:latin typeface="Segoe Print" panose="02000600000000000000" pitchFamily="2" charset="0"/>
            </a:endParaRPr>
          </a:p>
          <a:p>
            <a:r>
              <a:rPr lang="ru-RU" sz="1400" dirty="0" smtClean="0">
                <a:latin typeface="Segoe Print" panose="02000600000000000000" pitchFamily="2" charset="0"/>
              </a:rPr>
              <a:t>осваивают </a:t>
            </a:r>
            <a:r>
              <a:rPr lang="ru-RU" sz="1400" dirty="0">
                <a:latin typeface="Segoe Print" panose="02000600000000000000" pitchFamily="2" charset="0"/>
              </a:rPr>
              <a:t>их за одно – два занятия или </a:t>
            </a:r>
            <a:r>
              <a:rPr lang="ru-RU" sz="1400" dirty="0" smtClean="0">
                <a:latin typeface="Segoe Print" panose="02000600000000000000" pitchFamily="2" charset="0"/>
              </a:rPr>
              <a:t>в </a:t>
            </a:r>
            <a:r>
              <a:rPr lang="ru-RU" sz="1400" dirty="0">
                <a:latin typeface="Segoe Print" panose="02000600000000000000" pitchFamily="2" charset="0"/>
              </a:rPr>
              <a:t>свободное время, </a:t>
            </a:r>
            <a:r>
              <a:rPr lang="ru-RU" sz="1400" dirty="0" smtClean="0">
                <a:latin typeface="Segoe Print" panose="02000600000000000000" pitchFamily="2" charset="0"/>
              </a:rPr>
              <a:t>а </a:t>
            </a:r>
            <a:r>
              <a:rPr lang="ru-RU" sz="1400" dirty="0">
                <a:latin typeface="Segoe Print" panose="02000600000000000000" pitchFamily="2" charset="0"/>
              </a:rPr>
              <a:t>потом учат друга. </a:t>
            </a:r>
            <a:r>
              <a:rPr lang="ru-RU" sz="1400" dirty="0" smtClean="0">
                <a:latin typeface="Segoe Print" panose="02000600000000000000" pitchFamily="2" charset="0"/>
              </a:rPr>
              <a:t>Умея </a:t>
            </a:r>
          </a:p>
          <a:p>
            <a:r>
              <a:rPr lang="ru-RU" sz="1400" dirty="0" smtClean="0">
                <a:latin typeface="Segoe Print" panose="02000600000000000000" pitchFamily="2" charset="0"/>
              </a:rPr>
              <a:t>рисовать </a:t>
            </a:r>
            <a:r>
              <a:rPr lang="ru-RU" sz="1400" dirty="0">
                <a:latin typeface="Segoe Print" panose="02000600000000000000" pitchFamily="2" charset="0"/>
              </a:rPr>
              <a:t>животных не страшно начинать рисование сюжета любой </a:t>
            </a:r>
            <a:r>
              <a:rPr lang="ru-RU" sz="1400" dirty="0" smtClean="0">
                <a:latin typeface="Segoe Print" panose="02000600000000000000" pitchFamily="2" charset="0"/>
              </a:rPr>
              <a:t>сказки. </a:t>
            </a:r>
          </a:p>
          <a:p>
            <a:r>
              <a:rPr lang="ru-RU" sz="1400" dirty="0" smtClean="0">
                <a:latin typeface="Segoe Print" panose="02000600000000000000" pitchFamily="2" charset="0"/>
              </a:rPr>
              <a:t>Вместе </a:t>
            </a:r>
            <a:r>
              <a:rPr lang="ru-RU" sz="1400" dirty="0">
                <a:latin typeface="Segoe Print" panose="02000600000000000000" pitchFamily="2" charset="0"/>
              </a:rPr>
              <a:t>с детьми можно придумывать варианты рисования из других предметов: качелей, </a:t>
            </a:r>
            <a:endParaRPr lang="ru-RU" sz="1400" dirty="0" smtClean="0">
              <a:latin typeface="Segoe Print" panose="02000600000000000000" pitchFamily="2" charset="0"/>
            </a:endParaRPr>
          </a:p>
          <a:p>
            <a:r>
              <a:rPr lang="ru-RU" sz="1400" dirty="0" smtClean="0">
                <a:latin typeface="Segoe Print" panose="02000600000000000000" pitchFamily="2" charset="0"/>
              </a:rPr>
              <a:t>квадратов</a:t>
            </a:r>
            <a:r>
              <a:rPr lang="ru-RU" sz="1400" dirty="0">
                <a:latin typeface="Segoe Print" panose="02000600000000000000" pitchFamily="2" charset="0"/>
              </a:rPr>
              <a:t>, </a:t>
            </a:r>
            <a:r>
              <a:rPr lang="ru-RU" sz="1400" dirty="0" smtClean="0">
                <a:latin typeface="Segoe Print" panose="02000600000000000000" pitchFamily="2" charset="0"/>
              </a:rPr>
              <a:t>геометрических </a:t>
            </a:r>
            <a:r>
              <a:rPr lang="ru-RU" sz="1400" dirty="0">
                <a:latin typeface="Segoe Print" panose="02000600000000000000" pitchFamily="2" charset="0"/>
              </a:rPr>
              <a:t>фигур…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266" y="1747106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Segoe Print" panose="02000600000000000000" pitchFamily="2" charset="0"/>
              </a:rPr>
              <a:t>Из качелей </a:t>
            </a:r>
          </a:p>
        </p:txBody>
      </p:sp>
      <p:pic>
        <p:nvPicPr>
          <p:cNvPr id="6" name="Рисунок 5" descr="E:\Ольга\Для работы\качели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809" y="1606149"/>
            <a:ext cx="1171575" cy="61150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668805" y="1737154"/>
            <a:ext cx="2751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Segoe Print" panose="02000600000000000000" pitchFamily="2" charset="0"/>
              </a:rPr>
              <a:t>в результате получится…</a:t>
            </a:r>
          </a:p>
        </p:txBody>
      </p:sp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489" y="2087264"/>
            <a:ext cx="2465705" cy="18453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12030" y="4333253"/>
            <a:ext cx="1242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Segoe Script" panose="020B0504020000000003" pitchFamily="34" charset="0"/>
              </a:rPr>
              <a:t>Из </a:t>
            </a:r>
            <a:r>
              <a:rPr lang="ru-RU" sz="1400" dirty="0">
                <a:latin typeface="Segoe Print" panose="02000600000000000000" pitchFamily="2" charset="0"/>
              </a:rPr>
              <a:t>месяца</a:t>
            </a:r>
            <a:r>
              <a:rPr lang="ru-RU" sz="1400" dirty="0">
                <a:latin typeface="Segoe Script" panose="020B0504020000000003" pitchFamily="34" charset="0"/>
              </a:rPr>
              <a:t> </a:t>
            </a:r>
          </a:p>
        </p:txBody>
      </p:sp>
      <p:pic>
        <p:nvPicPr>
          <p:cNvPr id="10" name="Рисунок 9" descr="E:\Ольга\Для работы\качели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495908" y="4201391"/>
            <a:ext cx="1095375" cy="5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2668805" y="4275852"/>
            <a:ext cx="1785425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быть…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79" y="5051693"/>
            <a:ext cx="2799822" cy="1528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731" y="4598697"/>
            <a:ext cx="2093336" cy="2123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886" y="4641030"/>
            <a:ext cx="2613160" cy="1865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7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245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Segoe Print</vt:lpstr>
      <vt:lpstr>Segoe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3</cp:revision>
  <dcterms:created xsi:type="dcterms:W3CDTF">2014-11-11T10:22:45Z</dcterms:created>
  <dcterms:modified xsi:type="dcterms:W3CDTF">2014-11-11T10:45:26Z</dcterms:modified>
</cp:coreProperties>
</file>