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notesMasterIdLst>
    <p:notesMasterId r:id="rId23"/>
  </p:notesMasterIdLst>
  <p:handoutMasterIdLst>
    <p:handoutMasterId r:id="rId24"/>
  </p:handoutMasterIdLst>
  <p:sldIdLst>
    <p:sldId id="256" r:id="rId2"/>
    <p:sldId id="258" r:id="rId3"/>
    <p:sldId id="284" r:id="rId4"/>
    <p:sldId id="260" r:id="rId5"/>
    <p:sldId id="261" r:id="rId6"/>
    <p:sldId id="262" r:id="rId7"/>
    <p:sldId id="263" r:id="rId8"/>
    <p:sldId id="276" r:id="rId9"/>
    <p:sldId id="285" r:id="rId10"/>
    <p:sldId id="265" r:id="rId11"/>
    <p:sldId id="266" r:id="rId12"/>
    <p:sldId id="267" r:id="rId13"/>
    <p:sldId id="277" r:id="rId14"/>
    <p:sldId id="278" r:id="rId15"/>
    <p:sldId id="279" r:id="rId16"/>
    <p:sldId id="280" r:id="rId17"/>
    <p:sldId id="281" r:id="rId18"/>
    <p:sldId id="282" r:id="rId19"/>
    <p:sldId id="272" r:id="rId20"/>
    <p:sldId id="273" r:id="rId21"/>
    <p:sldId id="275"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autoAdjust="0"/>
  </p:normalViewPr>
  <p:slideViewPr>
    <p:cSldViewPr>
      <p:cViewPr varScale="1">
        <p:scale>
          <a:sx n="79" d="100"/>
          <a:sy n="79" d="100"/>
        </p:scale>
        <p:origin x="254" y="48"/>
      </p:cViewPr>
      <p:guideLst>
        <p:guide orient="horz" pos="2160"/>
        <p:guide pos="2880"/>
      </p:guideLst>
    </p:cSldViewPr>
  </p:slideViewPr>
  <p:outlineViewPr>
    <p:cViewPr>
      <p:scale>
        <a:sx n="33" d="100"/>
        <a:sy n="33" d="100"/>
      </p:scale>
      <p:origin x="246" y="85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04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45C30A5-DC26-4214-A292-78B2ECBC73D4}" type="datetimeFigureOut">
              <a:rPr lang="ru-RU" smtClean="0"/>
              <a:pPr/>
              <a:t>14.11.2018</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E8AD58-918E-403D-A4AE-8E97E168F7E1}" type="slidenum">
              <a:rPr lang="ru-RU" smtClean="0"/>
              <a:pPr/>
              <a:t>‹#›</a:t>
            </a:fld>
            <a:endParaRPr lang="ru-RU"/>
          </a:p>
        </p:txBody>
      </p:sp>
    </p:spTree>
    <p:extLst>
      <p:ext uri="{BB962C8B-B14F-4D97-AF65-F5344CB8AC3E}">
        <p14:creationId xmlns:p14="http://schemas.microsoft.com/office/powerpoint/2010/main" val="993096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DBE27C-CEF0-4BDB-91BC-A7F1ED227AE0}" type="datetimeFigureOut">
              <a:rPr lang="ru-RU" smtClean="0"/>
              <a:pPr/>
              <a:t>14.11.2018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A804F4-2178-4FA2-835B-44A871A64215}" type="slidenum">
              <a:rPr lang="ru-RU" smtClean="0"/>
              <a:pPr/>
              <a:t>‹#›</a:t>
            </a:fld>
            <a:endParaRPr lang="ru-RU"/>
          </a:p>
        </p:txBody>
      </p:sp>
    </p:spTree>
    <p:extLst>
      <p:ext uri="{BB962C8B-B14F-4D97-AF65-F5344CB8AC3E}">
        <p14:creationId xmlns:p14="http://schemas.microsoft.com/office/powerpoint/2010/main" val="2622612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BA804F4-2178-4FA2-835B-44A871A64215}" type="slidenum">
              <a:rPr lang="ru-RU" smtClean="0"/>
              <a:pPr/>
              <a:t>1</a:t>
            </a:fld>
            <a:endParaRPr lang="ru-RU"/>
          </a:p>
        </p:txBody>
      </p:sp>
    </p:spTree>
    <p:extLst>
      <p:ext uri="{BB962C8B-B14F-4D97-AF65-F5344CB8AC3E}">
        <p14:creationId xmlns:p14="http://schemas.microsoft.com/office/powerpoint/2010/main" val="1301741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19314" y="596019"/>
            <a:ext cx="7510506" cy="3213982"/>
          </a:xfrm>
        </p:spPr>
        <p:txBody>
          <a:bodyPr anchor="b">
            <a:normAutofit/>
          </a:bodyPr>
          <a:lstStyle>
            <a:lvl1pPr algn="ctr">
              <a:defRPr sz="40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819314" y="3886200"/>
            <a:ext cx="7510506" cy="2219108"/>
          </a:xfrm>
        </p:spPr>
        <p:txBody>
          <a:bodyPr anchor="t">
            <a:normAutofit/>
          </a:bodyPr>
          <a:lstStyle>
            <a:lvl1pPr marL="0" indent="0" algn="ctr">
              <a:buNone/>
              <a:defRPr sz="1800">
                <a:gradFill flip="none" rotWithShape="1">
                  <a:gsLst>
                    <a:gs pos="0">
                      <a:schemeClr val="tx1"/>
                    </a:gs>
                    <a:gs pos="100000">
                      <a:schemeClr val="tx1">
                        <a:lumMod val="75000"/>
                      </a:schemeClr>
                    </a:gs>
                  </a:gsLst>
                  <a:lin ang="0" scaled="1"/>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2910623614"/>
      </p:ext>
    </p:extLst>
  </p:cSld>
  <p:clrMapOvr>
    <a:masterClrMapping/>
  </p:clrMapOvr>
  <p:transition>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7677" y="4377485"/>
            <a:ext cx="7413007" cy="907505"/>
          </a:xfrm>
        </p:spPr>
        <p:txBody>
          <a:bodyPr anchor="b">
            <a:normAutofit/>
          </a:bodyPr>
          <a:lstStyle>
            <a:lvl1pPr algn="l">
              <a:defRPr sz="2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917678" y="996188"/>
            <a:ext cx="7301427" cy="298112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917677" y="5284990"/>
            <a:ext cx="7413007" cy="81707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6" name="Footer Placeholder 5"/>
          <p:cNvSpPr>
            <a:spLocks noGrp="1"/>
          </p:cNvSpPr>
          <p:nvPr>
            <p:ph type="ftr" sz="quarter" idx="11"/>
          </p:nvPr>
        </p:nvSpPr>
        <p:spPr>
          <a:xfrm>
            <a:off x="917678" y="6181344"/>
            <a:ext cx="5337278" cy="365125"/>
          </a:xfrm>
        </p:spPr>
        <p:txBody>
          <a:bodyPr/>
          <a:lstStyle/>
          <a:p>
            <a:endParaRPr lang="ru-RU"/>
          </a:p>
        </p:txBody>
      </p:sp>
      <p:sp>
        <p:nvSpPr>
          <p:cNvPr id="7" name="Slide Number Placeholder 6"/>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317002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18347" y="596018"/>
            <a:ext cx="7511474" cy="3137782"/>
          </a:xfrm>
        </p:spPr>
        <p:txBody>
          <a:bodyPr anchor="ctr">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818347" y="4343400"/>
            <a:ext cx="7511474" cy="1758660"/>
          </a:xfrm>
        </p:spPr>
        <p:txBody>
          <a:bodyPr anchor="ctr">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255397504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583818" y="860276"/>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7888822" y="29859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084942" y="596018"/>
            <a:ext cx="6974115" cy="3044079"/>
          </a:xfrm>
        </p:spPr>
        <p:txBody>
          <a:bodyPr anchor="ctr">
            <a:normAutofit/>
          </a:bodyPr>
          <a:lstStyle>
            <a:lvl1pPr algn="l">
              <a:defRPr sz="2800" b="0" cap="all">
                <a:gradFill flip="none" rotWithShape="1">
                  <a:gsLst>
                    <a:gs pos="0">
                      <a:schemeClr val="tx1"/>
                    </a:gs>
                    <a:gs pos="100000">
                      <a:schemeClr val="tx1">
                        <a:lumMod val="75000"/>
                      </a:schemeClr>
                    </a:gs>
                  </a:gsLst>
                  <a:lin ang="5400000" scaled="0"/>
                  <a:tileRect/>
                </a:gra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256436" y="3650606"/>
            <a:ext cx="6631128" cy="381000"/>
          </a:xfrm>
        </p:spPr>
        <p:txBody>
          <a:bodyPr anchor="ctr">
            <a:normAutofit/>
          </a:bodyPr>
          <a:lstStyle>
            <a:lvl1pPr marL="0" indent="0">
              <a:buFontTx/>
              <a:buNone/>
              <a:defRPr sz="14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818347" y="4641206"/>
            <a:ext cx="7511473" cy="1447800"/>
          </a:xfrm>
        </p:spPr>
        <p:txBody>
          <a:bodyPr anchor="ctr">
            <a:normAutofit/>
          </a:bodyPr>
          <a:lstStyle>
            <a:lvl1pPr marL="0" indent="0" algn="l">
              <a:buNone/>
              <a:defRPr sz="1800">
                <a:gradFill flip="none" rotWithShape="1">
                  <a:gsLst>
                    <a:gs pos="0">
                      <a:schemeClr val="tx1"/>
                    </a:gs>
                    <a:gs pos="100000">
                      <a:schemeClr val="tx1">
                        <a:lumMod val="75000"/>
                      </a:schemeClr>
                    </a:gs>
                  </a:gsLst>
                  <a:lin ang="0" scaled="1"/>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178673584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18347" y="3603566"/>
            <a:ext cx="7512338" cy="1468800"/>
          </a:xfrm>
        </p:spPr>
        <p:txBody>
          <a:bodyPr anchor="b">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821015" y="5072366"/>
            <a:ext cx="7512339" cy="1029694"/>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338675458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extBox 12"/>
          <p:cNvSpPr txBox="1"/>
          <p:nvPr/>
        </p:nvSpPr>
        <p:spPr>
          <a:xfrm>
            <a:off x="583818" y="75385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6" name="TextBox 15"/>
          <p:cNvSpPr txBox="1"/>
          <p:nvPr/>
        </p:nvSpPr>
        <p:spPr>
          <a:xfrm>
            <a:off x="7887556" y="2879498"/>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084942" y="596018"/>
            <a:ext cx="6974115" cy="2844369"/>
          </a:xfrm>
        </p:spPr>
        <p:txBody>
          <a:bodyPr anchor="ctr">
            <a:normAutofit/>
          </a:bodyPr>
          <a:lstStyle>
            <a:lvl1pPr algn="l">
              <a:defRPr sz="2800" b="0" cap="all">
                <a:gradFill flip="none" rotWithShape="1">
                  <a:gsLst>
                    <a:gs pos="0">
                      <a:schemeClr val="tx1"/>
                    </a:gs>
                    <a:gs pos="100000">
                      <a:schemeClr val="tx1">
                        <a:lumMod val="75000"/>
                      </a:schemeClr>
                    </a:gs>
                  </a:gsLst>
                  <a:lin ang="5400000" scaled="0"/>
                  <a:tileRect/>
                </a:gra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818347" y="3886200"/>
            <a:ext cx="7512338" cy="1053662"/>
          </a:xfrm>
        </p:spPr>
        <p:txBody>
          <a:bodyPr vert="horz" lIns="91440" tIns="45720" rIns="91440" bIns="45720" rtlCol="0" anchor="b">
            <a:normAutofit/>
          </a:bodyPr>
          <a:lstStyle>
            <a:lvl1pPr>
              <a:buNone/>
              <a:defRPr lang="en-US" sz="2000" b="0" cap="all" dirty="0">
                <a:ln w="3175" cmpd="sng">
                  <a:noFill/>
                </a:ln>
                <a:gradFill flip="none" rotWithShape="1">
                  <a:gsLst>
                    <a:gs pos="0">
                      <a:schemeClr val="tx1"/>
                    </a:gs>
                    <a:gs pos="100000">
                      <a:schemeClr val="tx1">
                        <a:lumMod val="75000"/>
                      </a:schemeClr>
                    </a:gs>
                  </a:gsLst>
                  <a:lin ang="0" scaled="1"/>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818347" y="4939862"/>
            <a:ext cx="7512338" cy="1162198"/>
          </a:xfrm>
        </p:spPr>
        <p:txBody>
          <a:bodyPr anchor="t">
            <a:normAutofit/>
          </a:bodyPr>
          <a:lstStyle>
            <a:lvl1pPr marL="0" indent="0" algn="l">
              <a:buNone/>
              <a:defRPr sz="1600">
                <a:gradFill flip="none" rotWithShape="1">
                  <a:gsLst>
                    <a:gs pos="0">
                      <a:schemeClr val="tx1"/>
                    </a:gs>
                    <a:gs pos="100000">
                      <a:schemeClr val="tx1">
                        <a:lumMod val="75000"/>
                      </a:schemeClr>
                    </a:gs>
                  </a:gsLst>
                  <a:lin ang="5400000" scaled="0"/>
                  <a:tileRect/>
                </a:gra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17986577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818346" y="596018"/>
            <a:ext cx="7511473" cy="2756783"/>
          </a:xfrm>
        </p:spPr>
        <p:txBody>
          <a:bodyPr vert="horz" lIns="91440" tIns="45720" rIns="91440" bIns="45720" rtlCol="0" anchor="ctr">
            <a:normAutofit/>
          </a:bodyPr>
          <a:lstStyle>
            <a:lvl1pPr>
              <a:defRPr lang="en-US" sz="2800"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818346" y="3682941"/>
            <a:ext cx="7511473" cy="1049283"/>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818347" y="4732224"/>
            <a:ext cx="7511472" cy="1369836"/>
          </a:xfrm>
        </p:spPr>
        <p:txBody>
          <a:bodyPr anchor="t">
            <a:normAutofit/>
          </a:bodyPr>
          <a:lstStyle>
            <a:lvl1pPr marL="0" indent="0" algn="l">
              <a:buNone/>
              <a:defRPr sz="1600">
                <a:gradFill flip="none" rotWithShape="1">
                  <a:gsLst>
                    <a:gs pos="0">
                      <a:schemeClr val="tx1"/>
                    </a:gs>
                    <a:gs pos="100000">
                      <a:schemeClr val="tx1">
                        <a:lumMod val="75000"/>
                      </a:schemeClr>
                    </a:gs>
                  </a:gsLst>
                  <a:lin ang="5400000" scaled="0"/>
                  <a:tileRect/>
                </a:gra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2306995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Title 1"/>
          <p:cNvSpPr>
            <a:spLocks noGrp="1"/>
          </p:cNvSpPr>
          <p:nvPr>
            <p:ph type="title"/>
          </p:nvPr>
        </p:nvSpPr>
        <p:spPr>
          <a:xfrm>
            <a:off x="818347" y="596018"/>
            <a:ext cx="7511473" cy="1312480"/>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1548123257"/>
      </p:ext>
    </p:extLst>
  </p:cSld>
  <p:clrMapOvr>
    <a:masterClrMapping/>
  </p:clrMapOvr>
  <p:transition>
    <p:dissolv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1708" y="596018"/>
            <a:ext cx="1778112" cy="550604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18347" y="596018"/>
            <a:ext cx="5624137" cy="5506042"/>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1617411086"/>
      </p:ext>
    </p:extLst>
  </p:cSld>
  <p:clrMapOvr>
    <a:masterClrMapping/>
  </p:clrMapOvr>
  <p:transition>
    <p:dissolv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751281878"/>
      </p:ext>
    </p:extLst>
  </p:cSld>
  <p:clrMapOvr>
    <a:masterClrMapping/>
  </p:clrMapOvr>
  <p:transition>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19314" y="3270698"/>
            <a:ext cx="7510506" cy="1823305"/>
          </a:xfrm>
        </p:spPr>
        <p:txBody>
          <a:bodyPr anchor="b">
            <a:normAutofit/>
          </a:bodyPr>
          <a:lstStyle>
            <a:lvl1pPr algn="r">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819314" y="5103810"/>
            <a:ext cx="7510506" cy="998250"/>
          </a:xfrm>
        </p:spPr>
        <p:txBody>
          <a:bodyPr anchor="t">
            <a:normAutofit/>
          </a:bodyPr>
          <a:lstStyle>
            <a:lvl1pPr marL="0" indent="0" algn="r">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1372628119"/>
      </p:ext>
    </p:extLst>
  </p:cSld>
  <p:clrMapOvr>
    <a:masterClrMapping/>
  </p:clrMapOvr>
  <p:transition>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18347" y="2060898"/>
            <a:ext cx="3685073" cy="4031331"/>
          </a:xfrm>
        </p:spPr>
        <p:txBody>
          <a:bodyPr>
            <a:normAutofit/>
          </a:bodyPr>
          <a:lstStyle>
            <a:lvl1pPr>
              <a:defRPr sz="16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0580" y="2060898"/>
            <a:ext cx="3689239" cy="4031330"/>
          </a:xfrm>
        </p:spPr>
        <p:txBody>
          <a:bodyPr>
            <a:normAutofit/>
          </a:bodyPr>
          <a:lstStyle>
            <a:lvl1pPr>
              <a:defRPr sz="16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2981100828"/>
      </p:ext>
    </p:extLst>
  </p:cSld>
  <p:clrMapOvr>
    <a:masterClrMapping/>
  </p:clrMapOvr>
  <p:transition>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6306" y="2060898"/>
            <a:ext cx="3397113" cy="733596"/>
          </a:xfrm>
        </p:spPr>
        <p:txBody>
          <a:bodyPr anchor="b">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18347" y="2786027"/>
            <a:ext cx="3685073" cy="3316033"/>
          </a:xfrm>
        </p:spPr>
        <p:txBody>
          <a:bodyPr anchor="t">
            <a:normAutofit/>
          </a:bodyPr>
          <a:lstStyle>
            <a:lvl1pPr>
              <a:defRPr sz="16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910150" y="2060898"/>
            <a:ext cx="3419670" cy="725129"/>
          </a:xfrm>
        </p:spPr>
        <p:txBody>
          <a:bodyPr anchor="b">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65" y="2786027"/>
            <a:ext cx="3701520" cy="3316033"/>
          </a:xfrm>
        </p:spPr>
        <p:txBody>
          <a:bodyPr anchor="t">
            <a:normAutofit/>
          </a:bodyPr>
          <a:lstStyle>
            <a:lvl1pPr>
              <a:defRPr sz="16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684141384"/>
      </p:ext>
    </p:extLst>
  </p:cSld>
  <p:clrMapOvr>
    <a:masterClrMapping/>
  </p:clrMapOvr>
  <p:transition>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3612689283"/>
      </p:ext>
    </p:extLst>
  </p:cSld>
  <p:clrMapOvr>
    <a:masterClrMapping/>
  </p:clrMapOvr>
  <p:transition>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3125960638"/>
      </p:ext>
    </p:extLst>
  </p:cSld>
  <p:clrMapOvr>
    <a:masterClrMapping/>
  </p:clrMapOvr>
  <p:transition>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8347" y="1754928"/>
            <a:ext cx="2729523" cy="1371600"/>
          </a:xfrm>
        </p:spPr>
        <p:txBody>
          <a:bodyPr anchor="b">
            <a:normAutofit/>
          </a:bodyPr>
          <a:lstStyle>
            <a:lvl1pPr algn="l">
              <a:defRPr sz="2200" b="0"/>
            </a:lvl1pPr>
          </a:lstStyle>
          <a:p>
            <a:r>
              <a:rPr lang="ru-RU" smtClean="0"/>
              <a:t>Образец заголовка</a:t>
            </a:r>
            <a:endParaRPr lang="en-US" dirty="0"/>
          </a:p>
        </p:txBody>
      </p:sp>
      <p:sp>
        <p:nvSpPr>
          <p:cNvPr id="3" name="Content Placeholder 2"/>
          <p:cNvSpPr>
            <a:spLocks noGrp="1"/>
          </p:cNvSpPr>
          <p:nvPr>
            <p:ph idx="1"/>
          </p:nvPr>
        </p:nvSpPr>
        <p:spPr>
          <a:xfrm>
            <a:off x="3828856" y="596018"/>
            <a:ext cx="4500964" cy="5506041"/>
          </a:xfrm>
        </p:spPr>
        <p:txBody>
          <a:bodyPr anchor="ctr">
            <a:normAutofit/>
          </a:bodyPr>
          <a:lstStyle>
            <a:lvl1pPr>
              <a:defRPr sz="1800"/>
            </a:lvl1pPr>
            <a:lvl2pPr>
              <a:defRPr sz="1600"/>
            </a:lvl2pPr>
            <a:lvl3pPr>
              <a:defRPr sz="1400"/>
            </a:lvl3pPr>
            <a:lvl4pPr>
              <a:defRPr sz="1200"/>
            </a:lvl4pPr>
            <a:lvl5pPr>
              <a:defRPr sz="1100"/>
            </a:lvl5pPr>
            <a:lvl6pPr>
              <a:defRPr sz="1100"/>
            </a:lvl6pPr>
            <a:lvl7pPr>
              <a:defRPr sz="1100"/>
            </a:lvl7pPr>
            <a:lvl8pPr>
              <a:defRPr sz="1100"/>
            </a:lvl8pPr>
            <a:lvl9pPr>
              <a:defRPr sz="1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18347" y="3126528"/>
            <a:ext cx="2729523"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702139F-BC4B-439A-8A7D-8ADA29B0C190}" type="datetimeFigureOut">
              <a:rPr lang="ru-RU" smtClean="0"/>
              <a:pPr/>
              <a:t>14.11.2018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3355996347"/>
      </p:ext>
    </p:extLst>
  </p:cSld>
  <p:clrMapOvr>
    <a:masterClrMapping/>
  </p:clrMapOvr>
  <p:transition>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8347" y="1898269"/>
            <a:ext cx="4423803" cy="1371600"/>
          </a:xfrm>
        </p:spPr>
        <p:txBody>
          <a:bodyPr anchor="b">
            <a:normAutofit/>
          </a:bodyPr>
          <a:lstStyle>
            <a:lvl1pPr algn="l">
              <a:defRPr sz="24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5515442" y="-18288"/>
            <a:ext cx="2500062"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17318" y="3269869"/>
            <a:ext cx="4423803"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523649" y="6181344"/>
            <a:ext cx="718502" cy="365125"/>
          </a:xfrm>
        </p:spPr>
        <p:txBody>
          <a:bodyPr/>
          <a:lstStyle/>
          <a:p>
            <a:fld id="{0702139F-BC4B-439A-8A7D-8ADA29B0C190}" type="datetimeFigureOut">
              <a:rPr lang="ru-RU" smtClean="0"/>
              <a:pPr/>
              <a:t>14.11.2018</a:t>
            </a:fld>
            <a:endParaRPr lang="ru-RU"/>
          </a:p>
        </p:txBody>
      </p:sp>
      <p:sp>
        <p:nvSpPr>
          <p:cNvPr id="6" name="Footer Placeholder 5"/>
          <p:cNvSpPr>
            <a:spLocks noGrp="1"/>
          </p:cNvSpPr>
          <p:nvPr>
            <p:ph type="ftr" sz="quarter" idx="11"/>
          </p:nvPr>
        </p:nvSpPr>
        <p:spPr>
          <a:xfrm>
            <a:off x="818348" y="6181344"/>
            <a:ext cx="3705300" cy="365125"/>
          </a:xfrm>
        </p:spPr>
        <p:txBody>
          <a:bodyPr/>
          <a:lstStyle/>
          <a:p>
            <a:endParaRPr lang="ru-RU"/>
          </a:p>
        </p:txBody>
      </p:sp>
      <p:sp>
        <p:nvSpPr>
          <p:cNvPr id="7" name="Slide Number Placeholder 6"/>
          <p:cNvSpPr>
            <a:spLocks noGrp="1"/>
          </p:cNvSpPr>
          <p:nvPr>
            <p:ph type="sldNum" sz="quarter" idx="12"/>
          </p:nvPr>
        </p:nvSpPr>
        <p:spPr>
          <a:xfrm>
            <a:off x="8024262" y="6181344"/>
            <a:ext cx="305186" cy="329250"/>
          </a:xfrm>
        </p:spPr>
        <p:txBody>
          <a:bodyPr/>
          <a:lstStyle/>
          <a:p>
            <a:fld id="{B519266C-5953-477D-B3F1-2D1688B31797}" type="slidenum">
              <a:rPr lang="ru-RU" smtClean="0"/>
              <a:pPr/>
              <a:t>‹#›</a:t>
            </a:fld>
            <a:endParaRPr lang="ru-RU"/>
          </a:p>
        </p:txBody>
      </p:sp>
    </p:spTree>
    <p:extLst>
      <p:ext uri="{BB962C8B-B14F-4D97-AF65-F5344CB8AC3E}">
        <p14:creationId xmlns:p14="http://schemas.microsoft.com/office/powerpoint/2010/main" val="2902795187"/>
      </p:ext>
    </p:extLst>
  </p:cSld>
  <p:clrMapOvr>
    <a:masterClrMapping/>
  </p:clrMapOvr>
  <p:transition>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8347" y="596018"/>
            <a:ext cx="7511473" cy="131248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18348" y="2060898"/>
            <a:ext cx="7511472" cy="4041162"/>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551708" y="6178260"/>
            <a:ext cx="1287464" cy="365125"/>
          </a:xfrm>
          <a:prstGeom prst="rect">
            <a:avLst/>
          </a:prstGeom>
        </p:spPr>
        <p:txBody>
          <a:bodyPr vert="horz" lIns="91440" tIns="45720" rIns="91440" bIns="45720" rtlCol="0" anchor="ctr"/>
          <a:lstStyle>
            <a:lvl1pPr algn="r">
              <a:defRPr sz="800" b="1" i="0">
                <a:solidFill>
                  <a:schemeClr val="tx1">
                    <a:lumMod val="75000"/>
                  </a:schemeClr>
                </a:solidFill>
                <a:effectLst>
                  <a:outerShdw blurRad="50800" dist="38100" dir="2700000" algn="tl" rotWithShape="0">
                    <a:srgbClr val="000000">
                      <a:alpha val="43000"/>
                    </a:srgbClr>
                  </a:outerShdw>
                </a:effectLst>
                <a:latin typeface="+mn-lt"/>
              </a:defRPr>
            </a:lvl1pPr>
          </a:lstStyle>
          <a:p>
            <a:fld id="{0702139F-BC4B-439A-8A7D-8ADA29B0C190}" type="datetimeFigureOut">
              <a:rPr lang="ru-RU" smtClean="0"/>
              <a:pPr/>
              <a:t>14.11.2018</a:t>
            </a:fld>
            <a:endParaRPr lang="ru-RU"/>
          </a:p>
        </p:txBody>
      </p:sp>
      <p:sp>
        <p:nvSpPr>
          <p:cNvPr id="5" name="Footer Placeholder 4"/>
          <p:cNvSpPr>
            <a:spLocks noGrp="1"/>
          </p:cNvSpPr>
          <p:nvPr>
            <p:ph type="ftr" sz="quarter" idx="3"/>
          </p:nvPr>
        </p:nvSpPr>
        <p:spPr>
          <a:xfrm>
            <a:off x="818347" y="6178260"/>
            <a:ext cx="5624137" cy="365125"/>
          </a:xfrm>
          <a:prstGeom prst="rect">
            <a:avLst/>
          </a:prstGeom>
        </p:spPr>
        <p:txBody>
          <a:bodyPr vert="horz" lIns="91440" tIns="45720" rIns="91440" bIns="45720" rtlCol="0" anchor="ctr"/>
          <a:lstStyle>
            <a:lvl1pPr algn="l">
              <a:defRPr sz="8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ru-RU"/>
          </a:p>
        </p:txBody>
      </p:sp>
      <p:sp>
        <p:nvSpPr>
          <p:cNvPr id="6" name="Slide Number Placeholder 5"/>
          <p:cNvSpPr>
            <a:spLocks noGrp="1"/>
          </p:cNvSpPr>
          <p:nvPr>
            <p:ph type="sldNum" sz="quarter" idx="4"/>
          </p:nvPr>
        </p:nvSpPr>
        <p:spPr>
          <a:xfrm>
            <a:off x="7917202" y="6178260"/>
            <a:ext cx="413483" cy="365125"/>
          </a:xfrm>
          <a:prstGeom prst="rect">
            <a:avLst/>
          </a:prstGeom>
        </p:spPr>
        <p:txBody>
          <a:bodyPr vert="horz" lIns="91440" tIns="45720" rIns="91440" bIns="45720" rtlCol="0" anchor="ctr"/>
          <a:lstStyle>
            <a:lvl1pPr algn="r">
              <a:defRPr sz="800" b="1" i="0">
                <a:solidFill>
                  <a:schemeClr val="tx1">
                    <a:lumMod val="75000"/>
                  </a:schemeClr>
                </a:solidFill>
                <a:effectLst>
                  <a:outerShdw blurRad="50800" dist="38100" dir="2700000" algn="tl" rotWithShape="0">
                    <a:srgbClr val="000000">
                      <a:alpha val="43000"/>
                    </a:srgbClr>
                  </a:outerShdw>
                </a:effectLst>
                <a:latin typeface="+mn-lt"/>
              </a:defRPr>
            </a:lvl1pPr>
          </a:lstStyle>
          <a:p>
            <a:fld id="{B519266C-5953-477D-B3F1-2D1688B31797}" type="slidenum">
              <a:rPr lang="ru-RU" smtClean="0"/>
              <a:pPr/>
              <a:t>‹#›</a:t>
            </a:fld>
            <a:endParaRPr lang="ru-RU"/>
          </a:p>
        </p:txBody>
      </p:sp>
    </p:spTree>
    <p:extLst>
      <p:ext uri="{BB962C8B-B14F-4D97-AF65-F5344CB8AC3E}">
        <p14:creationId xmlns:p14="http://schemas.microsoft.com/office/powerpoint/2010/main" val="2234298334"/>
      </p:ext>
    </p:extLst>
  </p:cSld>
  <p:clrMap bg1="dk1" tx1="lt1" bg2="dk2" tx2="lt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790" r:id="rId17"/>
  </p:sldLayoutIdLst>
  <p:transition>
    <p:dissolve/>
  </p:transition>
  <p:timing>
    <p:tnLst>
      <p:par>
        <p:cTn id="1" dur="indefinite" restart="never" nodeType="tmRoot"/>
      </p:par>
    </p:tnLst>
  </p:timing>
  <p:txStyles>
    <p:titleStyle>
      <a:lvl1pPr algn="l" defTabSz="457200" rtl="0" eaLnBrk="1" latinLnBrk="0" hangingPunct="1">
        <a:spcBef>
          <a:spcPct val="0"/>
        </a:spcBef>
        <a:buNone/>
        <a:defRPr sz="2800" kern="1200" cap="all">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30000"/>
        <a:buFont typeface="Arial"/>
        <a:buChar char="•"/>
        <a:defRPr sz="18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30000"/>
        <a:buFont typeface="Arial"/>
        <a:buChar char="•"/>
        <a:defRPr sz="16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30000"/>
        <a:buFont typeface="Arial"/>
        <a:buChar char="•"/>
        <a:defRPr sz="14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30000"/>
        <a:buFont typeface="Arial"/>
        <a:buChar char="•"/>
        <a:defRPr sz="14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30000"/>
        <a:buFont typeface="Arial"/>
        <a:buChar char="•"/>
        <a:defRPr sz="12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3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3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3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772400" cy="288032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4400" b="1" spc="50" dirty="0">
                <a:ln w="11430"/>
                <a:solidFill>
                  <a:srgbClr val="C00000"/>
                </a:solidFill>
                <a:effectLst>
                  <a:outerShdw blurRad="76200" dist="50800" dir="5400000" algn="tl" rotWithShape="0">
                    <a:srgbClr val="000000">
                      <a:alpha val="65000"/>
                    </a:srgbClr>
                  </a:outerShdw>
                </a:effectLst>
              </a:rPr>
              <a:t>В</a:t>
            </a:r>
            <a:r>
              <a:rPr lang="ru-RU" sz="4400" b="1" spc="50" dirty="0" smtClean="0">
                <a:ln w="11430"/>
                <a:solidFill>
                  <a:srgbClr val="C00000"/>
                </a:solidFill>
                <a:effectLst>
                  <a:outerShdw blurRad="76200" dist="50800" dir="5400000" algn="tl" rotWithShape="0">
                    <a:srgbClr val="000000">
                      <a:alpha val="65000"/>
                    </a:srgbClr>
                  </a:outerShdw>
                </a:effectLst>
              </a:rPr>
              <a:t>редные привычки, их влияние на здоровье. Профилактика вредных привычек.</a:t>
            </a:r>
            <a:endParaRPr lang="ru-RU" sz="4400" b="1" spc="50" dirty="0">
              <a:ln w="11430"/>
              <a:solidFill>
                <a:srgbClr val="C00000"/>
              </a:solidFill>
              <a:effectLst>
                <a:outerShdw blurRad="76200" dist="50800" dir="5400000" algn="tl" rotWithShape="0">
                  <a:srgbClr val="000000">
                    <a:alpha val="65000"/>
                  </a:srgbClr>
                </a:outerShdw>
              </a:effectLst>
            </a:endParaRPr>
          </a:p>
        </p:txBody>
      </p:sp>
      <p:sp>
        <p:nvSpPr>
          <p:cNvPr id="3" name="Подзаголовок 2"/>
          <p:cNvSpPr>
            <a:spLocks noGrp="1"/>
          </p:cNvSpPr>
          <p:nvPr>
            <p:ph type="subTitle" idx="1"/>
          </p:nvPr>
        </p:nvSpPr>
        <p:spPr>
          <a:xfrm>
            <a:off x="3851920" y="4941168"/>
            <a:ext cx="5112568" cy="1656184"/>
          </a:xfrm>
        </p:spPr>
        <p:txBody>
          <a:bodyPr/>
          <a:lstStyle/>
          <a:p>
            <a:pPr lvl="0" defTabSz="914400">
              <a:spcBef>
                <a:spcPts val="0"/>
              </a:spcBef>
              <a:spcAft>
                <a:spcPts val="0"/>
              </a:spcAft>
              <a:buClrTx/>
              <a:buSzTx/>
            </a:pPr>
            <a:r>
              <a:rPr lang="ru-RU" b="1" cap="none"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Презентацию подготовил: </a:t>
            </a:r>
          </a:p>
          <a:p>
            <a:pPr lvl="0" defTabSz="914400">
              <a:spcBef>
                <a:spcPts val="0"/>
              </a:spcBef>
              <a:spcAft>
                <a:spcPts val="0"/>
              </a:spcAft>
              <a:buClrTx/>
              <a:buSzTx/>
            </a:pPr>
            <a:r>
              <a:rPr lang="ru-RU" b="1" cap="none"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учитель  Физической </a:t>
            </a:r>
            <a:r>
              <a:rPr lang="ru-RU" b="1" cap="none" dirty="0" smtClean="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культуры и ОБЖ</a:t>
            </a:r>
            <a:endParaRPr lang="ru-RU" b="1" cap="none"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p>
            <a:pPr lvl="0" defTabSz="914400">
              <a:spcBef>
                <a:spcPts val="0"/>
              </a:spcBef>
              <a:spcAft>
                <a:spcPts val="0"/>
              </a:spcAft>
              <a:buClrTx/>
              <a:buSzTx/>
            </a:pPr>
            <a:r>
              <a:rPr lang="ru-RU" b="1" cap="none"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МБОУ  </a:t>
            </a:r>
            <a:r>
              <a:rPr lang="ru-RU" b="1" cap="none" dirty="0" smtClean="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СШ   </a:t>
            </a:r>
            <a:r>
              <a:rPr lang="ru-RU" b="1" cap="none"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  </a:t>
            </a:r>
            <a:r>
              <a:rPr lang="ru-RU" b="1" cap="none" dirty="0" smtClean="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8 г. Ярцево</a:t>
            </a:r>
            <a:endParaRPr lang="ru-RU" b="1" cap="none"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p>
            <a:pPr lvl="0" defTabSz="914400">
              <a:spcBef>
                <a:spcPts val="0"/>
              </a:spcBef>
              <a:spcAft>
                <a:spcPts val="0"/>
              </a:spcAft>
              <a:buClrTx/>
              <a:buSzTx/>
            </a:pPr>
            <a:r>
              <a:rPr lang="ru-RU" b="1" cap="none" dirty="0" err="1">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Нормуротов</a:t>
            </a:r>
            <a:r>
              <a:rPr lang="ru-RU" b="1" cap="none"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  </a:t>
            </a:r>
            <a:r>
              <a:rPr lang="ru-RU" b="1" cap="none" dirty="0" err="1">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Илхом</a:t>
            </a:r>
            <a:r>
              <a:rPr lang="ru-RU" b="1" cap="none"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 </a:t>
            </a:r>
            <a:r>
              <a:rPr lang="ru-RU" b="1" cap="none" dirty="0" err="1">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rPr>
              <a:t>Идрисович</a:t>
            </a:r>
            <a:endParaRPr lang="ru-RU" b="1" cap="none"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p>
            <a:endParaRPr lang="ru-RU"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214290"/>
            <a:ext cx="7643866" cy="6494085"/>
          </a:xfrm>
          <a:prstGeom prst="rect">
            <a:avLst/>
          </a:prstGeom>
        </p:spPr>
        <p:txBody>
          <a:bodyPr wrap="square">
            <a:spAutoFit/>
          </a:bodyPr>
          <a:lstStyle/>
          <a:p>
            <a:pPr algn="ctr"/>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Кровь</a:t>
            </a:r>
            <a:r>
              <a:rPr lang="ru-RU" sz="2800" b="1" dirty="0" smtClean="0">
                <a:latin typeface="Times New Roman" pitchFamily="18" charset="0"/>
                <a:cs typeface="Times New Roman" pitchFamily="18" charset="0"/>
              </a:rPr>
              <a:t> </a:t>
            </a:r>
          </a:p>
          <a:p>
            <a:pPr algn="ctr"/>
            <a:r>
              <a:rPr lang="ru-RU" sz="2400" b="1" dirty="0" smtClean="0">
                <a:latin typeface="Times New Roman" pitchFamily="18" charset="0"/>
                <a:cs typeface="Times New Roman" pitchFamily="18" charset="0"/>
              </a:rPr>
              <a:t>Алкоголь угнетает продукцию тромбоцитов, а также белых и красных кровяных телец</a:t>
            </a: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малокровие, инфекции, кровотечения</a:t>
            </a:r>
          </a:p>
          <a:p>
            <a:pPr algn="ctr"/>
            <a:endParaRPr lang="ru-RU" sz="2400" b="1" dirty="0" smtClean="0">
              <a:latin typeface="Times New Roman" pitchFamily="18" charset="0"/>
              <a:cs typeface="Times New Roman" pitchFamily="18" charset="0"/>
            </a:endParaRPr>
          </a:p>
          <a:p>
            <a:pPr algn="ctr"/>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Мозг</a:t>
            </a:r>
          </a:p>
          <a:p>
            <a:pPr algn="ctr"/>
            <a:r>
              <a:rPr lang="ru-RU" sz="2400" b="1" dirty="0" smtClean="0">
                <a:latin typeface="Times New Roman" pitchFamily="18" charset="0"/>
                <a:cs typeface="Times New Roman" pitchFamily="18" charset="0"/>
              </a:rPr>
              <a:t>Алкоголь замедляет циркуляцию крови в сосудах мозга, приводя к постоянному кислородному голоданию его клеток. </a:t>
            </a: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наступает ослабление памяти и медленная психическая деградация</a:t>
            </a:r>
            <a:endParaRPr lang="ru-RU" sz="2400" b="1" dirty="0">
              <a:latin typeface="Times New Roman" pitchFamily="18" charset="0"/>
              <a:cs typeface="Times New Roman" pitchFamily="18" charset="0"/>
            </a:endParaRPr>
          </a:p>
        </p:txBody>
      </p:sp>
      <p:sp>
        <p:nvSpPr>
          <p:cNvPr id="3" name="Стрелка вниз 2"/>
          <p:cNvSpPr/>
          <p:nvPr/>
        </p:nvSpPr>
        <p:spPr>
          <a:xfrm>
            <a:off x="4000496" y="1500174"/>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Стрелка вниз 3"/>
          <p:cNvSpPr/>
          <p:nvPr/>
        </p:nvSpPr>
        <p:spPr>
          <a:xfrm>
            <a:off x="3929058" y="485776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142852"/>
            <a:ext cx="8786874" cy="3970318"/>
          </a:xfrm>
          <a:prstGeom prst="rect">
            <a:avLst/>
          </a:prstGeom>
        </p:spPr>
        <p:txBody>
          <a:bodyPr wrap="square">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Сердце </a:t>
            </a:r>
          </a:p>
          <a:p>
            <a:pPr algn="ctr"/>
            <a:r>
              <a:rPr lang="ru-RU" sz="2400" b="1" dirty="0" smtClean="0">
                <a:latin typeface="Times New Roman" pitchFamily="18" charset="0"/>
                <a:cs typeface="Times New Roman" pitchFamily="18" charset="0"/>
              </a:rPr>
              <a:t>Злоупотребление алкоголем вызывает повышение уровня холестерина в крови, стойкую гипертонию и дистрофию миокарда </a:t>
            </a: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pPr algn="ctr"/>
            <a:r>
              <a:rPr lang="ru-RU" sz="2400" b="1" dirty="0" err="1" smtClean="0">
                <a:latin typeface="Times New Roman" pitchFamily="18" charset="0"/>
                <a:cs typeface="Times New Roman" pitchFamily="18" charset="0"/>
              </a:rPr>
              <a:t>Сердечно-сосудистая</a:t>
            </a:r>
            <a:r>
              <a:rPr lang="ru-RU" sz="2400" b="1" dirty="0" smtClean="0">
                <a:latin typeface="Times New Roman" pitchFamily="18" charset="0"/>
                <a:cs typeface="Times New Roman" pitchFamily="18" charset="0"/>
              </a:rPr>
              <a:t> недостаточность ставит больного на край могилы</a:t>
            </a:r>
          </a:p>
          <a:p>
            <a:endParaRPr lang="ru-RU" dirty="0" smtClean="0"/>
          </a:p>
          <a:p>
            <a:endParaRPr lang="ru-RU" dirty="0"/>
          </a:p>
        </p:txBody>
      </p:sp>
      <p:sp>
        <p:nvSpPr>
          <p:cNvPr id="4" name="Прямоугольник 3"/>
          <p:cNvSpPr/>
          <p:nvPr/>
        </p:nvSpPr>
        <p:spPr>
          <a:xfrm>
            <a:off x="142844" y="3786191"/>
            <a:ext cx="8858312" cy="2677656"/>
          </a:xfrm>
          <a:prstGeom prst="rect">
            <a:avLst/>
          </a:prstGeom>
        </p:spPr>
        <p:txBody>
          <a:bodyPr wrap="square">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Кожа </a:t>
            </a:r>
          </a:p>
          <a:p>
            <a:r>
              <a:rPr lang="ru-RU" sz="2400" b="1" dirty="0" smtClean="0">
                <a:latin typeface="Times New Roman" pitchFamily="18" charset="0"/>
                <a:cs typeface="Times New Roman" pitchFamily="18" charset="0"/>
              </a:rPr>
              <a:t>Пьющий человек почти всегда выглядит старше своих лет</a:t>
            </a:r>
          </a:p>
          <a:p>
            <a:endParaRPr lang="ru-RU" sz="2400" b="1" dirty="0" smtClean="0">
              <a:latin typeface="Times New Roman" pitchFamily="18" charset="0"/>
              <a:cs typeface="Times New Roman" pitchFamily="18" charset="0"/>
            </a:endParaRPr>
          </a:p>
          <a:p>
            <a:endParaRPr lang="ru-RU" sz="2400" b="1" dirty="0" smtClean="0">
              <a:latin typeface="Times New Roman" pitchFamily="18" charset="0"/>
              <a:cs typeface="Times New Roman" pitchFamily="18" charset="0"/>
            </a:endParaRPr>
          </a:p>
          <a:p>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его кожа очень скоро теряет свою эластичность и стареет раньше времени</a:t>
            </a:r>
            <a:endParaRPr lang="ru-RU" sz="2400" b="1" dirty="0">
              <a:latin typeface="Times New Roman" pitchFamily="18" charset="0"/>
              <a:cs typeface="Times New Roman" pitchFamily="18" charset="0"/>
            </a:endParaRPr>
          </a:p>
        </p:txBody>
      </p:sp>
      <p:sp>
        <p:nvSpPr>
          <p:cNvPr id="5" name="Стрелка вниз 4"/>
          <p:cNvSpPr/>
          <p:nvPr/>
        </p:nvSpPr>
        <p:spPr>
          <a:xfrm>
            <a:off x="4357686" y="1714488"/>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Стрелка вниз 5"/>
          <p:cNvSpPr/>
          <p:nvPr/>
        </p:nvSpPr>
        <p:spPr>
          <a:xfrm>
            <a:off x="4286248" y="4643446"/>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14290"/>
            <a:ext cx="8501122" cy="6370975"/>
          </a:xfrm>
          <a:prstGeom prst="rect">
            <a:avLst/>
          </a:prstGeom>
        </p:spPr>
        <p:txBody>
          <a:bodyPr wrap="square">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Кишечник</a:t>
            </a: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к изменению структуры клеток, и они теряют способность полноценно всасывать питательные вещества и минеральные компоненты</a:t>
            </a: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r>
              <a:rPr lang="ru-RU" sz="2400" b="1" dirty="0" smtClean="0">
                <a:latin typeface="Times New Roman" pitchFamily="18" charset="0"/>
                <a:cs typeface="Times New Roman" pitchFamily="18" charset="0"/>
              </a:rPr>
              <a:t>истощение организма алкоголика, воспаление кишечника</a:t>
            </a:r>
          </a:p>
          <a:p>
            <a:endParaRPr lang="ru-RU" sz="2400" b="1" dirty="0" smtClean="0">
              <a:latin typeface="Times New Roman" pitchFamily="18" charset="0"/>
              <a:cs typeface="Times New Roman" pitchFamily="18" charset="0"/>
            </a:endParaRPr>
          </a:p>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Печень</a:t>
            </a:r>
          </a:p>
          <a:p>
            <a:pPr algn="ctr"/>
            <a:r>
              <a:rPr lang="ru-RU" sz="2400" b="1" dirty="0" smtClean="0">
                <a:latin typeface="Times New Roman" pitchFamily="18" charset="0"/>
                <a:cs typeface="Times New Roman" pitchFamily="18" charset="0"/>
              </a:rPr>
              <a:t> 95% поступающего в организм алкоголя обезвреживается в печени, этот орган страдает от алкоголя больше всего</a:t>
            </a: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 возникает воспалительный процесс (гепатит), а затем и рубцовое перерождение (цирроз)</a:t>
            </a:r>
          </a:p>
        </p:txBody>
      </p:sp>
      <p:sp>
        <p:nvSpPr>
          <p:cNvPr id="3" name="Стрелка вниз 2"/>
          <p:cNvSpPr/>
          <p:nvPr/>
        </p:nvSpPr>
        <p:spPr>
          <a:xfrm>
            <a:off x="4429124" y="1714488"/>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Стрелка вниз 3"/>
          <p:cNvSpPr/>
          <p:nvPr/>
        </p:nvSpPr>
        <p:spPr>
          <a:xfrm>
            <a:off x="4429124" y="478632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85720" y="214290"/>
            <a:ext cx="8715436" cy="5632311"/>
          </a:xfrm>
          <a:prstGeom prst="rect">
            <a:avLst/>
          </a:prstGeom>
        </p:spPr>
        <p:txBody>
          <a:bodyPr wrap="square">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Поджелудочная железа</a:t>
            </a:r>
          </a:p>
          <a:p>
            <a:pPr algn="ctr"/>
            <a:r>
              <a:rPr lang="ru-RU" sz="2400" b="1" dirty="0" smtClean="0">
                <a:latin typeface="Times New Roman" pitchFamily="18" charset="0"/>
                <a:cs typeface="Times New Roman" pitchFamily="18" charset="0"/>
              </a:rPr>
              <a:t>Больные, страдающие алкоголизмом, в 10 раз больше подвержены вероятности заболеть </a:t>
            </a: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pPr algn="ct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диабетом</a:t>
            </a:r>
          </a:p>
          <a:p>
            <a:pPr algn="ctr"/>
            <a:endParaRPr lang="ru-RU" sz="2400" b="1" dirty="0" smtClean="0">
              <a:latin typeface="Times New Roman" pitchFamily="18" charset="0"/>
              <a:cs typeface="Times New Roman" pitchFamily="18" charset="0"/>
            </a:endParaRPr>
          </a:p>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Желудок</a:t>
            </a:r>
          </a:p>
          <a:p>
            <a:pPr algn="ctr"/>
            <a:r>
              <a:rPr lang="ru-RU" sz="2400" b="1" dirty="0" smtClean="0">
                <a:latin typeface="Times New Roman" pitchFamily="18" charset="0"/>
                <a:cs typeface="Times New Roman" pitchFamily="18" charset="0"/>
              </a:rPr>
              <a:t> Алкоголь подавляет продукцию муцина, выполняющего защитную функцию по отношению к слизистой желудка </a:t>
            </a:r>
          </a:p>
          <a:p>
            <a:pPr algn="ctr"/>
            <a:endParaRPr lang="ru-RU" sz="2400" b="1" dirty="0" smtClean="0">
              <a:latin typeface="Times New Roman" pitchFamily="18" charset="0"/>
              <a:cs typeface="Times New Roman" pitchFamily="18" charset="0"/>
            </a:endParaRPr>
          </a:p>
          <a:p>
            <a:endParaRPr lang="ru-RU" sz="2400" b="1" dirty="0" smtClean="0">
              <a:latin typeface="Times New Roman" pitchFamily="18" charset="0"/>
              <a:cs typeface="Times New Roman" pitchFamily="18" charset="0"/>
            </a:endParaRPr>
          </a:p>
          <a:p>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возникновение язвенной болезни</a:t>
            </a:r>
            <a:endParaRPr lang="ru-RU" sz="2400" b="1" dirty="0">
              <a:latin typeface="Times New Roman" pitchFamily="18" charset="0"/>
              <a:cs typeface="Times New Roman" pitchFamily="18" charset="0"/>
            </a:endParaRPr>
          </a:p>
        </p:txBody>
      </p:sp>
      <p:sp>
        <p:nvSpPr>
          <p:cNvPr id="4" name="Стрелка вниз 3"/>
          <p:cNvSpPr/>
          <p:nvPr/>
        </p:nvSpPr>
        <p:spPr>
          <a:xfrm>
            <a:off x="4357686" y="1357298"/>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a:off x="4357686" y="4357694"/>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91476"/>
            <a:ext cx="7511473" cy="1049292"/>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2" action="ppaction://hlinksldjump"/>
              </a:rPr>
              <a:t>КАКОЙ ВРЕД ПРИНОСЯТ НАРКОТИКИ?</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251520" y="1282141"/>
            <a:ext cx="8472518" cy="2428891"/>
          </a:xfrm>
        </p:spPr>
        <p:txBody>
          <a:bodyPr>
            <a:noAutofit/>
          </a:bodyPr>
          <a:lstStyle/>
          <a:p>
            <a:pPr>
              <a:buNone/>
            </a:pPr>
            <a:r>
              <a:rPr lang="ru-RU" sz="2400" b="1" dirty="0" smtClean="0">
                <a:latin typeface="Times New Roman" pitchFamily="18" charset="0"/>
                <a:cs typeface="Times New Roman" pitchFamily="18" charset="0"/>
              </a:rPr>
              <a:t>	Наркотики – это вещества, способные вызывать состояние радостного опьянения, привыкание и зависимость.</a:t>
            </a:r>
          </a:p>
          <a:p>
            <a:pPr>
              <a:buNone/>
            </a:pPr>
            <a:r>
              <a:rPr lang="ru-RU" sz="2400" b="1" dirty="0" smtClean="0">
                <a:latin typeface="Times New Roman" pitchFamily="18" charset="0"/>
                <a:cs typeface="Times New Roman" pitchFamily="18" charset="0"/>
              </a:rPr>
              <a:t>	Абсолютно все наркотики по своей природе являются ядами, поражающими все системы органов и тканей, но </a:t>
            </a:r>
            <a:r>
              <a:rPr lang="ru-RU" sz="2400" b="1" dirty="0" smtClean="0">
                <a:latin typeface="Times New Roman" pitchFamily="18" charset="0"/>
                <a:cs typeface="Times New Roman" pitchFamily="18" charset="0"/>
              </a:rPr>
              <a:t>особенно:</a:t>
            </a:r>
            <a:endParaRPr lang="ru-RU" sz="2400" b="1" dirty="0" smtClean="0">
              <a:latin typeface="Times New Roman" pitchFamily="18" charset="0"/>
              <a:cs typeface="Times New Roman" pitchFamily="18" charset="0"/>
            </a:endParaRPr>
          </a:p>
          <a:p>
            <a:pPr>
              <a:buNone/>
            </a:pPr>
            <a:endParaRPr lang="ru-RU" sz="2400" b="1" dirty="0">
              <a:latin typeface="Times New Roman" pitchFamily="18" charset="0"/>
              <a:cs typeface="Times New Roman" pitchFamily="18" charset="0"/>
            </a:endParaRPr>
          </a:p>
        </p:txBody>
      </p:sp>
      <p:pic>
        <p:nvPicPr>
          <p:cNvPr id="11268" name="Picture 4" descr="http://www.linezolid.ru/wp-content/uploads/2013/06/120.jpg"/>
          <p:cNvPicPr>
            <a:picLocks noChangeAspect="1" noChangeArrowheads="1"/>
          </p:cNvPicPr>
          <p:nvPr/>
        </p:nvPicPr>
        <p:blipFill>
          <a:blip r:embed="rId3" cstate="print"/>
          <a:srcRect/>
          <a:stretch>
            <a:fillRect/>
          </a:stretch>
        </p:blipFill>
        <p:spPr bwMode="auto">
          <a:xfrm>
            <a:off x="5143504" y="3929066"/>
            <a:ext cx="3876760" cy="2800378"/>
          </a:xfrm>
          <a:prstGeom prst="rect">
            <a:avLst/>
          </a:prstGeom>
          <a:noFill/>
        </p:spPr>
      </p:pic>
      <p:sp>
        <p:nvSpPr>
          <p:cNvPr id="8" name="Прямоугольник 7"/>
          <p:cNvSpPr/>
          <p:nvPr/>
        </p:nvSpPr>
        <p:spPr>
          <a:xfrm>
            <a:off x="471462" y="3337680"/>
            <a:ext cx="4672042" cy="3416320"/>
          </a:xfrm>
          <a:prstGeom prst="rect">
            <a:avLst/>
          </a:prstGeom>
        </p:spPr>
        <p:txBody>
          <a:bodyPr wrap="square">
            <a:spAutoFit/>
          </a:bodyPr>
          <a:lstStyle/>
          <a:p>
            <a:r>
              <a:rPr lang="ru-RU" sz="3600" b="1" i="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центральную нервную систему, </a:t>
            </a:r>
          </a:p>
          <a:p>
            <a:r>
              <a:rPr lang="ru-RU" sz="3600" b="1" i="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мозг, </a:t>
            </a:r>
          </a:p>
          <a:p>
            <a:r>
              <a:rPr lang="ru-RU" sz="3600" b="1" i="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половую систему, </a:t>
            </a:r>
          </a:p>
          <a:p>
            <a:r>
              <a:rPr lang="ru-RU" sz="3600" b="1" i="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печень и </a:t>
            </a:r>
          </a:p>
          <a:p>
            <a:r>
              <a:rPr lang="ru-RU" sz="3600" b="1" i="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почки. </a:t>
            </a:r>
            <a:endParaRPr lang="ru-RU" sz="3600" i="1" dirty="0">
              <a:solidFill>
                <a:srgbClr val="C00000"/>
              </a:solidFill>
              <a:effectLst>
                <a:outerShdw blurRad="38100" dist="38100" dir="2700000" algn="tl">
                  <a:srgbClr val="000000">
                    <a:alpha val="43137"/>
                  </a:srgbClr>
                </a:outerShdw>
              </a:effectLst>
            </a:endParaRP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85728"/>
            <a:ext cx="8215370" cy="2616101"/>
          </a:xfrm>
          <a:prstGeom prst="rect">
            <a:avLst/>
          </a:prstGeom>
        </p:spPr>
        <p:txBody>
          <a:bodyPr wrap="square">
            <a:spAutoFit/>
          </a:bodyPr>
          <a:lstStyle/>
          <a:p>
            <a:pPr algn="just">
              <a:buNone/>
            </a:pPr>
            <a:r>
              <a:rPr lang="ru-RU" sz="24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Как правило, люди с самым крепким здоровьем при регулярном употреблении наркотиков живут не более десяти лет. Большинство умирает раньше. Весьма распространены случаи, когда люди, умирают в течение первого года с момента начала употребления наркотического вещества. Поскольку наркоманы пользуются не стерильными шприцами, среди них распространены многие болезни, передаваемые через кровь – СПИД, гепатит и другие. </a:t>
            </a:r>
            <a:endParaRPr lang="ru-RU" sz="2400" b="1" dirty="0" smtClean="0">
              <a:latin typeface="Times New Roman" pitchFamily="18" charset="0"/>
              <a:cs typeface="Times New Roman" pitchFamily="18" charset="0"/>
            </a:endParaRPr>
          </a:p>
        </p:txBody>
      </p:sp>
      <p:pic>
        <p:nvPicPr>
          <p:cNvPr id="10242" name="Picture 2" descr="http://tropagor.ru/assets/files/2013/09/111.jpg"/>
          <p:cNvPicPr>
            <a:picLocks noChangeAspect="1" noChangeArrowheads="1"/>
          </p:cNvPicPr>
          <p:nvPr/>
        </p:nvPicPr>
        <p:blipFill>
          <a:blip r:embed="rId2" cstate="print"/>
          <a:srcRect/>
          <a:stretch>
            <a:fillRect/>
          </a:stretch>
        </p:blipFill>
        <p:spPr bwMode="auto">
          <a:xfrm>
            <a:off x="3571868" y="2928934"/>
            <a:ext cx="5333692" cy="3558738"/>
          </a:xfrm>
          <a:prstGeom prst="rect">
            <a:avLst/>
          </a:prstGeom>
          <a:noFill/>
        </p:spPr>
      </p:pic>
      <p:sp>
        <p:nvSpPr>
          <p:cNvPr id="5" name="Прямоугольник 4"/>
          <p:cNvSpPr/>
          <p:nvPr/>
        </p:nvSpPr>
        <p:spPr>
          <a:xfrm>
            <a:off x="428596" y="3212976"/>
            <a:ext cx="2786082" cy="2677656"/>
          </a:xfrm>
          <a:prstGeom prst="rect">
            <a:avLst/>
          </a:prstGeom>
        </p:spPr>
        <p:txBody>
          <a:bodyPr wrap="square">
            <a:spAutoFit/>
          </a:bodyPr>
          <a:lstStyle/>
          <a:p>
            <a:pPr algn="ctr"/>
            <a:r>
              <a:rPr lang="ru-RU" sz="2400" b="1" dirty="0" smtClean="0">
                <a:solidFill>
                  <a:srgbClr val="FF0000"/>
                </a:solidFill>
                <a:latin typeface="Times New Roman" pitchFamily="18" charset="0"/>
                <a:cs typeface="Times New Roman" pitchFamily="18" charset="0"/>
              </a:rPr>
              <a:t>От этих болезней они часто умирают раньше, чем произошло отравление организма </a:t>
            </a:r>
            <a:r>
              <a:rPr lang="ru-RU" sz="2400" b="1" dirty="0" smtClean="0">
                <a:solidFill>
                  <a:srgbClr val="FF0000"/>
                </a:solidFill>
                <a:latin typeface="Times New Roman" pitchFamily="18" charset="0"/>
                <a:cs typeface="Times New Roman" pitchFamily="18" charset="0"/>
              </a:rPr>
              <a:t>наркотиком!</a:t>
            </a:r>
            <a:endParaRPr lang="ru-RU" sz="2400"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2" action="ppaction://hlinksldjump"/>
              </a:rPr>
              <a:t>КАК ВЛИЯЕТ НАРКОМАНИЯ НА ДУШЕВНЫЙ ОБЛИК ЧЕЛОВЕКА?</a:t>
            </a: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214282" y="1600201"/>
            <a:ext cx="8472518" cy="3471874"/>
          </a:xfrm>
        </p:spPr>
        <p:txBody>
          <a:bodyPr>
            <a:normAutofit/>
          </a:bodyPr>
          <a:lstStyle/>
          <a:p>
            <a:pPr algn="just">
              <a:buNone/>
            </a:pPr>
            <a:r>
              <a:rPr lang="ru-RU" dirty="0" smtClean="0"/>
              <a:t>		</a:t>
            </a:r>
            <a:r>
              <a:rPr lang="ru-RU" sz="2400" b="1" dirty="0" smtClean="0">
                <a:latin typeface="Times New Roman" pitchFamily="18" charset="0"/>
                <a:cs typeface="Times New Roman" pitchFamily="18" charset="0"/>
              </a:rPr>
              <a:t>Нарастает эмоциональное опустошение, возникает раздражительность, апатия, расслабление воли, а при употреблении отдельных наркотиков появляется слабоумие. Внешне все это проявляется вялостью, черствостью, грубостью, эгоизмом, лживостью. Человек, употребляющий наркотики, утрачивает контроль над своей жизнью, глубоко перерождается, становится совсем другим. Постепенно снижается интеллект.</a:t>
            </a:r>
            <a:endParaRPr lang="ru-RU" sz="2400" b="1" dirty="0">
              <a:latin typeface="Times New Roman" pitchFamily="18" charset="0"/>
              <a:cs typeface="Times New Roman" pitchFamily="18" charset="0"/>
            </a:endParaRPr>
          </a:p>
        </p:txBody>
      </p:sp>
      <p:pic>
        <p:nvPicPr>
          <p:cNvPr id="9218" name="Picture 2" descr="https://ds03.infourok.ru/uploads/ex/04cc/0001645b-593be75e/hello_html_6e8f5b05.jpg"/>
          <p:cNvPicPr>
            <a:picLocks noChangeAspect="1" noChangeArrowheads="1"/>
          </p:cNvPicPr>
          <p:nvPr/>
        </p:nvPicPr>
        <p:blipFill>
          <a:blip r:embed="rId3" cstate="print"/>
          <a:srcRect/>
          <a:stretch>
            <a:fillRect/>
          </a:stretch>
        </p:blipFill>
        <p:spPr bwMode="auto">
          <a:xfrm>
            <a:off x="3468470" y="4725144"/>
            <a:ext cx="2211226" cy="2012216"/>
          </a:xfrm>
          <a:prstGeom prst="rect">
            <a:avLst/>
          </a:prstGeom>
          <a:noFill/>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2" action="ppaction://hlinksldjump"/>
              </a:rPr>
              <a:t>ОТ ЧЕГО УМИРАЮТ ЛЮДИ, СТРАДАЮЩИЕ НАРКОМАНИЕЙ?</a:t>
            </a: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142844" y="1600201"/>
            <a:ext cx="8543956" cy="2620887"/>
          </a:xfrm>
        </p:spPr>
        <p:txBody>
          <a:bodyPr>
            <a:normAutofit/>
          </a:bodyPr>
          <a:lstStyle/>
          <a:p>
            <a:pPr algn="just">
              <a:buNone/>
            </a:pPr>
            <a:r>
              <a:rPr lang="ru-RU" dirty="0" smtClean="0"/>
              <a:t>	</a:t>
            </a:r>
            <a:r>
              <a:rPr lang="ru-RU" sz="2400" b="1" dirty="0" smtClean="0">
                <a:latin typeface="Times New Roman" pitchFamily="18" charset="0"/>
                <a:cs typeface="Times New Roman" pitchFamily="18" charset="0"/>
              </a:rPr>
              <a:t>В большинстве случаев от передозировки. Наркомана через несколько лет ждет полное разрушение печени и всего организма. Но многие не доживают до этого момента и умирают от аллергии, инфекционных и сопутствующих заболеваний, например, СПИДА или гепатита. 	</a:t>
            </a:r>
            <a:endParaRPr lang="ru-RU" sz="2400" b="1" dirty="0">
              <a:latin typeface="Times New Roman" pitchFamily="18" charset="0"/>
              <a:cs typeface="Times New Roman" pitchFamily="18" charset="0"/>
            </a:endParaRPr>
          </a:p>
        </p:txBody>
      </p:sp>
      <p:pic>
        <p:nvPicPr>
          <p:cNvPr id="8194" name="Picture 2" descr="http://bigslide.ru/images/8/7759/831/img0.jpg"/>
          <p:cNvPicPr>
            <a:picLocks noChangeAspect="1" noChangeArrowheads="1"/>
          </p:cNvPicPr>
          <p:nvPr/>
        </p:nvPicPr>
        <p:blipFill>
          <a:blip r:embed="rId3" cstate="print"/>
          <a:srcRect/>
          <a:stretch>
            <a:fillRect/>
          </a:stretch>
        </p:blipFill>
        <p:spPr bwMode="auto">
          <a:xfrm>
            <a:off x="428596" y="4365104"/>
            <a:ext cx="3486118" cy="2320378"/>
          </a:xfrm>
          <a:prstGeom prst="rect">
            <a:avLst/>
          </a:prstGeom>
          <a:noFill/>
        </p:spPr>
      </p:pic>
      <p:sp>
        <p:nvSpPr>
          <p:cNvPr id="6" name="Прямоугольник 5"/>
          <p:cNvSpPr/>
          <p:nvPr/>
        </p:nvSpPr>
        <p:spPr>
          <a:xfrm>
            <a:off x="4572000" y="3714752"/>
            <a:ext cx="4506913" cy="2677656"/>
          </a:xfrm>
          <a:prstGeom prst="rect">
            <a:avLst/>
          </a:prstGeom>
        </p:spPr>
        <p:txBody>
          <a:bodyPr wrap="square">
            <a:spAutoFit/>
          </a:bodyPr>
          <a:lstStyle/>
          <a:p>
            <a:endParaRPr lang="ru-RU" sz="2400" b="1" dirty="0" smtClean="0">
              <a:solidFill>
                <a:prstClr val="black"/>
              </a:solidFill>
              <a:latin typeface="Times New Roman" pitchFamily="18" charset="0"/>
              <a:cs typeface="Times New Roman" pitchFamily="18" charset="0"/>
            </a:endParaRPr>
          </a:p>
          <a:p>
            <a:r>
              <a:rPr lang="ru-RU" sz="2400" b="1" dirty="0" smtClean="0">
                <a:solidFill>
                  <a:srgbClr val="FFC000"/>
                </a:solidFill>
                <a:latin typeface="Times New Roman" pitchFamily="18" charset="0"/>
                <a:cs typeface="Times New Roman" pitchFamily="18" charset="0"/>
              </a:rPr>
              <a:t>Многие заканчивают жизнь самоубийством или погибают насильственной смертью, так как наркоманы зачастую связаны с организованной преступностью</a:t>
            </a:r>
            <a:endParaRPr lang="ru-RU" sz="2400" dirty="0">
              <a:solidFill>
                <a:srgbClr val="FFC000"/>
              </a:solidFill>
            </a:endParaRPr>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2" action="ppaction://hlinksldjump"/>
              </a:rPr>
              <a:t>Профилактика вредных привычек</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285720" y="1600201"/>
            <a:ext cx="8401080" cy="2114552"/>
          </a:xfrm>
        </p:spPr>
        <p:txBody>
          <a:bodyPr>
            <a:normAutofit lnSpcReduction="10000"/>
          </a:bodyPr>
          <a:lstStyle/>
          <a:p>
            <a:pPr algn="ctr">
              <a:buNone/>
            </a:pP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Правило первое</a:t>
            </a:r>
          </a:p>
          <a:p>
            <a:pPr algn="ctr">
              <a:buNone/>
            </a:pPr>
            <a:r>
              <a:rPr lang="ru-RU" sz="2400" b="1" dirty="0" smtClean="0">
                <a:latin typeface="Times New Roman" pitchFamily="18" charset="0"/>
                <a:cs typeface="Times New Roman" pitchFamily="18" charset="0"/>
              </a:rPr>
              <a:t>	Постоянно вырабатывать в себе твердое «Нет!» любым вредным привычкам, вредным веществам в любой дозе, какой бы она не была малой, в любой обстановке, в любой компании.</a:t>
            </a:r>
          </a:p>
        </p:txBody>
      </p:sp>
      <p:pic>
        <p:nvPicPr>
          <p:cNvPr id="7170" name="Picture 2" descr="http://uselsovet.ru/tinybrowser/images/image/informatciya-po-bor-be-s-narkomaniey/_full/_image003.jpg"/>
          <p:cNvPicPr>
            <a:picLocks noChangeAspect="1" noChangeArrowheads="1"/>
          </p:cNvPicPr>
          <p:nvPr/>
        </p:nvPicPr>
        <p:blipFill>
          <a:blip r:embed="rId3" cstate="print"/>
          <a:srcRect/>
          <a:stretch>
            <a:fillRect/>
          </a:stretch>
        </p:blipFill>
        <p:spPr bwMode="auto">
          <a:xfrm>
            <a:off x="2214546" y="3857628"/>
            <a:ext cx="4895850" cy="2743201"/>
          </a:xfrm>
          <a:prstGeom prst="rect">
            <a:avLst/>
          </a:prstGeom>
          <a:noFill/>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58" y="214290"/>
            <a:ext cx="8643998" cy="5324535"/>
          </a:xfrm>
          <a:prstGeom prst="rect">
            <a:avLst/>
          </a:prstGeom>
        </p:spPr>
        <p:txBody>
          <a:bodyPr wrap="square">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Правило второе</a:t>
            </a:r>
          </a:p>
          <a:p>
            <a:r>
              <a:rPr lang="ru-RU" sz="2400" b="1" dirty="0" smtClean="0">
                <a:latin typeface="Times New Roman" pitchFamily="18" charset="0"/>
                <a:cs typeface="Times New Roman" pitchFamily="18" charset="0"/>
              </a:rPr>
              <a:t>Постоянно формируйте у себя привычку в получении удовольствий при выполнении повседневной полезной деятельности: хорошая учеба, успехи в спорте, участие в совместной с родителями работе по выполнению определенных домашних работ, работа на дачном участке, посещение спортивных секций, занятия в кружках технического творчества и т. д. </a:t>
            </a:r>
          </a:p>
          <a:p>
            <a:endParaRPr lang="ru-RU" sz="2400" b="1" dirty="0" smtClean="0">
              <a:latin typeface="Times New Roman" pitchFamily="18" charset="0"/>
              <a:cs typeface="Times New Roman" pitchFamily="18" charset="0"/>
            </a:endParaRPr>
          </a:p>
          <a:p>
            <a:endParaRPr lang="ru-RU" sz="2400" b="1" dirty="0" smtClean="0">
              <a:latin typeface="Times New Roman" pitchFamily="18" charset="0"/>
              <a:cs typeface="Times New Roman" pitchFamily="18" charset="0"/>
            </a:endParaRPr>
          </a:p>
          <a:p>
            <a:endParaRPr lang="ru-RU" sz="2400" b="1" dirty="0" smtClean="0">
              <a:latin typeface="Times New Roman" pitchFamily="18" charset="0"/>
              <a:cs typeface="Times New Roman" pitchFamily="18" charset="0"/>
            </a:endParaRPr>
          </a:p>
          <a:p>
            <a:r>
              <a:rPr lang="ru-RU" sz="2400" b="1" dirty="0" smtClean="0">
                <a:latin typeface="Times New Roman" pitchFamily="18" charset="0"/>
                <a:cs typeface="Times New Roman" pitchFamily="18" charset="0"/>
              </a:rPr>
              <a:t>ИТАК, «Нет!» безделью. «Нет» праздному времяпрепровождению, жизнь должна быть заполнена полезными и нужными мероприятиями.</a:t>
            </a:r>
            <a:endParaRPr lang="ru-RU" sz="2400" b="1" dirty="0">
              <a:latin typeface="Times New Roman" pitchFamily="18" charset="0"/>
              <a:cs typeface="Times New Roman" pitchFamily="18" charset="0"/>
            </a:endParaRPr>
          </a:p>
        </p:txBody>
      </p:sp>
      <p:sp>
        <p:nvSpPr>
          <p:cNvPr id="5" name="Стрелка вниз 4"/>
          <p:cNvSpPr/>
          <p:nvPr/>
        </p:nvSpPr>
        <p:spPr>
          <a:xfrm>
            <a:off x="3143240" y="3286124"/>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Picture 6" descr="http://co8tula.ru/upload/iblock/edd/eddf16373b416626cd7e38bdffe55818.jpg"/>
          <p:cNvPicPr>
            <a:picLocks noChangeAspect="1" noChangeArrowheads="1"/>
          </p:cNvPicPr>
          <p:nvPr/>
        </p:nvPicPr>
        <p:blipFill>
          <a:blip r:embed="rId2" cstate="print"/>
          <a:srcRect/>
          <a:stretch>
            <a:fillRect/>
          </a:stretch>
        </p:blipFill>
        <p:spPr bwMode="auto">
          <a:xfrm>
            <a:off x="6572264" y="4572008"/>
            <a:ext cx="2381250" cy="2181226"/>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500042"/>
            <a:ext cx="8072494" cy="6124754"/>
          </a:xfrm>
          <a:prstGeom prst="rect">
            <a:avLst/>
          </a:prstGeom>
        </p:spPr>
        <p:txBody>
          <a:bodyPr wrap="square">
            <a:spAutoFit/>
          </a:bodyPr>
          <a:lstStyle/>
          <a:p>
            <a:pPr algn="just"/>
            <a:r>
              <a:rPr lang="ru-RU" sz="3200" b="1" dirty="0" smtClean="0">
                <a:latin typeface="Times New Roman" pitchFamily="18" charset="0"/>
                <a:cs typeface="Times New Roman" pitchFamily="18" charset="0"/>
              </a:rPr>
              <a:t>	</a:t>
            </a:r>
            <a:r>
              <a:rPr lang="ru-RU" sz="3000" b="1" dirty="0" smtClean="0">
                <a:latin typeface="Times New Roman" pitchFamily="18" charset="0"/>
                <a:cs typeface="Times New Roman" pitchFamily="18" charset="0"/>
              </a:rPr>
              <a:t>Ряд </a:t>
            </a:r>
            <a:r>
              <a:rPr lang="ru-RU" sz="3000" b="1" dirty="0">
                <a:latin typeface="Times New Roman" pitchFamily="18" charset="0"/>
                <a:cs typeface="Times New Roman" pitchFamily="18" charset="0"/>
              </a:rPr>
              <a:t>привычек, которые человек приобретает еще в школьные годы и от которых потом не может избавиться в течение всей жизни, серьезно вредит его здоровью. </a:t>
            </a:r>
            <a:endParaRPr lang="ru-RU" sz="3000" b="1" dirty="0" smtClean="0">
              <a:latin typeface="Times New Roman" pitchFamily="18" charset="0"/>
              <a:cs typeface="Times New Roman" pitchFamily="18" charset="0"/>
            </a:endParaRPr>
          </a:p>
          <a:p>
            <a:pPr algn="just"/>
            <a:r>
              <a:rPr lang="ru-RU" sz="3000" b="1" dirty="0">
                <a:latin typeface="Times New Roman" pitchFamily="18" charset="0"/>
                <a:cs typeface="Times New Roman" pitchFamily="18" charset="0"/>
              </a:rPr>
              <a:t>	</a:t>
            </a:r>
            <a:r>
              <a:rPr lang="ru-RU" sz="3000" b="1" dirty="0" smtClean="0">
                <a:latin typeface="Times New Roman" pitchFamily="18" charset="0"/>
                <a:cs typeface="Times New Roman" pitchFamily="18" charset="0"/>
              </a:rPr>
              <a:t>Они </a:t>
            </a:r>
            <a:r>
              <a:rPr lang="ru-RU" sz="3000" b="1" dirty="0">
                <a:latin typeface="Times New Roman" pitchFamily="18" charset="0"/>
                <a:cs typeface="Times New Roman" pitchFamily="18" charset="0"/>
              </a:rPr>
              <a:t>способствуют быстрому расходованию всего потенциала возможностей человека, преждевременному старению и приобретению им устойчивых заболеваний. </a:t>
            </a:r>
            <a:endParaRPr lang="ru-RU" sz="3000" b="1" dirty="0" smtClean="0">
              <a:latin typeface="Times New Roman" pitchFamily="18" charset="0"/>
              <a:cs typeface="Times New Roman" pitchFamily="18" charset="0"/>
            </a:endParaRPr>
          </a:p>
          <a:p>
            <a:pPr algn="just"/>
            <a:r>
              <a:rPr lang="ru-RU" sz="3000" b="1" dirty="0">
                <a:latin typeface="Times New Roman" pitchFamily="18" charset="0"/>
                <a:cs typeface="Times New Roman" pitchFamily="18" charset="0"/>
              </a:rPr>
              <a:t>	</a:t>
            </a:r>
            <a:r>
              <a:rPr lang="ru-RU" sz="3000" b="1" dirty="0" smtClean="0">
                <a:latin typeface="Times New Roman" pitchFamily="18" charset="0"/>
                <a:cs typeface="Times New Roman" pitchFamily="18" charset="0"/>
              </a:rPr>
              <a:t>К </a:t>
            </a:r>
            <a:r>
              <a:rPr lang="ru-RU" sz="3000" b="1" dirty="0">
                <a:latin typeface="Times New Roman" pitchFamily="18" charset="0"/>
                <a:cs typeface="Times New Roman" pitchFamily="18" charset="0"/>
              </a:rPr>
              <a:t>таким привычкам в первую очередь надо отнести курение, употребление алкоголя и наркотиков.</a:t>
            </a: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14291"/>
            <a:ext cx="8358246" cy="3477875"/>
          </a:xfrm>
          <a:prstGeom prst="rect">
            <a:avLst/>
          </a:prstGeom>
        </p:spPr>
        <p:txBody>
          <a:bodyPr wrap="square">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Правило третье</a:t>
            </a:r>
          </a:p>
          <a:p>
            <a:pPr algn="ctr"/>
            <a:r>
              <a:rPr lang="ru-RU" sz="2400" b="1" dirty="0" smtClean="0">
                <a:latin typeface="Times New Roman" pitchFamily="18" charset="0"/>
                <a:cs typeface="Times New Roman" pitchFamily="18" charset="0"/>
              </a:rPr>
              <a:t> В вашей жизни все большее значение приобретает умение выбирать себе друзей и товарищей среди сверстников. При выборе себе товарищей избегайте общения с людьми с вредными привычками. Помните, настоящие друзья не будут заставлять вас принимать наркотики, пить спиртное, курить и не будут делать этого сами. Подбирайте компанию, в которой можно общаться интересно, без всякого баловства.</a:t>
            </a:r>
            <a:endParaRPr lang="ru-RU" sz="2400" b="1" dirty="0">
              <a:latin typeface="Times New Roman" pitchFamily="18" charset="0"/>
              <a:cs typeface="Times New Roman" pitchFamily="18" charset="0"/>
            </a:endParaRPr>
          </a:p>
        </p:txBody>
      </p:sp>
      <p:pic>
        <p:nvPicPr>
          <p:cNvPr id="15364" name="Picture 4" descr="https://ds03.infourok.ru/uploads/ex/11ff/0001ac26-458c9ebb/hello_html_285f8bbd.jpg"/>
          <p:cNvPicPr>
            <a:picLocks noChangeAspect="1" noChangeArrowheads="1"/>
          </p:cNvPicPr>
          <p:nvPr/>
        </p:nvPicPr>
        <p:blipFill>
          <a:blip r:embed="rId2" cstate="print"/>
          <a:srcRect/>
          <a:stretch>
            <a:fillRect/>
          </a:stretch>
        </p:blipFill>
        <p:spPr bwMode="auto">
          <a:xfrm>
            <a:off x="1907704" y="3692166"/>
            <a:ext cx="4987193" cy="2805296"/>
          </a:xfrm>
          <a:prstGeom prst="rect">
            <a:avLst/>
          </a:prstGeom>
          <a:noFill/>
        </p:spPr>
      </p:pic>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928934"/>
            <a:ext cx="8501122" cy="92333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Спасибо за внимание!</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p:spPr>
        <p:txBody>
          <a:bodyPr/>
          <a:lstStyle/>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2" action="ppaction://hlinksldjump"/>
              </a:rPr>
              <a:t>Курение</a:t>
            </a:r>
            <a:endParaRPr lang="ru-RU" dirty="0"/>
          </a:p>
        </p:txBody>
      </p:sp>
      <p:sp>
        <p:nvSpPr>
          <p:cNvPr id="3" name="Содержимое 2"/>
          <p:cNvSpPr>
            <a:spLocks noGrp="1"/>
          </p:cNvSpPr>
          <p:nvPr>
            <p:ph idx="1"/>
          </p:nvPr>
        </p:nvSpPr>
        <p:spPr>
          <a:xfrm>
            <a:off x="457200" y="1142985"/>
            <a:ext cx="8401080" cy="1571636"/>
          </a:xfrm>
        </p:spPr>
        <p:txBody>
          <a:bodyPr>
            <a:normAutofit/>
          </a:bodyPr>
          <a:lstStyle/>
          <a:p>
            <a:pPr>
              <a:buNone/>
            </a:pPr>
            <a:r>
              <a:rPr lang="ru-RU" sz="2400" b="1" dirty="0" smtClean="0">
                <a:latin typeface="Times New Roman" pitchFamily="18" charset="0"/>
                <a:cs typeface="Times New Roman" pitchFamily="18" charset="0"/>
              </a:rPr>
              <a:t>	Курение табака является одной из наиболее распространенных вредных привычек. С течением времени она вызывает физическую и психическую зависимость курильщика.</a:t>
            </a:r>
            <a:endParaRPr lang="ru-RU" sz="2400" dirty="0"/>
          </a:p>
        </p:txBody>
      </p:sp>
      <p:pic>
        <p:nvPicPr>
          <p:cNvPr id="4" name="Picture 2" descr="http://sobinam.ru/wp-content/uploads/2014/04/1358943532_vredno-kurit.jpg"/>
          <p:cNvPicPr>
            <a:picLocks noChangeAspect="1" noChangeArrowheads="1"/>
          </p:cNvPicPr>
          <p:nvPr/>
        </p:nvPicPr>
        <p:blipFill>
          <a:blip r:embed="rId3" cstate="print"/>
          <a:srcRect/>
          <a:stretch>
            <a:fillRect/>
          </a:stretch>
        </p:blipFill>
        <p:spPr bwMode="auto">
          <a:xfrm>
            <a:off x="3714744" y="2643182"/>
            <a:ext cx="5026042" cy="4020834"/>
          </a:xfrm>
          <a:prstGeom prst="rect">
            <a:avLst/>
          </a:prstGeom>
          <a:noFill/>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1538" y="500043"/>
            <a:ext cx="7643866" cy="2400657"/>
          </a:xfrm>
          <a:prstGeom prst="rect">
            <a:avLst/>
          </a:prstGeom>
        </p:spPr>
        <p:txBody>
          <a:bodyPr wrap="square">
            <a:spAutoFit/>
          </a:bodyPr>
          <a:lstStyle/>
          <a:p>
            <a:r>
              <a:rPr lang="ru-RU" sz="2400" b="1" dirty="0">
                <a:latin typeface="Times New Roman" pitchFamily="18" charset="0"/>
                <a:cs typeface="Times New Roman" pitchFamily="18" charset="0"/>
              </a:rPr>
              <a:t>Прежде всего от табачного дыма страдает легочная система, разрушаются механизмы защиты легких, и развивается хроническое заболевание — бронхит курильщика.</a:t>
            </a:r>
            <a:r>
              <a:rPr lang="ru-RU" b="1" dirty="0">
                <a:latin typeface="Times New Roman" pitchFamily="18" charset="0"/>
                <a:cs typeface="Times New Roman" pitchFamily="18" charset="0"/>
              </a:rPr>
              <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    </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     </a:t>
            </a:r>
            <a:r>
              <a:rPr lang="ru-RU" dirty="0"/>
              <a:t/>
            </a:r>
            <a:br>
              <a:rPr lang="ru-RU" dirty="0"/>
            </a:br>
            <a:r>
              <a:rPr lang="ru-RU" dirty="0"/>
              <a:t>    </a:t>
            </a:r>
          </a:p>
        </p:txBody>
      </p:sp>
      <p:pic>
        <p:nvPicPr>
          <p:cNvPr id="16386" name="Picture 2" descr="http://cdn01.ru/files/users/images/cd/65/cd65623d4ee5cef0d69def70c9954226.png"/>
          <p:cNvPicPr>
            <a:picLocks noChangeAspect="1" noChangeArrowheads="1"/>
          </p:cNvPicPr>
          <p:nvPr/>
        </p:nvPicPr>
        <p:blipFill>
          <a:blip r:embed="rId2" cstate="print"/>
          <a:srcRect/>
          <a:stretch>
            <a:fillRect/>
          </a:stretch>
        </p:blipFill>
        <p:spPr bwMode="auto">
          <a:xfrm>
            <a:off x="1643042" y="3143248"/>
            <a:ext cx="5848350" cy="2686051"/>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642918"/>
            <a:ext cx="2786082" cy="5262979"/>
          </a:xfrm>
          <a:prstGeom prst="rect">
            <a:avLst/>
          </a:prstGeom>
        </p:spPr>
        <p:txBody>
          <a:bodyPr wrap="square">
            <a:spAutoFit/>
          </a:bodyPr>
          <a:lstStyle/>
          <a:p>
            <a:r>
              <a:rPr lang="ru-RU" sz="2400" b="1" dirty="0" smtClean="0">
                <a:latin typeface="Times New Roman" pitchFamily="18" charset="0"/>
                <a:cs typeface="Times New Roman" pitchFamily="18" charset="0"/>
              </a:rPr>
              <a:t> Часть табачных ингредиентов растворяется в слюне и, попадая в желудок, вызывает воспаление слизистой, впоследствии развивающееся в язвенную болезнь желудка или двенадцатиперстной кишки.</a:t>
            </a:r>
            <a:endParaRPr lang="ru-RU" sz="2400" dirty="0"/>
          </a:p>
        </p:txBody>
      </p:sp>
      <p:pic>
        <p:nvPicPr>
          <p:cNvPr id="17410" name="Picture 2" descr="http://sovdok.ru/wp-content/uploads/raspolozhenie-yazvy.jpg"/>
          <p:cNvPicPr>
            <a:picLocks noChangeAspect="1" noChangeArrowheads="1"/>
          </p:cNvPicPr>
          <p:nvPr/>
        </p:nvPicPr>
        <p:blipFill>
          <a:blip r:embed="rId2" cstate="print"/>
          <a:srcRect/>
          <a:stretch>
            <a:fillRect/>
          </a:stretch>
        </p:blipFill>
        <p:spPr bwMode="auto">
          <a:xfrm>
            <a:off x="3929058" y="642918"/>
            <a:ext cx="4896220" cy="5606170"/>
          </a:xfrm>
          <a:prstGeom prst="rect">
            <a:avLst/>
          </a:prstGeom>
          <a:noFill/>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357166"/>
            <a:ext cx="8001040" cy="2677656"/>
          </a:xfrm>
          <a:prstGeom prst="rect">
            <a:avLst/>
          </a:prstGeom>
        </p:spPr>
        <p:txBody>
          <a:bodyPr wrap="square">
            <a:spAutoFit/>
          </a:bodyPr>
          <a:lstStyle/>
          <a:p>
            <a:r>
              <a:rPr lang="ru-RU" dirty="0"/>
              <a:t>  </a:t>
            </a:r>
            <a:r>
              <a:rPr lang="ru-RU" sz="2400" b="1" dirty="0">
                <a:latin typeface="Times New Roman" pitchFamily="18" charset="0"/>
                <a:cs typeface="Times New Roman" pitchFamily="18" charset="0"/>
              </a:rPr>
              <a:t>Крайне вредно </a:t>
            </a:r>
            <a:r>
              <a:rPr lang="ru-RU" sz="2400" b="1" dirty="0" err="1">
                <a:latin typeface="Times New Roman" pitchFamily="18" charset="0"/>
                <a:cs typeface="Times New Roman" pitchFamily="18" charset="0"/>
              </a:rPr>
              <a:t>табакокурение</a:t>
            </a:r>
            <a:r>
              <a:rPr lang="ru-RU" sz="2400" b="1" dirty="0">
                <a:latin typeface="Times New Roman" pitchFamily="18" charset="0"/>
                <a:cs typeface="Times New Roman" pitchFamily="18" charset="0"/>
              </a:rPr>
              <a:t> сказывается на деятельности </a:t>
            </a:r>
            <a:r>
              <a:rPr lang="ru-RU" sz="2400" b="1" dirty="0" err="1">
                <a:latin typeface="Times New Roman" pitchFamily="18" charset="0"/>
                <a:cs typeface="Times New Roman" pitchFamily="18" charset="0"/>
              </a:rPr>
              <a:t>сердечно-сосудистой</a:t>
            </a:r>
            <a:r>
              <a:rPr lang="ru-RU" sz="2400" b="1" dirty="0">
                <a:latin typeface="Times New Roman" pitchFamily="18" charset="0"/>
                <a:cs typeface="Times New Roman" pitchFamily="18" charset="0"/>
              </a:rPr>
              <a:t> системы и часто приводит к сердечной недостаточности, стенокардии, инфаркту миокарда и другим заболеваниям.</a:t>
            </a:r>
            <a:br>
              <a:rPr lang="ru-RU" sz="2400" b="1" dirty="0">
                <a:latin typeface="Times New Roman" pitchFamily="18" charset="0"/>
                <a:cs typeface="Times New Roman" pitchFamily="18" charset="0"/>
              </a:rPr>
            </a:br>
            <a:r>
              <a:rPr lang="ru-RU" sz="2400" b="1" dirty="0">
                <a:latin typeface="Times New Roman" pitchFamily="18" charset="0"/>
                <a:cs typeface="Times New Roman" pitchFamily="18" charset="0"/>
              </a:rPr>
              <a:t>         Содержащиеся в табачном дыме радиоактивные вещества иногда способны вызвать образование раковых опухолей.</a:t>
            </a:r>
          </a:p>
        </p:txBody>
      </p:sp>
      <p:pic>
        <p:nvPicPr>
          <p:cNvPr id="18434" name="Picture 2" descr="http://bigslide.ru/images/8/7445/960/img3.jpg"/>
          <p:cNvPicPr>
            <a:picLocks noChangeAspect="1" noChangeArrowheads="1"/>
          </p:cNvPicPr>
          <p:nvPr/>
        </p:nvPicPr>
        <p:blipFill>
          <a:blip r:embed="rId2" cstate="print"/>
          <a:srcRect/>
          <a:stretch>
            <a:fillRect/>
          </a:stretch>
        </p:blipFill>
        <p:spPr bwMode="auto">
          <a:xfrm>
            <a:off x="3500430" y="3000372"/>
            <a:ext cx="4857720" cy="3643290"/>
          </a:xfrm>
          <a:prstGeom prst="rect">
            <a:avLst/>
          </a:prstGeom>
          <a:noFill/>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428604"/>
            <a:ext cx="8072494" cy="2308324"/>
          </a:xfrm>
          <a:prstGeom prst="rect">
            <a:avLst/>
          </a:prstGeom>
        </p:spPr>
        <p:txBody>
          <a:bodyPr wrap="square">
            <a:spAutoFit/>
          </a:bodyPr>
          <a:lstStyle/>
          <a:p>
            <a:pPr algn="just"/>
            <a:r>
              <a:rPr lang="ru-RU" sz="2400" b="1" dirty="0" smtClean="0"/>
              <a:t>	</a:t>
            </a:r>
            <a:r>
              <a:rPr lang="ru-RU" sz="2400" b="1" dirty="0" smtClean="0">
                <a:latin typeface="Times New Roman" pitchFamily="18" charset="0"/>
                <a:cs typeface="Times New Roman" pitchFamily="18" charset="0"/>
              </a:rPr>
              <a:t>Табачный </a:t>
            </a:r>
            <a:r>
              <a:rPr lang="ru-RU" sz="2400" b="1" dirty="0">
                <a:latin typeface="Times New Roman" pitchFamily="18" charset="0"/>
                <a:cs typeface="Times New Roman" pitchFamily="18" charset="0"/>
              </a:rPr>
              <a:t>дым вредно влияет не только на курящего, но и на тех, кто находится рядом с ним. В этом случае у некурящих людей возникает головная боль, недомогание, обостряются заболевания верхних дыхательных путей, происходят негативные изменения в деятельности нервной системы и составе крови.</a:t>
            </a:r>
          </a:p>
        </p:txBody>
      </p:sp>
      <p:pic>
        <p:nvPicPr>
          <p:cNvPr id="19458" name="Picture 2" descr="http://umtrezv.ru/wp-content/uploads/2016/04/Otricatelnoe-vozdejstvie-passivnogo-kurenija-660x330.jpg"/>
          <p:cNvPicPr>
            <a:picLocks noChangeAspect="1" noChangeArrowheads="1"/>
          </p:cNvPicPr>
          <p:nvPr/>
        </p:nvPicPr>
        <p:blipFill>
          <a:blip r:embed="rId2" cstate="print"/>
          <a:srcRect/>
          <a:stretch>
            <a:fillRect/>
          </a:stretch>
        </p:blipFill>
        <p:spPr bwMode="auto">
          <a:xfrm>
            <a:off x="1285852" y="3071810"/>
            <a:ext cx="6286500" cy="3143250"/>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2" action="ppaction://hlinksldjump"/>
              </a:rPr>
              <a:t>Алкоголизм</a:t>
            </a: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214282" y="1600200"/>
            <a:ext cx="3643338" cy="4900633"/>
          </a:xfrm>
        </p:spPr>
        <p:txBody>
          <a:bodyPr>
            <a:normAutofit/>
          </a:bodyPr>
          <a:lstStyle/>
          <a:p>
            <a:pPr>
              <a:buNone/>
            </a:pPr>
            <a:r>
              <a:rPr lang="ru-RU" b="1" dirty="0" smtClean="0"/>
              <a:t>	</a:t>
            </a:r>
            <a:r>
              <a:rPr lang="ru-RU" sz="2400" b="1" dirty="0" smtClean="0">
                <a:latin typeface="Times New Roman" pitchFamily="18" charset="0"/>
                <a:cs typeface="Times New Roman" pitchFamily="18" charset="0"/>
              </a:rPr>
              <a:t>Алкоголиком может стать каждый при систематическом употреблении спиртных напитков, в том числе и пива. Ознакомимся с тем, что способен сделать алкоголь с нашим организмом.</a:t>
            </a:r>
          </a:p>
          <a:p>
            <a:endParaRPr lang="ru-RU" dirty="0"/>
          </a:p>
        </p:txBody>
      </p:sp>
      <p:pic>
        <p:nvPicPr>
          <p:cNvPr id="13314" name="Picture 2" descr="http://alcoholizmgalav1.ru/articles/wp-content/uploads/2016/09/25294756-litvak-alkogolizm.jpg"/>
          <p:cNvPicPr>
            <a:picLocks noChangeAspect="1" noChangeArrowheads="1"/>
          </p:cNvPicPr>
          <p:nvPr/>
        </p:nvPicPr>
        <p:blipFill>
          <a:blip r:embed="rId3" cstate="print"/>
          <a:srcRect/>
          <a:stretch>
            <a:fillRect/>
          </a:stretch>
        </p:blipFill>
        <p:spPr bwMode="auto">
          <a:xfrm>
            <a:off x="3786182" y="1643050"/>
            <a:ext cx="5227918" cy="4757406"/>
          </a:xfrm>
          <a:prstGeom prst="rect">
            <a:avLst/>
          </a:prstGeom>
          <a:noFill/>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not-biz.ru/articles/wp-content/uploads/2016/12/20457916-gde-v-tashkente-mozhno-zakodirovatsya-ot-alkogolizma.jpg"/>
          <p:cNvPicPr>
            <a:picLocks noChangeAspect="1" noChangeArrowheads="1"/>
          </p:cNvPicPr>
          <p:nvPr/>
        </p:nvPicPr>
        <p:blipFill>
          <a:blip r:embed="rId2" cstate="print"/>
          <a:srcRect/>
          <a:stretch>
            <a:fillRect/>
          </a:stretch>
        </p:blipFill>
        <p:spPr bwMode="auto">
          <a:xfrm>
            <a:off x="142844" y="142852"/>
            <a:ext cx="5753100" cy="3419475"/>
          </a:xfrm>
          <a:prstGeom prst="rect">
            <a:avLst/>
          </a:prstGeom>
          <a:noFill/>
        </p:spPr>
      </p:pic>
      <p:pic>
        <p:nvPicPr>
          <p:cNvPr id="39940" name="Picture 4" descr="http://biz-not.ru/articles/wp-content/uploads/2016/10/91524497-medicina-alkogolizm-icd10.jpg"/>
          <p:cNvPicPr>
            <a:picLocks noChangeAspect="1" noChangeArrowheads="1"/>
          </p:cNvPicPr>
          <p:nvPr/>
        </p:nvPicPr>
        <p:blipFill>
          <a:blip r:embed="rId3" cstate="print"/>
          <a:srcRect/>
          <a:stretch>
            <a:fillRect/>
          </a:stretch>
        </p:blipFill>
        <p:spPr bwMode="auto">
          <a:xfrm>
            <a:off x="4572000" y="3571876"/>
            <a:ext cx="4270358" cy="3201878"/>
          </a:xfrm>
          <a:prstGeom prst="rect">
            <a:avLst/>
          </a:prstGeom>
          <a:noFill/>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етка">
  <a:themeElements>
    <a:clrScheme name="Сетка">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Сетка">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Сетка">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TM03457485[[fn=Сетчатая]]</Template>
  <TotalTime>141</TotalTime>
  <Words>261</Words>
  <Application>Microsoft Office PowerPoint</Application>
  <PresentationFormat>Экран (4:3)</PresentationFormat>
  <Paragraphs>96</Paragraphs>
  <Slides>21</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Batang</vt:lpstr>
      <vt:lpstr>Arial</vt:lpstr>
      <vt:lpstr>Calibri</vt:lpstr>
      <vt:lpstr>Century Gothic</vt:lpstr>
      <vt:lpstr>Times New Roman</vt:lpstr>
      <vt:lpstr>Сетка</vt:lpstr>
      <vt:lpstr>Вредные привычки, их влияние на здоровье. Профилактика вредных привычек.</vt:lpstr>
      <vt:lpstr>Презентация PowerPoint</vt:lpstr>
      <vt:lpstr>Курение</vt:lpstr>
      <vt:lpstr>Презентация PowerPoint</vt:lpstr>
      <vt:lpstr>Презентация PowerPoint</vt:lpstr>
      <vt:lpstr>Презентация PowerPoint</vt:lpstr>
      <vt:lpstr>Презентация PowerPoint</vt:lpstr>
      <vt:lpstr>Алкоголизм </vt:lpstr>
      <vt:lpstr>Презентация PowerPoint</vt:lpstr>
      <vt:lpstr>Презентация PowerPoint</vt:lpstr>
      <vt:lpstr>Презентация PowerPoint</vt:lpstr>
      <vt:lpstr>Презентация PowerPoint</vt:lpstr>
      <vt:lpstr>Презентация PowerPoint</vt:lpstr>
      <vt:lpstr>КАКОЙ ВРЕД ПРИНОСЯТ НАРКОТИКИ?</vt:lpstr>
      <vt:lpstr>Презентация PowerPoint</vt:lpstr>
      <vt:lpstr> КАК ВЛИЯЕТ НАРКОМАНИЯ НА ДУШЕВНЫЙ ОБЛИК ЧЕЛОВЕКА? </vt:lpstr>
      <vt:lpstr> ОТ ЧЕГО УМИРАЮТ ЛЮДИ, СТРАДАЮЩИЕ НАРКОМАНИЕЙ? </vt:lpstr>
      <vt:lpstr>Профилактика вредных привычек</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Вредные привычки, их влияние на здоровье. Профилактика вредных привычек.</dc:title>
  <dc:creator>Елена</dc:creator>
  <cp:lastModifiedBy>Ilham</cp:lastModifiedBy>
  <cp:revision>21</cp:revision>
  <dcterms:created xsi:type="dcterms:W3CDTF">2016-12-22T15:26:44Z</dcterms:created>
  <dcterms:modified xsi:type="dcterms:W3CDTF">2018-11-13T21:25:50Z</dcterms:modified>
</cp:coreProperties>
</file>