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57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hyperlink" Target="videoplayback" TargetMode="Externa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hyperlink" Target="&#1054;&#1076;&#1085;&#1086;&#1075;&#1086;&#1083;&#1086;&#1074;&#1086;&#1095;&#1085;&#1072;&#1103;%20&#1074;&#1099;&#1096;&#1080;&#1074;&#1072;&#1083;&#1100;&#1085;&#1072;&#1103;%20&#1084;&#1072;&#1096;&#1080;&#1085;&#1072;%20Velles%2015C%20SC.mp4" TargetMode="Externa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hyperlink" Target="&#1060;&#1072;&#1073;&#1088;&#1080;&#1082;&#1091;%20&#1082;&#1086;&#1084;&#1087;&#1100;&#1102;&#1090;&#1077;&#1088;&#1085;&#1086;&#1081;%20&#1074;&#1099;&#1096;&#1080;&#1074;&#1082;&#1080;%20&#1087;&#1086;&#1082;&#1072;&#1079;&#1072;&#1083;&#1080;%20&#1078;&#1091;&#1088;&#1085;&#1072;&#1083;&#1080;&#1089;&#1090;&#1072;&#1084;%20&#1074;%20&#1053;&#1080;&#1078;&#1085;&#1077;&#1084;%20&#1053;&#1086;&#1074;&#1075;&#1086;&#1088;&#1086;&#1076;&#1077;.mp4" TargetMode="Externa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260648"/>
            <a:ext cx="34891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870E0C"/>
                </a:solidFill>
              </a:rPr>
              <a:t>Испокон веков</a:t>
            </a:r>
          </a:p>
          <a:p>
            <a:r>
              <a:rPr lang="ru-RU" sz="2400" b="1" dirty="0" smtClean="0">
                <a:solidFill>
                  <a:srgbClr val="870E0C"/>
                </a:solidFill>
              </a:rPr>
              <a:t>славилась </a:t>
            </a:r>
          </a:p>
          <a:p>
            <a:r>
              <a:rPr lang="ru-RU" sz="2400" b="1" dirty="0" smtClean="0">
                <a:solidFill>
                  <a:srgbClr val="870E0C"/>
                </a:solidFill>
              </a:rPr>
              <a:t>наша земля искусством мастериц-рукодельниц. </a:t>
            </a:r>
          </a:p>
          <a:p>
            <a:r>
              <a:rPr lang="ru-RU" sz="2400" b="1" dirty="0" smtClean="0">
                <a:solidFill>
                  <a:srgbClr val="870E0C"/>
                </a:solidFill>
              </a:rPr>
              <a:t>Вся женская половина</a:t>
            </a:r>
          </a:p>
          <a:p>
            <a:r>
              <a:rPr lang="ru-RU" sz="2400" b="1" dirty="0">
                <a:solidFill>
                  <a:srgbClr val="870E0C"/>
                </a:solidFill>
              </a:rPr>
              <a:t>п</a:t>
            </a:r>
            <a:r>
              <a:rPr lang="ru-RU" sz="2400" b="1" dirty="0" smtClean="0">
                <a:solidFill>
                  <a:srgbClr val="870E0C"/>
                </a:solidFill>
              </a:rPr>
              <a:t>ряла, ткала, вышивала.</a:t>
            </a:r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А что же это такое –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вышивка?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429000"/>
            <a:ext cx="3332988" cy="30906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3692" y="508000"/>
            <a:ext cx="4032504" cy="5859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586062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900igr.net/up/datas/94283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4578" name="Picture 2" descr="http://weektrade.ru/photos/big/18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3779912" cy="3477725"/>
          </a:xfrm>
          <a:prstGeom prst="roundRect">
            <a:avLst/>
          </a:prstGeom>
          <a:noFill/>
        </p:spPr>
      </p:pic>
      <p:pic>
        <p:nvPicPr>
          <p:cNvPr id="3" name="Picture 4" descr="http://tools-shops.ru/content/files/catalog1/490/big/584555357278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356992"/>
            <a:ext cx="4363521" cy="3501008"/>
          </a:xfrm>
          <a:prstGeom prst="round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88024" y="188640"/>
            <a:ext cx="4176464" cy="21236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современные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швейные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машины</a:t>
            </a:r>
          </a:p>
        </p:txBody>
      </p:sp>
      <p:sp>
        <p:nvSpPr>
          <p:cNvPr id="5" name="7-конечная звезда 4">
            <a:hlinkClick r:id="rId5" action="ppaction://hlinkfile"/>
          </p:cNvPr>
          <p:cNvSpPr/>
          <p:nvPr/>
        </p:nvSpPr>
        <p:spPr>
          <a:xfrm>
            <a:off x="179512" y="6237312"/>
            <a:ext cx="432048" cy="43204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900igr.net/up/datas/94283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5604" name="Picture 4" descr="https://im2-tub-ru.yandex.net/i?id=99c020a945a2a7111f322b45be5cc13d-l&amp;n=13"/>
          <p:cNvPicPr>
            <a:picLocks noChangeAspect="1" noChangeArrowheads="1"/>
          </p:cNvPicPr>
          <p:nvPr/>
        </p:nvPicPr>
        <p:blipFill>
          <a:blip r:embed="rId3" cstate="screen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3837722" cy="4797152"/>
          </a:xfrm>
          <a:prstGeom prst="roundRect">
            <a:avLst/>
          </a:prstGeom>
          <a:noFill/>
        </p:spPr>
      </p:pic>
      <p:pic>
        <p:nvPicPr>
          <p:cNvPr id="25606" name="Picture 6" descr="http://barudan.transmetall.ru/assets/images/newsfoto/BEVT_Z1501CBII_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060848"/>
            <a:ext cx="3893398" cy="4608512"/>
          </a:xfrm>
          <a:prstGeom prst="round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260648"/>
            <a:ext cx="7848872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Современные      вышивальные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машины</a:t>
            </a:r>
          </a:p>
        </p:txBody>
      </p:sp>
      <p:sp>
        <p:nvSpPr>
          <p:cNvPr id="7" name="Стрелка вправо с вырезом 6">
            <a:hlinkClick r:id="rId5" action="ppaction://hlinkfile"/>
          </p:cNvPr>
          <p:cNvSpPr/>
          <p:nvPr/>
        </p:nvSpPr>
        <p:spPr>
          <a:xfrm>
            <a:off x="8316416" y="6381328"/>
            <a:ext cx="360040" cy="21602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900igr.net/up/datas/94283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Picture 8" descr="http://www.velles.ru/upload/iblock/970/2a168ab2-10bf-11e4-95e5-000a5e4d9e18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4932040" cy="2637455"/>
          </a:xfrm>
          <a:prstGeom prst="rect">
            <a:avLst/>
          </a:prstGeom>
          <a:noFill/>
        </p:spPr>
      </p:pic>
      <p:pic>
        <p:nvPicPr>
          <p:cNvPr id="3" name="Picture 2" descr="http://q-mach.com/pic/7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431281"/>
            <a:ext cx="6747999" cy="34267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0"/>
            <a:ext cx="8064896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Промышленные  вышивальные  машины</a:t>
            </a:r>
          </a:p>
        </p:txBody>
      </p:sp>
      <p:sp>
        <p:nvSpPr>
          <p:cNvPr id="6" name="Стрелка вправо 5">
            <a:hlinkClick r:id="rId5" action="ppaction://hlinkfile"/>
          </p:cNvPr>
          <p:cNvSpPr/>
          <p:nvPr/>
        </p:nvSpPr>
        <p:spPr>
          <a:xfrm>
            <a:off x="251520" y="6309320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http://900igr.net/up/datas/94283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7650" name="Picture 2" descr="http://maris-sewing.ru/wp-content/uploads/2014/03/DSCN60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2088232" cy="27843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0"/>
            <a:ext cx="81724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Область  применения  машинной  вышивки</a:t>
            </a:r>
          </a:p>
        </p:txBody>
      </p:sp>
      <p:pic>
        <p:nvPicPr>
          <p:cNvPr id="27654" name="Picture 6" descr="http://vaccination.net.ru/img/4aef56957112b6381a412690d7084a7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980728"/>
            <a:ext cx="1555372" cy="1296144"/>
          </a:xfrm>
          <a:prstGeom prst="rect">
            <a:avLst/>
          </a:prstGeom>
          <a:noFill/>
        </p:spPr>
      </p:pic>
      <p:pic>
        <p:nvPicPr>
          <p:cNvPr id="27656" name="Picture 8" descr="http://www.ratiss.org/Search/GetImage.ashx?id_service=64&amp;id_image=92&amp;field=imag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908720"/>
            <a:ext cx="2841015" cy="2448272"/>
          </a:xfrm>
          <a:prstGeom prst="rect">
            <a:avLst/>
          </a:prstGeom>
          <a:noFill/>
        </p:spPr>
      </p:pic>
      <p:pic>
        <p:nvPicPr>
          <p:cNvPr id="27658" name="Picture 10" descr="https://im1-tub-ru.yandex.net/i?id=54252d5d0ba45172ac99072ed38b9967-l&amp;n=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717032"/>
            <a:ext cx="2479956" cy="2952328"/>
          </a:xfrm>
          <a:prstGeom prst="rect">
            <a:avLst/>
          </a:prstGeom>
          <a:noFill/>
        </p:spPr>
      </p:pic>
      <p:pic>
        <p:nvPicPr>
          <p:cNvPr id="27660" name="Picture 12" descr="https://im1-tub-ru.yandex.net/i?id=fbae441b6c0f20a1e97a32f850337f1b-l&amp;n=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005064"/>
            <a:ext cx="2140107" cy="2664296"/>
          </a:xfrm>
          <a:prstGeom prst="rect">
            <a:avLst/>
          </a:prstGeom>
          <a:noFill/>
        </p:spPr>
      </p:pic>
      <p:pic>
        <p:nvPicPr>
          <p:cNvPr id="27662" name="Picture 14" descr="https://im1-tub-ru.yandex.net/i?id=9220448311ed97437e6284284e65d8a3-l&amp;n=1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573016"/>
            <a:ext cx="2304256" cy="3080263"/>
          </a:xfrm>
          <a:prstGeom prst="rect">
            <a:avLst/>
          </a:prstGeom>
          <a:noFill/>
        </p:spPr>
      </p:pic>
      <p:pic>
        <p:nvPicPr>
          <p:cNvPr id="27664" name="Picture 16" descr="https://im1-tub-ru.yandex.net/i?id=6bdac6f61b8e066328ee01495b9727c5-l&amp;n=1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348880"/>
            <a:ext cx="2063552" cy="1547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900igr.net/up/datas/94283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475656" y="1340768"/>
            <a:ext cx="619268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узнал…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Мне было…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научился…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699" name="Picture 3" descr="https://im0-tub-ru.yandex.net/i?id=740b268523a425122cce9b0a942cb6a6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221088"/>
            <a:ext cx="3086113" cy="26369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0"/>
            <a:ext cx="7992888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Закончи предложения.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3206" y="283030"/>
            <a:ext cx="2893716" cy="6208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536" y="3740760"/>
            <a:ext cx="4535424" cy="2888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56931" y="230433"/>
            <a:ext cx="3139911" cy="3319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3659750" y="525096"/>
            <a:ext cx="200054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Вышивка – </a:t>
            </a:r>
          </a:p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искусство</a:t>
            </a:r>
          </a:p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создания </a:t>
            </a:r>
          </a:p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узоров </a:t>
            </a:r>
          </a:p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тканях</a:t>
            </a:r>
          </a:p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помощью</a:t>
            </a:r>
          </a:p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глы и ниток.</a:t>
            </a:r>
          </a:p>
          <a:p>
            <a:endParaRPr lang="ru-RU" sz="1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34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258" y="397434"/>
            <a:ext cx="2975801" cy="238064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212976"/>
            <a:ext cx="3726180" cy="32385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56592" y="260648"/>
            <a:ext cx="4571429" cy="609523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852928" y="371416"/>
            <a:ext cx="323415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870E0C"/>
                </a:solidFill>
              </a:rPr>
              <a:t>Вышивкой украшали</a:t>
            </a:r>
          </a:p>
          <a:p>
            <a:r>
              <a:rPr lang="ru-RU" sz="2400" b="1" dirty="0">
                <a:solidFill>
                  <a:srgbClr val="870E0C"/>
                </a:solidFill>
              </a:rPr>
              <a:t>п</a:t>
            </a:r>
            <a:r>
              <a:rPr lang="ru-RU" sz="2400" b="1" dirty="0" smtClean="0">
                <a:solidFill>
                  <a:srgbClr val="870E0C"/>
                </a:solidFill>
              </a:rPr>
              <a:t>олотенца, скатерти, </a:t>
            </a:r>
          </a:p>
          <a:p>
            <a:r>
              <a:rPr lang="ru-RU" sz="2400" b="1" dirty="0">
                <a:solidFill>
                  <a:srgbClr val="870E0C"/>
                </a:solidFill>
              </a:rPr>
              <a:t>з</a:t>
            </a:r>
            <a:r>
              <a:rPr lang="ru-RU" sz="2400" b="1" dirty="0" smtClean="0">
                <a:solidFill>
                  <a:srgbClr val="870E0C"/>
                </a:solidFill>
              </a:rPr>
              <a:t>анавеси, сарафаны,</a:t>
            </a:r>
          </a:p>
          <a:p>
            <a:r>
              <a:rPr lang="ru-RU" sz="2400" b="1" dirty="0">
                <a:solidFill>
                  <a:srgbClr val="870E0C"/>
                </a:solidFill>
              </a:rPr>
              <a:t>п</a:t>
            </a:r>
            <a:r>
              <a:rPr lang="ru-RU" sz="2400" b="1" dirty="0" smtClean="0">
                <a:solidFill>
                  <a:srgbClr val="870E0C"/>
                </a:solidFill>
              </a:rPr>
              <a:t>раздничные рубахи…</a:t>
            </a:r>
          </a:p>
          <a:p>
            <a:r>
              <a:rPr lang="ru-RU" sz="2400" b="1" dirty="0" smtClean="0">
                <a:solidFill>
                  <a:srgbClr val="870E0C"/>
                </a:solidFill>
              </a:rPr>
              <a:t>  Такое приданное </a:t>
            </a:r>
          </a:p>
          <a:p>
            <a:r>
              <a:rPr lang="ru-RU" sz="2400" b="1" dirty="0" smtClean="0">
                <a:solidFill>
                  <a:srgbClr val="870E0C"/>
                </a:solidFill>
              </a:rPr>
              <a:t>  девочки начинали</a:t>
            </a:r>
          </a:p>
          <a:p>
            <a:r>
              <a:rPr lang="ru-RU" sz="2400" b="1" dirty="0" smtClean="0">
                <a:solidFill>
                  <a:srgbClr val="870E0C"/>
                </a:solidFill>
              </a:rPr>
              <a:t>  для себя готовить </a:t>
            </a:r>
          </a:p>
          <a:p>
            <a:r>
              <a:rPr lang="ru-RU" sz="2400" b="1" dirty="0" smtClean="0">
                <a:solidFill>
                  <a:srgbClr val="870E0C"/>
                </a:solidFill>
              </a:rPr>
              <a:t>  с 7-8 лет.</a:t>
            </a:r>
            <a:endParaRPr lang="ru-RU" sz="2400" b="1" dirty="0">
              <a:solidFill>
                <a:srgbClr val="870E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00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636912"/>
            <a:ext cx="4911738" cy="362688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83568" y="260648"/>
            <a:ext cx="798577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870E0C"/>
                </a:solidFill>
              </a:rPr>
              <a:t>Вышивка не только делала костюм красивее и богаче, </a:t>
            </a:r>
          </a:p>
          <a:p>
            <a:r>
              <a:rPr lang="ru-RU" sz="2400" b="1" dirty="0" smtClean="0">
                <a:solidFill>
                  <a:srgbClr val="870E0C"/>
                </a:solidFill>
              </a:rPr>
              <a:t>у неё было и другое назначение.</a:t>
            </a:r>
            <a:endParaRPr lang="ru-RU" b="1" dirty="0" smtClean="0">
              <a:solidFill>
                <a:srgbClr val="870E0C"/>
              </a:solidFill>
            </a:endParaRPr>
          </a:p>
          <a:p>
            <a:r>
              <a:rPr lang="ru-RU" sz="2400" b="1" dirty="0" smtClean="0">
                <a:solidFill>
                  <a:srgbClr val="870E0C"/>
                </a:solidFill>
              </a:rPr>
              <a:t>По народному поверью, она должна приносить человеку </a:t>
            </a:r>
          </a:p>
          <a:p>
            <a:r>
              <a:rPr lang="ru-RU" sz="2400" b="1" dirty="0" smtClean="0">
                <a:solidFill>
                  <a:srgbClr val="870E0C"/>
                </a:solidFill>
              </a:rPr>
              <a:t>счастье, оберегать его от зла и беды</a:t>
            </a:r>
            <a:r>
              <a:rPr lang="ru-RU" b="1" dirty="0" smtClean="0">
                <a:solidFill>
                  <a:srgbClr val="870E0C"/>
                </a:solidFill>
              </a:rPr>
              <a:t>.</a:t>
            </a:r>
            <a:endParaRPr lang="ru-RU" dirty="0">
              <a:solidFill>
                <a:srgbClr val="870E0C"/>
              </a:solidFill>
            </a:endParaRPr>
          </a:p>
          <a:p>
            <a:r>
              <a:rPr lang="ru-RU" sz="2400" b="1" dirty="0" smtClean="0">
                <a:solidFill>
                  <a:srgbClr val="870E0C"/>
                </a:solidFill>
              </a:rPr>
              <a:t>Поэтому вышивка – прежде всего – </a:t>
            </a:r>
            <a:r>
              <a:rPr lang="ru-RU" sz="2400" b="1" dirty="0" smtClean="0">
                <a:solidFill>
                  <a:srgbClr val="C00000"/>
                </a:solidFill>
              </a:rPr>
              <a:t>ОБЕРЕГ,</a:t>
            </a:r>
          </a:p>
          <a:p>
            <a:r>
              <a:rPr lang="ru-RU" sz="2400" b="1" dirty="0">
                <a:solidFill>
                  <a:srgbClr val="870E0C"/>
                </a:solidFill>
              </a:rPr>
              <a:t>а</a:t>
            </a:r>
            <a:r>
              <a:rPr lang="ru-RU" sz="2400" b="1" dirty="0" smtClean="0">
                <a:solidFill>
                  <a:srgbClr val="870E0C"/>
                </a:solidFill>
              </a:rPr>
              <a:t> уже потом – украшение</a:t>
            </a:r>
            <a:r>
              <a:rPr lang="ru-RU" sz="2400" dirty="0" smtClean="0">
                <a:solidFill>
                  <a:srgbClr val="870E0C"/>
                </a:solidFill>
              </a:rPr>
              <a:t>.</a:t>
            </a:r>
            <a:endParaRPr lang="ru-RU" sz="2400" dirty="0">
              <a:solidFill>
                <a:srgbClr val="870E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9864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mvrmk.ucoz.ru/_ph/7/6735891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2" name="Picture 6" descr="https://im0-tub-ru.yandex.net/i?id=a6d33514b26cd1a8909a04d201f0fc54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8404" y="3352948"/>
            <a:ext cx="4955596" cy="3505052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836712"/>
            <a:ext cx="756084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Использование компьютера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 вышивании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http://900igr.net/up/datas/94283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1506" name="Picture 2" descr="http://folkert.ru/wp-content/uploads/2016/12/480xNxeliashoweandhismachine.jpg.pagespeed.ic_.UULaqcwa_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720130" cy="51125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47664" y="5877272"/>
            <a:ext cx="2794659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Элиас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   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хоу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5805264"/>
            <a:ext cx="3888432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Первая швейная машина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60648"/>
            <a:ext cx="82809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История создания швейных машин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900igr.net/up/datas/94283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0482" name="Picture 2" descr="http://www.izbandut.com/wp-content/uploads/2015/09/barthelemy-thimonnier-300x20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6632"/>
            <a:ext cx="3443206" cy="29523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3140968"/>
            <a:ext cx="2794659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Вартоломео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Тимонье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2204864"/>
            <a:ext cx="3946787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Первая швейная машина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тимонье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486" name="Picture 6" descr="https://frommycarolinahome.files.wordpress.com/2014/01/bartlet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356992"/>
            <a:ext cx="4497103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900igr.net/up/datas/94283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2532" name="Picture 4" descr="http://4.bp.blogspot.com/_a-GcqalA_0U/Sx6_AqClMMI/AAAAAAAAAEM/ii5hfLOdjaU/s400/r822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"/>
            <a:ext cx="3028145" cy="3212976"/>
          </a:xfrm>
          <a:prstGeom prst="roundRect">
            <a:avLst/>
          </a:prstGeom>
          <a:noFill/>
        </p:spPr>
      </p:pic>
      <p:pic>
        <p:nvPicPr>
          <p:cNvPr id="22530" name="Picture 2" descr="https://club.season.ru/uploads/post/15189/212/post-15189-12977262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212976"/>
            <a:ext cx="3962400" cy="3524251"/>
          </a:xfrm>
          <a:prstGeom prst="roundRect">
            <a:avLst/>
          </a:prstGeom>
          <a:noFill/>
        </p:spPr>
      </p:pic>
      <p:pic>
        <p:nvPicPr>
          <p:cNvPr id="22536" name="Picture 8" descr="http://quiltstudio.ru/wp-content/uploads/2008/05/d70fe2e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729" y="0"/>
            <a:ext cx="2950845" cy="2996952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260648"/>
            <a:ext cx="295232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Первые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швейные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машины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900igr.net/up/datas/94283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3558" name="Picture 6" descr="http://edikst.ru/misc/i/gallery/25988/11432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545632"/>
            <a:ext cx="4032448" cy="3312368"/>
          </a:xfrm>
          <a:prstGeom prst="roundRect">
            <a:avLst/>
          </a:prstGeom>
          <a:noFill/>
        </p:spPr>
      </p:pic>
      <p:pic>
        <p:nvPicPr>
          <p:cNvPr id="23554" name="Picture 2" descr="http://i.ebayimg.com/00/s/MTIwMFgxNjAw/z/f2IAAOSwBahVXT94/$_1.JPG?set_id=880000500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833664"/>
            <a:ext cx="3971645" cy="3024336"/>
          </a:xfrm>
          <a:prstGeom prst="round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20072" y="476672"/>
            <a:ext cx="3240360" cy="21236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швейные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машины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19 - 20 века</a:t>
            </a:r>
          </a:p>
        </p:txBody>
      </p:sp>
      <p:pic>
        <p:nvPicPr>
          <p:cNvPr id="23562" name="Picture 10" descr="http://www.quiltingboard.com/attachments/vintage-antique-machine-enthusiasts-f22/358034d1345992356-singer-machin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4172951" cy="316835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173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Dark</dc:creator>
  <cp:lastModifiedBy>admin</cp:lastModifiedBy>
  <cp:revision>31</cp:revision>
  <dcterms:modified xsi:type="dcterms:W3CDTF">2018-11-14T17:35:18Z</dcterms:modified>
</cp:coreProperties>
</file>