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22"/>
  </p:notesMasterIdLst>
  <p:sldIdLst>
    <p:sldId id="256" r:id="rId2"/>
    <p:sldId id="257" r:id="rId3"/>
    <p:sldId id="258" r:id="rId4"/>
    <p:sldId id="266" r:id="rId5"/>
    <p:sldId id="275" r:id="rId6"/>
    <p:sldId id="259" r:id="rId7"/>
    <p:sldId id="260" r:id="rId8"/>
    <p:sldId id="270" r:id="rId9"/>
    <p:sldId id="261" r:id="rId10"/>
    <p:sldId id="271" r:id="rId11"/>
    <p:sldId id="262" r:id="rId12"/>
    <p:sldId id="272" r:id="rId13"/>
    <p:sldId id="263" r:id="rId14"/>
    <p:sldId id="273" r:id="rId15"/>
    <p:sldId id="264" r:id="rId16"/>
    <p:sldId id="274" r:id="rId17"/>
    <p:sldId id="268" r:id="rId18"/>
    <p:sldId id="277" r:id="rId19"/>
    <p:sldId id="269" r:id="rId20"/>
    <p:sldId id="276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ROST" initials="R" lastIdx="1" clrIdx="0">
    <p:extLst>
      <p:ext uri="{19B8F6BF-5375-455C-9EA6-DF929625EA0E}">
        <p15:presenceInfo xmlns:p15="http://schemas.microsoft.com/office/powerpoint/2012/main" userId="4dd88608724fcf46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4" autoAdjust="0"/>
    <p:restoredTop sz="94038" autoAdjust="0"/>
  </p:normalViewPr>
  <p:slideViewPr>
    <p:cSldViewPr>
      <p:cViewPr varScale="1">
        <p:scale>
          <a:sx n="97" d="100"/>
          <a:sy n="97" d="100"/>
        </p:scale>
        <p:origin x="1506" y="12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3" d="100"/>
          <a:sy n="53" d="100"/>
        </p:scale>
        <p:origin x="1896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A73A0FA-6463-476A-9031-63317B00E836}" type="datetimeFigureOut">
              <a:rPr lang="ru-RU" smtClean="0"/>
              <a:t>14.11.2018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7524560-9FD8-4403-8C2B-0EE1E1D554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74544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524560-9FD8-4403-8C2B-0EE1E1D554A4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551131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524560-9FD8-4403-8C2B-0EE1E1D554A4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592596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524560-9FD8-4403-8C2B-0EE1E1D554A4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929264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524560-9FD8-4403-8C2B-0EE1E1D554A4}" type="slidenum">
              <a:rPr lang="ru-RU" smtClean="0"/>
              <a:t>13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628188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69804" cy="6874935"/>
            <a:chOff x="-8466" y="-8468"/>
            <a:chExt cx="9169804" cy="6874935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Freeform 23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2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6D2AD0-F1F0-44FA-B176-03FFA2194122}" type="datetime1">
              <a:rPr lang="ru-RU" smtClean="0"/>
              <a:t>14.11.2018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A52ABA-5A6B-438F-B0F8-FA1A2AF5E85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65536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3F1A8-52B7-4FB2-B502-5B4E4BDAC3F9}" type="datetime1">
              <a:rPr lang="ru-RU" smtClean="0"/>
              <a:t>14.11.2018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A52ABA-5A6B-438F-B0F8-FA1A2AF5E85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829891"/>
      </p:ext>
    </p:extLst>
  </p:cSld>
  <p:clrMapOvr>
    <a:masterClrMapping/>
  </p:clrMapOvr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3F1A8-52B7-4FB2-B502-5B4E4BDAC3F9}" type="datetime1">
              <a:rPr lang="ru-RU" smtClean="0"/>
              <a:t>14.11.2018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A52ABA-5A6B-438F-B0F8-FA1A2AF5E854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521277207"/>
      </p:ext>
    </p:extLst>
  </p:cSld>
  <p:clrMapOvr>
    <a:masterClrMapping/>
  </p:clrMapOvr>
  <p:hf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3F1A8-52B7-4FB2-B502-5B4E4BDAC3F9}" type="datetime1">
              <a:rPr lang="ru-RU" smtClean="0"/>
              <a:t>14.11.2018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A52ABA-5A6B-438F-B0F8-FA1A2AF5E85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5878620"/>
      </p:ext>
    </p:extLst>
  </p:cSld>
  <p:clrMapOvr>
    <a:masterClrMapping/>
  </p:clrMapOvr>
  <p:hf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3F1A8-52B7-4FB2-B502-5B4E4BDAC3F9}" type="datetime1">
              <a:rPr lang="ru-RU" smtClean="0"/>
              <a:t>14.11.2018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A52ABA-5A6B-438F-B0F8-FA1A2AF5E854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049245784"/>
      </p:ext>
    </p:extLst>
  </p:cSld>
  <p:clrMapOvr>
    <a:masterClrMapping/>
  </p:clrMapOvr>
  <p:hf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3F1A8-52B7-4FB2-B502-5B4E4BDAC3F9}" type="datetime1">
              <a:rPr lang="ru-RU" smtClean="0"/>
              <a:t>14.11.2018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A52ABA-5A6B-438F-B0F8-FA1A2AF5E85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5921918"/>
      </p:ext>
    </p:extLst>
  </p:cSld>
  <p:clrMapOvr>
    <a:masterClrMapping/>
  </p:clrMapOvr>
  <p:hf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6DFB70-C083-4380-86B4-93A73BE4230A}" type="datetime1">
              <a:rPr lang="ru-RU" smtClean="0"/>
              <a:t>14.11.2018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A52ABA-5A6B-438F-B0F8-FA1A2AF5E85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206109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B41ED1-DBD4-4610-82C1-0FA5C765FCB5}" type="datetime1">
              <a:rPr lang="ru-RU" smtClean="0"/>
              <a:t>14.11.2018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A52ABA-5A6B-438F-B0F8-FA1A2AF5E85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1945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95C98E-0A7B-4A8F-BE33-9DA0ABAD87FC}" type="datetime1">
              <a:rPr lang="ru-RU" smtClean="0"/>
              <a:t>14.11.2018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A52ABA-5A6B-438F-B0F8-FA1A2AF5E85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70259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50321A-7903-4C1C-86BF-0F27A12B8907}" type="datetime1">
              <a:rPr lang="ru-RU" smtClean="0"/>
              <a:t>14.11.2018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A52ABA-5A6B-438F-B0F8-FA1A2AF5E85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4663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034FCF-2310-498F-AE92-E3C481E9F520}" type="datetime1">
              <a:rPr lang="ru-RU" smtClean="0"/>
              <a:t>14.11.2018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A52ABA-5A6B-438F-B0F8-FA1A2AF5E85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75158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2615ED-65EE-491D-A6B6-805FF750298A}" type="datetime1">
              <a:rPr lang="ru-RU" smtClean="0"/>
              <a:t>14.11.2018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A52ABA-5A6B-438F-B0F8-FA1A2AF5E85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94162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9DE2A-15F2-4448-A6E4-B144679300B3}" type="datetime1">
              <a:rPr lang="ru-RU" smtClean="0"/>
              <a:t>14.11.2018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A52ABA-5A6B-438F-B0F8-FA1A2AF5E85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81223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5AF8FF-5A36-4CEF-8FD5-F9BECDEDEFE5}" type="datetime1">
              <a:rPr lang="ru-RU" smtClean="0"/>
              <a:t>14.11.2018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A52ABA-5A6B-438F-B0F8-FA1A2AF5E85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39256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E2DD9-743C-4D08-B715-64A4D4B821B3}" type="datetime1">
              <a:rPr lang="ru-RU" smtClean="0"/>
              <a:t>14.11.2018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A52ABA-5A6B-438F-B0F8-FA1A2AF5E85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8837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7A8363-D617-4DE3-80B7-68418516078F}" type="datetime1">
              <a:rPr lang="ru-RU" smtClean="0"/>
              <a:t>14.11.2018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A52ABA-5A6B-438F-B0F8-FA1A2AF5E85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20465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69805" cy="6874935"/>
            <a:chOff x="-8467" y="-8468"/>
            <a:chExt cx="9169805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C3F1A8-52B7-4FB2-B502-5B4E4BDAC3F9}" type="datetime1">
              <a:rPr lang="ru-RU" smtClean="0"/>
              <a:t>14.11.2018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4DA52ABA-5A6B-438F-B0F8-FA1A2AF5E85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11085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59-tula@bk.ru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D0%AD%D1%82%D0%B8%D0%BC%D0%BE%D0%BB%D0%BE%D0%B3%D0%B8%D1%8F" TargetMode="External"/><Relationship Id="rId7" Type="http://schemas.openxmlformats.org/officeDocument/2006/relationships/hyperlink" Target="https://ru.wikipedia.org/wiki/%D0%90%D0%BD%D1%82%D0%BE%D0%BD%D0%B8%D0%BC%D1%8B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ru.wikipedia.org/wiki/%D0%9F%D1%80%D0%BE%D1%82%D0%B8%D0%B2%D0%BE%D0%BF%D0%BE%D0%BB%D0%BE%D0%B6%D0%BD%D1%8B%D0%B5_%D1%81%D1%83%D0%B6%D0%B4%D0%B5%D0%BD%D0%B8%D1%8F" TargetMode="External"/><Relationship Id="rId5" Type="http://schemas.openxmlformats.org/officeDocument/2006/relationships/hyperlink" Target="https://ru.wikipedia.org/wiki/%D0%9A%D0%BE%D0%BD%D1%82%D0%B5%D0%BA%D1%81%D1%82" TargetMode="External"/><Relationship Id="rId4" Type="http://schemas.openxmlformats.org/officeDocument/2006/relationships/hyperlink" Target="https://ru.wikipedia.org/wiki/%D0%9E%D0%BA%D1%80%D0%B0%D1%81%D0%BA%D0%B0" TargetMode="Externa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hyperlink" Target="https://ru.wikipedia.org/wiki/%D0%9F%D0%B5%D1%80%D0%B5%D0%BD%D0%BE%D1%81%D0%BD%D0%BE%D0%B5_%D0%B7%D0%BD%D0%B0%D1%87%D0%B5%D0%BD%D0%B8%D0%B5" TargetMode="Externa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7" Type="http://schemas.openxmlformats.org/officeDocument/2006/relationships/slide" Target="slide19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slide" Target="slide18.xml"/><Relationship Id="rId5" Type="http://schemas.openxmlformats.org/officeDocument/2006/relationships/slide" Target="slide17.xml"/><Relationship Id="rId4" Type="http://schemas.openxmlformats.org/officeDocument/2006/relationships/slide" Target="slide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D0%9B%D0%B5%D0%BA%D1%81%D0%B8%D1%87%D0%B5%D1%81%D0%BA%D0%BE%D0%B5_%D0%B7%D0%BD%D0%B0%D1%87%D0%B5%D0%BD%D0%B8%D0%B5" TargetMode="External"/><Relationship Id="rId2" Type="http://schemas.openxmlformats.org/officeDocument/2006/relationships/hyperlink" Target="https://ru.wikipedia.org/wiki/%D0%A7%D0%B0%D1%81%D1%82%D0%B8_%D1%80%D0%B5%D1%87%D0%B8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.png"/><Relationship Id="rId4" Type="http://schemas.openxmlformats.org/officeDocument/2006/relationships/hyperlink" Target="https://ru.wikipedia.org/wiki/%D0%9A%D0%B0%D0%B2%D0%B0%D0%BB%D0%B5%D1%80%D0%B8%D1%8F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D0%9E%D0%BA%D1%80%D0%B0%D1%81%D0%BA%D0%B0" TargetMode="External"/><Relationship Id="rId2" Type="http://schemas.openxmlformats.org/officeDocument/2006/relationships/hyperlink" Target="https://ru.wikipedia.org/wiki/%D0%AD%D1%82%D0%B8%D0%BC%D0%BE%D0%BB%D0%BE%D0%B3%D0%B8%D1%8F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.png"/><Relationship Id="rId4" Type="http://schemas.openxmlformats.org/officeDocument/2006/relationships/hyperlink" Target="https://ru.wikipedia.org/wiki/%D0%9F%D0%B5%D1%80%D0%B5%D0%BD%D0%BE%D1%81%D0%BD%D0%BE%D0%B5_%D0%B7%D0%BD%D0%B0%D1%87%D0%B5%D0%BD%D0%B8%D0%B5" TargetMode="Externa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.png"/><Relationship Id="rId4" Type="http://schemas.openxmlformats.org/officeDocument/2006/relationships/image" Target="../media/image6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9367" y="100349"/>
            <a:ext cx="7702624" cy="2952328"/>
          </a:xfrm>
        </p:spPr>
        <p:txBody>
          <a:bodyPr>
            <a:noAutofit/>
          </a:bodyPr>
          <a:lstStyle/>
          <a:p>
            <a:r>
              <a:rPr lang="ru-RU" sz="2800" dirty="0">
                <a:solidFill>
                  <a:prstClr val="black"/>
                </a:solidFill>
              </a:rPr>
              <a:t>Удивительный мир науки</a:t>
            </a:r>
            <a:br>
              <a:rPr lang="ru-RU" sz="2800" dirty="0">
                <a:solidFill>
                  <a:prstClr val="black"/>
                </a:solidFill>
              </a:rPr>
            </a:br>
            <a:r>
              <a:rPr lang="ru-RU" sz="2800" i="1" dirty="0">
                <a:solidFill>
                  <a:prstClr val="black"/>
                </a:solidFill>
              </a:rPr>
              <a:t>номинация</a:t>
            </a:r>
            <a:r>
              <a:rPr lang="ru-RU" sz="2800" dirty="0">
                <a:solidFill>
                  <a:prstClr val="black"/>
                </a:solidFill>
              </a:rPr>
              <a:t> </a:t>
            </a:r>
            <a:br>
              <a:rPr lang="ru-RU" sz="2800" dirty="0">
                <a:solidFill>
                  <a:prstClr val="black"/>
                </a:solidFill>
              </a:rPr>
            </a:br>
            <a:r>
              <a:rPr lang="ru-RU" sz="2800" i="1" dirty="0">
                <a:solidFill>
                  <a:prstClr val="black"/>
                </a:solidFill>
              </a:rPr>
              <a:t>«</a:t>
            </a:r>
            <a:r>
              <a:rPr lang="ru-RU" sz="2800" b="1" i="1" dirty="0">
                <a:solidFill>
                  <a:prstClr val="black"/>
                </a:solidFill>
              </a:rPr>
              <a:t>Удивительный мир филологии</a:t>
            </a:r>
            <a:r>
              <a:rPr lang="ru-RU" sz="2800" i="1" dirty="0">
                <a:solidFill>
                  <a:prstClr val="black"/>
                </a:solidFill>
              </a:rPr>
              <a:t>»</a:t>
            </a:r>
            <a:br>
              <a:rPr lang="ru-RU" sz="2800" i="1" dirty="0">
                <a:solidFill>
                  <a:prstClr val="black"/>
                </a:solidFill>
              </a:rPr>
            </a:br>
            <a:r>
              <a:rPr lang="ru-RU" sz="2800" i="1" dirty="0">
                <a:solidFill>
                  <a:prstClr val="black"/>
                </a:solidFill>
              </a:rPr>
              <a:t>тема презентации</a:t>
            </a:r>
            <a:br>
              <a:rPr lang="ru-RU" sz="2800" dirty="0">
                <a:solidFill>
                  <a:prstClr val="black"/>
                </a:solidFill>
              </a:rPr>
            </a:br>
            <a:r>
              <a:rPr lang="ru-RU" sz="2800" dirty="0">
                <a:solidFill>
                  <a:prstClr val="black"/>
                </a:solidFill>
              </a:rPr>
              <a:t> </a:t>
            </a:r>
            <a:r>
              <a:rPr lang="ru-RU" sz="2800" i="1" u="sng" dirty="0">
                <a:solidFill>
                  <a:prstClr val="black"/>
                </a:solidFill>
              </a:rPr>
              <a:t>«</a:t>
            </a:r>
            <a:r>
              <a:rPr lang="ru-RU" sz="2800" b="1" i="1" u="sng" dirty="0">
                <a:solidFill>
                  <a:prstClr val="black"/>
                </a:solidFill>
              </a:rPr>
              <a:t>О словах </a:t>
            </a:r>
            <a:r>
              <a:rPr lang="ru-RU" sz="2800" b="1" i="1" u="sng" dirty="0" err="1">
                <a:solidFill>
                  <a:prstClr val="black"/>
                </a:solidFill>
              </a:rPr>
              <a:t>разнозвучащих</a:t>
            </a:r>
            <a:r>
              <a:rPr lang="ru-RU" sz="2800" b="1" i="1" u="sng" dirty="0">
                <a:solidFill>
                  <a:prstClr val="black"/>
                </a:solidFill>
              </a:rPr>
              <a:t>, но «равнозначных», тождественных или близких по смыслу</a:t>
            </a:r>
            <a:r>
              <a:rPr lang="ru-RU" sz="2800" i="1" u="sng" dirty="0">
                <a:solidFill>
                  <a:prstClr val="black"/>
                </a:solidFill>
              </a:rPr>
              <a:t>»</a:t>
            </a:r>
            <a:endParaRPr lang="ru-RU" sz="2800" i="1" u="sng" dirty="0"/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1331640" y="3284984"/>
            <a:ext cx="7812360" cy="3168352"/>
          </a:xfrm>
        </p:spPr>
        <p:txBody>
          <a:bodyPr/>
          <a:lstStyle/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493483" y="3052677"/>
            <a:ext cx="7272808" cy="32316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spcBef>
                <a:spcPts val="0"/>
              </a:spcBef>
            </a:pPr>
            <a:r>
              <a:rPr lang="ru-RU" dirty="0"/>
              <a:t>Работу выполнил </a:t>
            </a:r>
          </a:p>
          <a:p>
            <a:pPr algn="ctr">
              <a:spcBef>
                <a:spcPts val="0"/>
              </a:spcBef>
            </a:pPr>
            <a:r>
              <a:rPr lang="ru-RU" u="sng" dirty="0"/>
              <a:t>Злобин Георгий </a:t>
            </a:r>
            <a:r>
              <a:rPr lang="ru-RU" u="sng" dirty="0" err="1"/>
              <a:t>Ревазович</a:t>
            </a:r>
            <a:r>
              <a:rPr lang="ru-RU" u="sng" dirty="0"/>
              <a:t>,</a:t>
            </a:r>
          </a:p>
          <a:p>
            <a:pPr algn="r">
              <a:spcBef>
                <a:spcPts val="0"/>
              </a:spcBef>
            </a:pPr>
            <a:r>
              <a:rPr lang="ru-RU" dirty="0"/>
              <a:t>14 лет,</a:t>
            </a:r>
          </a:p>
          <a:p>
            <a:pPr algn="r">
              <a:spcBef>
                <a:spcPts val="0"/>
              </a:spcBef>
            </a:pPr>
            <a:r>
              <a:rPr lang="ru-RU" dirty="0"/>
              <a:t>8е класс,</a:t>
            </a:r>
          </a:p>
          <a:p>
            <a:pPr algn="r">
              <a:spcBef>
                <a:spcPts val="0"/>
              </a:spcBef>
            </a:pPr>
            <a:r>
              <a:rPr lang="ru-RU" sz="2000" dirty="0">
                <a:solidFill>
                  <a:prstClr val="black"/>
                </a:solidFill>
              </a:rPr>
              <a:t>Муниципальное бюджетное общеобразовательное учреждение «Центр образования №7 имени Героя Советского Союза </a:t>
            </a:r>
            <a:r>
              <a:rPr lang="ru-RU" sz="2000" dirty="0" err="1">
                <a:solidFill>
                  <a:prstClr val="black"/>
                </a:solidFill>
              </a:rPr>
              <a:t>С.Н.Судейского</a:t>
            </a:r>
            <a:r>
              <a:rPr lang="ru-RU" sz="2000" dirty="0">
                <a:solidFill>
                  <a:prstClr val="black"/>
                </a:solidFill>
              </a:rPr>
              <a:t> » </a:t>
            </a:r>
          </a:p>
          <a:p>
            <a:pPr algn="r">
              <a:spcBef>
                <a:spcPts val="0"/>
              </a:spcBef>
            </a:pPr>
            <a:r>
              <a:rPr lang="ru-RU" dirty="0"/>
              <a:t>Тел.: 43 93 26, 43 93 64 </a:t>
            </a:r>
          </a:p>
          <a:p>
            <a:pPr algn="r"/>
            <a:r>
              <a:rPr lang="ru-RU" dirty="0"/>
              <a:t>Электронный адрес ОУ:</a:t>
            </a:r>
          </a:p>
          <a:p>
            <a:pPr algn="ctr"/>
            <a:r>
              <a:rPr lang="en-US" dirty="0" err="1"/>
              <a:t>Shkola</a:t>
            </a:r>
            <a:r>
              <a:rPr lang="en-US" dirty="0"/>
              <a:t> </a:t>
            </a:r>
            <a:r>
              <a:rPr lang="en-US" dirty="0">
                <a:solidFill>
                  <a:srgbClr val="002060"/>
                </a:solidFill>
                <a:hlinkClick r:id="rId3"/>
              </a:rPr>
              <a:t>59-tula@bk.ru</a:t>
            </a:r>
            <a:endParaRPr lang="ru-RU" dirty="0">
              <a:solidFill>
                <a:srgbClr val="002060"/>
              </a:solidFill>
            </a:endParaRPr>
          </a:p>
          <a:p>
            <a:pPr algn="r"/>
            <a:r>
              <a:rPr lang="ru-RU" dirty="0"/>
              <a:t>Педагог-руководитель: Беляева Ирина Викторовна</a:t>
            </a:r>
          </a:p>
        </p:txBody>
      </p:sp>
      <p:sp>
        <p:nvSpPr>
          <p:cNvPr id="9" name="Управляющая кнопка: в конец 8">
            <a:hlinkClick r:id="" action="ppaction://hlinkshowjump?jump=lastslide" highlightClick="1"/>
          </p:cNvPr>
          <p:cNvSpPr/>
          <p:nvPr/>
        </p:nvSpPr>
        <p:spPr>
          <a:xfrm>
            <a:off x="8028384" y="6208861"/>
            <a:ext cx="864096" cy="649140"/>
          </a:xfrm>
          <a:prstGeom prst="actionButtonE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Управляющая кнопка: далее 9">
            <a:hlinkClick r:id="" action="ppaction://hlinkshowjump?jump=nextslide" highlightClick="1"/>
          </p:cNvPr>
          <p:cNvSpPr/>
          <p:nvPr/>
        </p:nvSpPr>
        <p:spPr>
          <a:xfrm>
            <a:off x="7092280" y="6208861"/>
            <a:ext cx="936104" cy="6435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A52ABA-5A6B-438F-B0F8-FA1A2AF5E854}" type="slidenum">
              <a:rPr lang="ru-RU" smtClean="0"/>
              <a:t>10</a:t>
            </a:fld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318502" y="188640"/>
            <a:ext cx="6957314" cy="997043"/>
          </a:xfrm>
        </p:spPr>
        <p:txBody>
          <a:bodyPr/>
          <a:lstStyle/>
          <a:p>
            <a:r>
              <a:rPr lang="ru-RU" dirty="0"/>
              <a:t>      Зарплата и жалованье</a:t>
            </a:r>
          </a:p>
        </p:txBody>
      </p:sp>
      <p:pic>
        <p:nvPicPr>
          <p:cNvPr id="5122" name="Picture 2" descr="C:\Users\Александр\Desktop\зарплат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8502" y="854349"/>
            <a:ext cx="3786732" cy="2520280"/>
          </a:xfrm>
          <a:prstGeom prst="rect">
            <a:avLst/>
          </a:prstGeom>
          <a:noFill/>
        </p:spPr>
      </p:pic>
      <p:pic>
        <p:nvPicPr>
          <p:cNvPr id="5123" name="Picture 3" descr="C:\Users\Александр\Desktop\жалованье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83768" y="3029938"/>
            <a:ext cx="5472608" cy="3810304"/>
          </a:xfrm>
          <a:prstGeom prst="rect">
            <a:avLst/>
          </a:prstGeom>
          <a:noFill/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89827" y="6151881"/>
            <a:ext cx="765292" cy="712513"/>
          </a:xfrm>
          <a:prstGeom prst="rect">
            <a:avLst/>
          </a:prstGeom>
        </p:spPr>
      </p:pic>
      <p:sp>
        <p:nvSpPr>
          <p:cNvPr id="11" name="Управляющая кнопка: далее 10">
            <a:hlinkClick r:id="" action="ppaction://hlinkshowjump?jump=nextslide" highlightClick="1"/>
          </p:cNvPr>
          <p:cNvSpPr/>
          <p:nvPr/>
        </p:nvSpPr>
        <p:spPr>
          <a:xfrm>
            <a:off x="7663819" y="6151881"/>
            <a:ext cx="792088" cy="70316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Управляющая кнопка: в начало 11">
            <a:hlinkClick r:id="" action="ppaction://hlinkshowjump?jump=firstslide" highlightClick="1"/>
          </p:cNvPr>
          <p:cNvSpPr/>
          <p:nvPr/>
        </p:nvSpPr>
        <p:spPr>
          <a:xfrm>
            <a:off x="7537" y="6151881"/>
            <a:ext cx="1065814" cy="688361"/>
          </a:xfrm>
          <a:prstGeom prst="actionButtonBeginning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Управляющая кнопка: назад 12">
            <a:hlinkClick r:id="" action="ppaction://hlinkshowjump?jump=previousslide" highlightClick="1"/>
          </p:cNvPr>
          <p:cNvSpPr/>
          <p:nvPr/>
        </p:nvSpPr>
        <p:spPr>
          <a:xfrm>
            <a:off x="1078430" y="6151966"/>
            <a:ext cx="896486" cy="688361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slow">
    <p:wip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6840760" cy="1575048"/>
          </a:xfrm>
        </p:spPr>
        <p:txBody>
          <a:bodyPr>
            <a:normAutofit fontScale="90000"/>
          </a:bodyPr>
          <a:lstStyle/>
          <a:p>
            <a:r>
              <a:rPr lang="ru-RU" dirty="0"/>
              <a:t>Третья группа синонимов </a:t>
            </a:r>
            <a:br>
              <a:rPr lang="ru-RU" dirty="0"/>
            </a:br>
            <a:r>
              <a:rPr lang="ru-RU" dirty="0"/>
              <a:t>(по применимости в том или ином стиле речи)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83568" y="2852936"/>
            <a:ext cx="6273746" cy="3273227"/>
          </a:xfrm>
        </p:spPr>
        <p:txBody>
          <a:bodyPr>
            <a:normAutofit/>
          </a:bodyPr>
          <a:lstStyle/>
          <a:p>
            <a:pPr lvl="0">
              <a:buNone/>
            </a:pPr>
            <a:r>
              <a:rPr lang="ru-RU" dirty="0"/>
              <a:t>      </a:t>
            </a:r>
            <a:r>
              <a:rPr lang="ru-RU" sz="2400" dirty="0"/>
              <a:t>синонимы «конь — лошадь» стилистически не всегда обратимы;</a:t>
            </a:r>
          </a:p>
          <a:p>
            <a:pPr lvl="0">
              <a:buNone/>
            </a:pPr>
            <a:r>
              <a:rPr lang="ru-RU" sz="2400" dirty="0"/>
              <a:t>     в стихе «куда ты скачешь, гордый конь?» подстановка синонима «лошадь» произведёт комический эффект — «куда ты скачешь, гордая лошадь?»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A52ABA-5A6B-438F-B0F8-FA1A2AF5E854}" type="slidenum">
              <a:rPr lang="ru-RU" smtClean="0"/>
              <a:t>11</a:t>
            </a:fld>
            <a:endParaRPr lang="ru-RU" dirty="0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16416" y="6119817"/>
            <a:ext cx="799732" cy="744577"/>
          </a:xfrm>
          <a:prstGeom prst="rect">
            <a:avLst/>
          </a:prstGeom>
        </p:spPr>
      </p:pic>
      <p:sp>
        <p:nvSpPr>
          <p:cNvPr id="10" name="Управляющая кнопка: далее 9">
            <a:hlinkClick r:id="" action="ppaction://hlinkshowjump?jump=nextslide" highlightClick="1"/>
          </p:cNvPr>
          <p:cNvSpPr/>
          <p:nvPr/>
        </p:nvSpPr>
        <p:spPr>
          <a:xfrm>
            <a:off x="7450716" y="6131850"/>
            <a:ext cx="864096" cy="732544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Управляющая кнопка: в начало 10">
            <a:hlinkClick r:id="" action="ppaction://hlinkshowjump?jump=firstslide" highlightClick="1"/>
          </p:cNvPr>
          <p:cNvSpPr/>
          <p:nvPr/>
        </p:nvSpPr>
        <p:spPr>
          <a:xfrm>
            <a:off x="17518" y="6147924"/>
            <a:ext cx="1065814" cy="688361"/>
          </a:xfrm>
          <a:prstGeom prst="actionButtonBeginning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Управляющая кнопка: назад 11">
            <a:hlinkClick r:id="" action="ppaction://hlinkshowjump?jump=previousslide" highlightClick="1"/>
          </p:cNvPr>
          <p:cNvSpPr/>
          <p:nvPr/>
        </p:nvSpPr>
        <p:spPr>
          <a:xfrm>
            <a:off x="1078430" y="6151966"/>
            <a:ext cx="896486" cy="688361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A52ABA-5A6B-438F-B0F8-FA1A2AF5E854}" type="slidenum">
              <a:rPr lang="ru-RU" smtClean="0"/>
              <a:t>12</a:t>
            </a:fld>
            <a:endParaRPr lang="ru-RU" dirty="0"/>
          </a:p>
        </p:txBody>
      </p:sp>
      <p:pic>
        <p:nvPicPr>
          <p:cNvPr id="6146" name="Picture 2" descr="C:\Users\Александр\Desktop\конь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2119" y="1196752"/>
            <a:ext cx="7536009" cy="4896544"/>
          </a:xfrm>
          <a:prstGeom prst="rect">
            <a:avLst/>
          </a:prstGeom>
          <a:noFill/>
        </p:spPr>
      </p:pic>
      <p:sp>
        <p:nvSpPr>
          <p:cNvPr id="8" name="Управляющая кнопка: в конец 7">
            <a:hlinkClick r:id="" action="ppaction://hlinkshowjump?jump=lastslide" highlightClick="1"/>
          </p:cNvPr>
          <p:cNvSpPr/>
          <p:nvPr/>
        </p:nvSpPr>
        <p:spPr>
          <a:xfrm>
            <a:off x="8028384" y="6054311"/>
            <a:ext cx="864096" cy="803690"/>
          </a:xfrm>
          <a:prstGeom prst="actionButtonE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Управляющая кнопка: далее 8">
            <a:hlinkClick r:id="" action="ppaction://hlinkshowjump?jump=nextslide" highlightClick="1"/>
          </p:cNvPr>
          <p:cNvSpPr/>
          <p:nvPr/>
        </p:nvSpPr>
        <p:spPr>
          <a:xfrm>
            <a:off x="7113924" y="6054310"/>
            <a:ext cx="914460" cy="798051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Управляющая кнопка: в начало 9">
            <a:hlinkClick r:id="" action="ppaction://hlinkshowjump?jump=firstslide" highlightClick="1"/>
          </p:cNvPr>
          <p:cNvSpPr/>
          <p:nvPr/>
        </p:nvSpPr>
        <p:spPr>
          <a:xfrm>
            <a:off x="17518" y="6147924"/>
            <a:ext cx="1065814" cy="688361"/>
          </a:xfrm>
          <a:prstGeom prst="actionButtonBeginning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Управляющая кнопка: назад 10">
            <a:hlinkClick r:id="" action="ppaction://hlinkshowjump?jump=previousslide" highlightClick="1"/>
          </p:cNvPr>
          <p:cNvSpPr/>
          <p:nvPr/>
        </p:nvSpPr>
        <p:spPr>
          <a:xfrm>
            <a:off x="1078430" y="6151966"/>
            <a:ext cx="896486" cy="688361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slow">
    <p:wip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5366" y="332656"/>
            <a:ext cx="7500970" cy="1224136"/>
          </a:xfrm>
        </p:spPr>
        <p:txBody>
          <a:bodyPr>
            <a:normAutofit fontScale="90000"/>
          </a:bodyPr>
          <a:lstStyle/>
          <a:p>
            <a:r>
              <a:rPr lang="ru-RU" dirty="0"/>
              <a:t>        Четвёртая группа синонимов (по </a:t>
            </a:r>
            <a:r>
              <a:rPr lang="ru-RU" dirty="0">
                <a:hlinkClick r:id="rId3" tooltip="Этимология"/>
              </a:rPr>
              <a:t>этимологическому</a:t>
            </a:r>
            <a:r>
              <a:rPr lang="ru-RU" dirty="0"/>
              <a:t> значению, которое может придавать одному из синонимов особую </a:t>
            </a:r>
            <a:r>
              <a:rPr lang="ru-RU" dirty="0">
                <a:hlinkClick r:id="rId4" tooltip="Окраска"/>
              </a:rPr>
              <a:t>окраску</a:t>
            </a:r>
            <a:r>
              <a:rPr lang="ru-RU" dirty="0"/>
              <a:t>)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11560" y="2852936"/>
            <a:ext cx="6624736" cy="3561259"/>
          </a:xfrm>
        </p:spPr>
        <p:txBody>
          <a:bodyPr>
            <a:normAutofit/>
          </a:bodyPr>
          <a:lstStyle/>
          <a:p>
            <a:pPr lvl="0">
              <a:spcBef>
                <a:spcPts val="0"/>
              </a:spcBef>
              <a:buNone/>
            </a:pPr>
            <a:r>
              <a:rPr lang="ru-RU" sz="2400" dirty="0"/>
              <a:t>    синонимы «смелый — бесстрашный» связывают общее понятие храбрости в первом случае с «дерзанием», «решимостью», во втором — с «отсутствием страха»; поэтому эти синонимы в известном </a:t>
            </a:r>
            <a:r>
              <a:rPr lang="ru-RU" sz="2400" dirty="0">
                <a:hlinkClick r:id="rId5" tooltip="Контекст"/>
              </a:rPr>
              <a:t>контексте</a:t>
            </a:r>
            <a:r>
              <a:rPr lang="ru-RU" sz="2400" dirty="0"/>
              <a:t> </a:t>
            </a:r>
          </a:p>
          <a:p>
            <a:pPr lvl="0">
              <a:spcBef>
                <a:spcPts val="0"/>
              </a:spcBef>
              <a:buNone/>
            </a:pPr>
            <a:r>
              <a:rPr lang="ru-RU" sz="2400" dirty="0"/>
              <a:t>    могут быть применены как слова, </a:t>
            </a:r>
            <a:r>
              <a:rPr lang="ru-RU" sz="2400" dirty="0">
                <a:hlinkClick r:id="rId6" tooltip="Противоположные суждения"/>
              </a:rPr>
              <a:t>противоположные</a:t>
            </a:r>
            <a:r>
              <a:rPr lang="ru-RU" sz="2400" dirty="0"/>
              <a:t> по значению, как </a:t>
            </a:r>
            <a:r>
              <a:rPr lang="ru-RU" sz="2400" i="1" dirty="0">
                <a:hlinkClick r:id="rId7" tooltip="Антонимы"/>
              </a:rPr>
              <a:t>антонимы</a:t>
            </a:r>
            <a:r>
              <a:rPr lang="ru-RU" sz="2400" dirty="0"/>
              <a:t>)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A52ABA-5A6B-438F-B0F8-FA1A2AF5E854}" type="slidenum">
              <a:rPr lang="ru-RU" smtClean="0"/>
              <a:t>13</a:t>
            </a:fld>
            <a:endParaRPr lang="ru-RU" dirty="0"/>
          </a:p>
        </p:txBody>
      </p:sp>
      <p:sp>
        <p:nvSpPr>
          <p:cNvPr id="9" name="Управляющая кнопка: в конец 8">
            <a:hlinkClick r:id="" action="ppaction://hlinkshowjump?jump=lastslide" highlightClick="1"/>
          </p:cNvPr>
          <p:cNvSpPr/>
          <p:nvPr/>
        </p:nvSpPr>
        <p:spPr>
          <a:xfrm>
            <a:off x="8028384" y="6054311"/>
            <a:ext cx="864096" cy="803690"/>
          </a:xfrm>
          <a:prstGeom prst="actionButtonE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Управляющая кнопка: далее 9">
            <a:hlinkClick r:id="" action="ppaction://hlinkshowjump?jump=nextslide" highlightClick="1"/>
          </p:cNvPr>
          <p:cNvSpPr/>
          <p:nvPr/>
        </p:nvSpPr>
        <p:spPr>
          <a:xfrm>
            <a:off x="7113924" y="6054310"/>
            <a:ext cx="914460" cy="798051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Управляющая кнопка: в начало 10">
            <a:hlinkClick r:id="" action="ppaction://hlinkshowjump?jump=firstslide" highlightClick="1"/>
          </p:cNvPr>
          <p:cNvSpPr/>
          <p:nvPr/>
        </p:nvSpPr>
        <p:spPr>
          <a:xfrm>
            <a:off x="17518" y="6147924"/>
            <a:ext cx="1065814" cy="688361"/>
          </a:xfrm>
          <a:prstGeom prst="actionButtonBeginning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Управляющая кнопка: назад 11">
            <a:hlinkClick r:id="" action="ppaction://hlinkshowjump?jump=previousslide" highlightClick="1"/>
          </p:cNvPr>
          <p:cNvSpPr/>
          <p:nvPr/>
        </p:nvSpPr>
        <p:spPr>
          <a:xfrm>
            <a:off x="1078430" y="6151966"/>
            <a:ext cx="896486" cy="688361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Александр\Desktop\смелые люди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3728" y="476672"/>
            <a:ext cx="4320480" cy="6022750"/>
          </a:xfrm>
          <a:prstGeom prst="rect">
            <a:avLst/>
          </a:prstGeom>
          <a:noFill/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A52ABA-5A6B-438F-B0F8-FA1A2AF5E854}" type="slidenum">
              <a:rPr lang="ru-RU" smtClean="0"/>
              <a:t>14</a:t>
            </a:fld>
            <a:endParaRPr lang="ru-RU" dirty="0"/>
          </a:p>
        </p:txBody>
      </p:sp>
      <p:sp>
        <p:nvSpPr>
          <p:cNvPr id="8" name="Управляющая кнопка: в конец 7">
            <a:hlinkClick r:id="" action="ppaction://hlinkshowjump?jump=lastslide" highlightClick="1"/>
          </p:cNvPr>
          <p:cNvSpPr/>
          <p:nvPr/>
        </p:nvSpPr>
        <p:spPr>
          <a:xfrm>
            <a:off x="8028384" y="6054311"/>
            <a:ext cx="864096" cy="803690"/>
          </a:xfrm>
          <a:prstGeom prst="actionButtonE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Управляющая кнопка: далее 8">
            <a:hlinkClick r:id="" action="ppaction://hlinkshowjump?jump=nextslide" highlightClick="1"/>
          </p:cNvPr>
          <p:cNvSpPr/>
          <p:nvPr/>
        </p:nvSpPr>
        <p:spPr>
          <a:xfrm>
            <a:off x="7113924" y="6054310"/>
            <a:ext cx="914460" cy="798051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Управляющая кнопка: в начало 9">
            <a:hlinkClick r:id="" action="ppaction://hlinkshowjump?jump=firstslide" highlightClick="1"/>
          </p:cNvPr>
          <p:cNvSpPr/>
          <p:nvPr/>
        </p:nvSpPr>
        <p:spPr>
          <a:xfrm>
            <a:off x="17518" y="6147924"/>
            <a:ext cx="1065814" cy="688361"/>
          </a:xfrm>
          <a:prstGeom prst="actionButtonBeginning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Управляющая кнопка: назад 10">
            <a:hlinkClick r:id="" action="ppaction://hlinkshowjump?jump=previousslide" highlightClick="1"/>
          </p:cNvPr>
          <p:cNvSpPr/>
          <p:nvPr/>
        </p:nvSpPr>
        <p:spPr>
          <a:xfrm>
            <a:off x="1078430" y="6151966"/>
            <a:ext cx="896486" cy="688361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slow">
    <p:wip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3282" y="332656"/>
            <a:ext cx="6347713" cy="1320800"/>
          </a:xfrm>
        </p:spPr>
        <p:txBody>
          <a:bodyPr>
            <a:normAutofit fontScale="90000"/>
          </a:bodyPr>
          <a:lstStyle/>
          <a:p>
            <a:r>
              <a:rPr lang="ru-RU" dirty="0"/>
              <a:t>Пятая группа синонимов</a:t>
            </a:r>
            <a:br>
              <a:rPr lang="ru-RU" dirty="0"/>
            </a:br>
            <a:r>
              <a:rPr lang="ru-RU" dirty="0"/>
              <a:t>(</a:t>
            </a:r>
            <a:r>
              <a:rPr lang="ru-RU" sz="3000" dirty="0">
                <a:solidFill>
                  <a:prstClr val="black"/>
                </a:solidFill>
                <a:ea typeface="+mn-ea"/>
                <a:cs typeface="+mn-cs"/>
              </a:rPr>
              <a:t>по наличию или отсутствию </a:t>
            </a:r>
            <a:r>
              <a:rPr lang="ru-RU" sz="3000" dirty="0">
                <a:solidFill>
                  <a:prstClr val="black"/>
                </a:solidFill>
                <a:ea typeface="+mn-ea"/>
                <a:cs typeface="+mn-cs"/>
                <a:hlinkClick r:id="rId2" tooltip="Переносное значение"/>
              </a:rPr>
              <a:t>переносных значений</a:t>
            </a:r>
            <a:r>
              <a:rPr lang="ru-RU" dirty="0"/>
              <a:t>)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lvl="0" indent="0">
              <a:buNone/>
            </a:pPr>
            <a:r>
              <a:rPr lang="ru-RU" sz="2000" dirty="0"/>
              <a:t>  </a:t>
            </a:r>
            <a:r>
              <a:rPr lang="ru-RU" sz="2400" dirty="0"/>
              <a:t>В известной эпиграмме </a:t>
            </a:r>
            <a:r>
              <a:rPr lang="ru-RU" sz="2400" i="1" dirty="0"/>
              <a:t>Совет эпическому стихотворцу </a:t>
            </a:r>
            <a:r>
              <a:rPr lang="ru-RU" sz="2400" dirty="0" err="1"/>
              <a:t>К.Н.Батюшкова</a:t>
            </a:r>
            <a:r>
              <a:rPr lang="ru-RU" sz="2400" dirty="0"/>
              <a:t>:</a:t>
            </a:r>
          </a:p>
          <a:p>
            <a:pPr marL="0" lvl="0" indent="0">
              <a:buNone/>
            </a:pPr>
            <a:endParaRPr lang="ru-RU" sz="2400" dirty="0"/>
          </a:p>
          <a:p>
            <a:pPr marL="0" lvl="0" indent="0">
              <a:spcBef>
                <a:spcPts val="0"/>
              </a:spcBef>
              <a:buNone/>
            </a:pPr>
            <a:r>
              <a:rPr lang="ru-RU" sz="2400" i="1" dirty="0"/>
              <a:t>«Какое хочешь имя дай</a:t>
            </a:r>
            <a:br>
              <a:rPr lang="ru-RU" sz="2400" i="1" dirty="0"/>
            </a:br>
            <a:r>
              <a:rPr lang="ru-RU" sz="2400" i="1" dirty="0"/>
              <a:t>Твоей поэме полудикой</a:t>
            </a:r>
            <a:br>
              <a:rPr lang="ru-RU" sz="2400" i="1" dirty="0"/>
            </a:br>
            <a:r>
              <a:rPr lang="ru-RU" sz="2400" i="1" dirty="0"/>
              <a:t>„Пётр Длинный“, „Пётр Большой“,</a:t>
            </a:r>
          </a:p>
          <a:p>
            <a:pPr marL="0" lvl="0" indent="0">
              <a:spcBef>
                <a:spcPts val="0"/>
              </a:spcBef>
              <a:buNone/>
            </a:pPr>
            <a:r>
              <a:rPr lang="ru-RU" sz="2400" i="1" dirty="0"/>
              <a:t> но только „Пётр Великий“</a:t>
            </a:r>
            <a:br>
              <a:rPr lang="ru-RU" sz="2400" i="1" dirty="0"/>
            </a:br>
            <a:r>
              <a:rPr lang="ru-RU" sz="2400" i="1" dirty="0"/>
              <a:t>Её не называй».</a:t>
            </a:r>
          </a:p>
          <a:p>
            <a:pPr marL="0" indent="0">
              <a:buNone/>
            </a:pPr>
            <a:r>
              <a:rPr lang="ru-RU" sz="2400" dirty="0"/>
              <a:t>использовано отсутствие у первого из синонимов «большой — великий» переносного значения.</a:t>
            </a:r>
          </a:p>
          <a:p>
            <a:endParaRPr lang="ru-RU" sz="24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A52ABA-5A6B-438F-B0F8-FA1A2AF5E854}" type="slidenum">
              <a:rPr lang="ru-RU" smtClean="0"/>
              <a:t>15</a:t>
            </a:fld>
            <a:endParaRPr lang="ru-RU"/>
          </a:p>
        </p:txBody>
      </p:sp>
      <p:sp>
        <p:nvSpPr>
          <p:cNvPr id="9" name="Управляющая кнопка: в конец 8">
            <a:hlinkClick r:id="" action="ppaction://hlinkshowjump?jump=lastslide" highlightClick="1"/>
          </p:cNvPr>
          <p:cNvSpPr/>
          <p:nvPr/>
        </p:nvSpPr>
        <p:spPr>
          <a:xfrm>
            <a:off x="8028384" y="6054311"/>
            <a:ext cx="864096" cy="803690"/>
          </a:xfrm>
          <a:prstGeom prst="actionButtonE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Управляющая кнопка: далее 9">
            <a:hlinkClick r:id="" action="ppaction://hlinkshowjump?jump=nextslide" highlightClick="1"/>
          </p:cNvPr>
          <p:cNvSpPr/>
          <p:nvPr/>
        </p:nvSpPr>
        <p:spPr>
          <a:xfrm>
            <a:off x="7113924" y="6054310"/>
            <a:ext cx="914460" cy="798051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Управляющая кнопка: в начало 10">
            <a:hlinkClick r:id="" action="ppaction://hlinkshowjump?jump=firstslide" highlightClick="1"/>
          </p:cNvPr>
          <p:cNvSpPr/>
          <p:nvPr/>
        </p:nvSpPr>
        <p:spPr>
          <a:xfrm>
            <a:off x="17518" y="6147924"/>
            <a:ext cx="1065814" cy="688361"/>
          </a:xfrm>
          <a:prstGeom prst="actionButtonBeginning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Управляющая кнопка: назад 11">
            <a:hlinkClick r:id="" action="ppaction://hlinkshowjump?jump=previousslide" highlightClick="1"/>
          </p:cNvPr>
          <p:cNvSpPr/>
          <p:nvPr/>
        </p:nvSpPr>
        <p:spPr>
          <a:xfrm>
            <a:off x="1078430" y="6151966"/>
            <a:ext cx="896486" cy="688361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34220"/>
            <a:ext cx="7380312" cy="2232248"/>
          </a:xfrm>
        </p:spPr>
        <p:txBody>
          <a:bodyPr>
            <a:noAutofit/>
          </a:bodyPr>
          <a:lstStyle/>
          <a:p>
            <a:pPr algn="ctr"/>
            <a:r>
              <a:rPr lang="ru-RU" sz="2400" dirty="0"/>
              <a:t>Константин Николаевич Батюшков (1787-1855) занимает особое место среди поэтов допушкинской эпохи. Именно Батюшков проложил в русской поэзии тропинку, которая была превращена в столбовую дорогу гением Пушкина.</a:t>
            </a: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9650" y="2327190"/>
            <a:ext cx="3343353" cy="4253630"/>
          </a:xfrm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A52ABA-5A6B-438F-B0F8-FA1A2AF5E854}" type="slidenum">
              <a:rPr lang="ru-RU" smtClean="0"/>
              <a:t>16</a:t>
            </a:fld>
            <a:endParaRPr lang="ru-RU"/>
          </a:p>
        </p:txBody>
      </p:sp>
      <p:sp>
        <p:nvSpPr>
          <p:cNvPr id="10" name="Управляющая кнопка: в конец 9">
            <a:hlinkClick r:id="" action="ppaction://hlinkshowjump?jump=lastslide" highlightClick="1"/>
          </p:cNvPr>
          <p:cNvSpPr/>
          <p:nvPr/>
        </p:nvSpPr>
        <p:spPr>
          <a:xfrm>
            <a:off x="8028384" y="6054311"/>
            <a:ext cx="864096" cy="803690"/>
          </a:xfrm>
          <a:prstGeom prst="actionButtonE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Управляющая кнопка: далее 10">
            <a:hlinkClick r:id="" action="ppaction://hlinkshowjump?jump=nextslide" highlightClick="1"/>
          </p:cNvPr>
          <p:cNvSpPr/>
          <p:nvPr/>
        </p:nvSpPr>
        <p:spPr>
          <a:xfrm>
            <a:off x="7113924" y="6054310"/>
            <a:ext cx="914460" cy="798051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Управляющая кнопка: в начало 11">
            <a:hlinkClick r:id="" action="ppaction://hlinkshowjump?jump=firstslide" highlightClick="1"/>
          </p:cNvPr>
          <p:cNvSpPr/>
          <p:nvPr/>
        </p:nvSpPr>
        <p:spPr>
          <a:xfrm>
            <a:off x="17518" y="6147924"/>
            <a:ext cx="1065814" cy="688361"/>
          </a:xfrm>
          <a:prstGeom prst="actionButtonBeginning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Управляющая кнопка: назад 12">
            <a:hlinkClick r:id="" action="ppaction://hlinkshowjump?jump=previousslide" highlightClick="1"/>
          </p:cNvPr>
          <p:cNvSpPr/>
          <p:nvPr/>
        </p:nvSpPr>
        <p:spPr>
          <a:xfrm>
            <a:off x="1078430" y="6151966"/>
            <a:ext cx="896486" cy="688361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4033587"/>
      </p:ext>
    </p:extLst>
  </p:cSld>
  <p:clrMapOvr>
    <a:masterClrMapping/>
  </p:clrMapOvr>
  <p:transition spd="slow">
    <p:wip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Таким образом,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/>
              <a:t>       </a:t>
            </a:r>
          </a:p>
          <a:p>
            <a:pPr>
              <a:buNone/>
            </a:pPr>
            <a:endParaRPr lang="ru-RU" dirty="0"/>
          </a:p>
          <a:p>
            <a:pPr>
              <a:buNone/>
            </a:pPr>
            <a:r>
              <a:rPr lang="ru-RU" sz="2800" dirty="0"/>
              <a:t>            Синонимы служат для повышения выразительности речи, позволяют избегать её однообразия.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A52ABA-5A6B-438F-B0F8-FA1A2AF5E854}" type="slidenum">
              <a:rPr lang="ru-RU" smtClean="0"/>
              <a:t>17</a:t>
            </a:fld>
            <a:endParaRPr lang="ru-RU"/>
          </a:p>
        </p:txBody>
      </p:sp>
      <p:sp>
        <p:nvSpPr>
          <p:cNvPr id="9" name="Управляющая кнопка: в конец 8">
            <a:hlinkClick r:id="" action="ppaction://hlinkshowjump?jump=lastslide" highlightClick="1"/>
          </p:cNvPr>
          <p:cNvSpPr/>
          <p:nvPr/>
        </p:nvSpPr>
        <p:spPr>
          <a:xfrm>
            <a:off x="8028384" y="6054311"/>
            <a:ext cx="864096" cy="803690"/>
          </a:xfrm>
          <a:prstGeom prst="actionButtonE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Управляющая кнопка: далее 9">
            <a:hlinkClick r:id="" action="ppaction://hlinkshowjump?jump=nextslide" highlightClick="1"/>
          </p:cNvPr>
          <p:cNvSpPr/>
          <p:nvPr/>
        </p:nvSpPr>
        <p:spPr>
          <a:xfrm>
            <a:off x="7113924" y="6054310"/>
            <a:ext cx="914460" cy="798051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Управляющая кнопка: в начало 10">
            <a:hlinkClick r:id="" action="ppaction://hlinkshowjump?jump=firstslide" highlightClick="1"/>
          </p:cNvPr>
          <p:cNvSpPr/>
          <p:nvPr/>
        </p:nvSpPr>
        <p:spPr>
          <a:xfrm>
            <a:off x="17518" y="6147924"/>
            <a:ext cx="1065814" cy="688361"/>
          </a:xfrm>
          <a:prstGeom prst="actionButtonBeginning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Управляющая кнопка: назад 11">
            <a:hlinkClick r:id="" action="ppaction://hlinkshowjump?jump=previousslide" highlightClick="1"/>
          </p:cNvPr>
          <p:cNvSpPr/>
          <p:nvPr/>
        </p:nvSpPr>
        <p:spPr>
          <a:xfrm>
            <a:off x="1078430" y="6151966"/>
            <a:ext cx="896486" cy="688361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599" y="116632"/>
            <a:ext cx="6347714" cy="936104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/>
              <a:t>Основные функции синонимов.</a:t>
            </a:r>
            <a:br>
              <a:rPr lang="ru-RU" dirty="0"/>
            </a:br>
            <a:r>
              <a:rPr lang="ru-RU" dirty="0"/>
              <a:t> 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09599" y="790130"/>
            <a:ext cx="6347714" cy="5353752"/>
          </a:xfrm>
        </p:spPr>
        <p:txBody>
          <a:bodyPr>
            <a:normAutofit/>
          </a:bodyPr>
          <a:lstStyle/>
          <a:p>
            <a:pPr marL="0" indent="0" fontAlgn="base">
              <a:buNone/>
            </a:pPr>
            <a:endParaRPr lang="ru-RU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fontAlgn="base"/>
            <a:r>
              <a:rPr lang="ru-RU" b="1" dirty="0">
                <a:solidFill>
                  <a:srgbClr val="000000"/>
                </a:solidFill>
                <a:latin typeface="Arial" panose="020B0604020202020204" pitchFamily="34" charset="0"/>
              </a:rPr>
              <a:t>1. Уточнение</a:t>
            </a:r>
            <a:r>
              <a:rPr lang="ru-RU" dirty="0">
                <a:solidFill>
                  <a:srgbClr val="000000"/>
                </a:solidFill>
                <a:latin typeface="Arial" panose="020B0604020202020204" pitchFamily="34" charset="0"/>
              </a:rPr>
              <a:t> основано на неполном совпадении значений синонимичных слов: синонимы позволяют «добавить» недостающие смыслы, вскрыть в обозначаемом новые стороны:</a:t>
            </a:r>
            <a:r>
              <a:rPr lang="ru-RU" i="1" dirty="0">
                <a:solidFill>
                  <a:srgbClr val="000000"/>
                </a:solidFill>
                <a:latin typeface="Arial" panose="020B0604020202020204" pitchFamily="34" charset="0"/>
              </a:rPr>
              <a:t> Он </a:t>
            </a:r>
            <a:r>
              <a:rPr lang="ru-RU" i="1" u="sng" dirty="0">
                <a:solidFill>
                  <a:srgbClr val="000000"/>
                </a:solidFill>
                <a:latin typeface="inherit"/>
              </a:rPr>
              <a:t>бежал</a:t>
            </a:r>
            <a:r>
              <a:rPr lang="ru-RU" i="1" dirty="0">
                <a:solidFill>
                  <a:srgbClr val="000000"/>
                </a:solidFill>
                <a:latin typeface="Arial" panose="020B0604020202020204" pitchFamily="34" charset="0"/>
              </a:rPr>
              <a:t>, вернее </a:t>
            </a:r>
            <a:r>
              <a:rPr lang="ru-RU" i="1" u="sng" dirty="0">
                <a:solidFill>
                  <a:srgbClr val="000000"/>
                </a:solidFill>
                <a:latin typeface="inherit"/>
              </a:rPr>
              <a:t>несся</a:t>
            </a:r>
            <a:r>
              <a:rPr lang="ru-RU" dirty="0">
                <a:solidFill>
                  <a:srgbClr val="000000"/>
                </a:solidFill>
                <a:latin typeface="Arial" panose="020B0604020202020204" pitchFamily="34" charset="0"/>
              </a:rPr>
              <a:t>. </a:t>
            </a:r>
          </a:p>
          <a:p>
            <a:pPr fontAlgn="base"/>
            <a:r>
              <a:rPr lang="ru-RU" b="1" dirty="0">
                <a:solidFill>
                  <a:srgbClr val="000000"/>
                </a:solidFill>
                <a:latin typeface="Arial" panose="020B0604020202020204" pitchFamily="34" charset="0"/>
              </a:rPr>
              <a:t>2. Замещение </a:t>
            </a:r>
            <a:r>
              <a:rPr lang="ru-RU" dirty="0">
                <a:solidFill>
                  <a:srgbClr val="000000"/>
                </a:solidFill>
                <a:latin typeface="Arial" panose="020B0604020202020204" pitchFamily="34" charset="0"/>
              </a:rPr>
              <a:t>основано на том, что в ряде контекстов различия между синонимами стираются, и это позволяет избегать повторов одних и тех же слов: </a:t>
            </a:r>
            <a:r>
              <a:rPr lang="ru-RU" i="1" dirty="0">
                <a:solidFill>
                  <a:srgbClr val="000000"/>
                </a:solidFill>
                <a:latin typeface="Arial" panose="020B0604020202020204" pitchFamily="34" charset="0"/>
              </a:rPr>
              <a:t>Он совершил </a:t>
            </a:r>
            <a:r>
              <a:rPr lang="ru-RU" i="1" u="sng" dirty="0">
                <a:solidFill>
                  <a:srgbClr val="000000"/>
                </a:solidFill>
                <a:latin typeface="inherit"/>
              </a:rPr>
              <a:t>ошибку</a:t>
            </a:r>
            <a:r>
              <a:rPr lang="ru-RU" i="1" dirty="0">
                <a:solidFill>
                  <a:srgbClr val="000000"/>
                </a:solidFill>
                <a:latin typeface="Arial" panose="020B0604020202020204" pitchFamily="34" charset="0"/>
              </a:rPr>
              <a:t>, но его </a:t>
            </a:r>
            <a:r>
              <a:rPr lang="ru-RU" i="1" u="sng" dirty="0">
                <a:solidFill>
                  <a:srgbClr val="000000"/>
                </a:solidFill>
                <a:latin typeface="inherit"/>
              </a:rPr>
              <a:t>промах</a:t>
            </a:r>
            <a:r>
              <a:rPr lang="ru-RU" i="1" dirty="0">
                <a:solidFill>
                  <a:srgbClr val="000000"/>
                </a:solidFill>
                <a:latin typeface="Arial" panose="020B0604020202020204" pitchFamily="34" charset="0"/>
              </a:rPr>
              <a:t> не был замечен</a:t>
            </a:r>
            <a:r>
              <a:rPr lang="ru-RU" dirty="0">
                <a:solidFill>
                  <a:srgbClr val="000000"/>
                </a:solidFill>
                <a:latin typeface="Arial" panose="020B0604020202020204" pitchFamily="34" charset="0"/>
              </a:rPr>
              <a:t>. </a:t>
            </a:r>
          </a:p>
          <a:p>
            <a:pPr fontAlgn="base"/>
            <a:r>
              <a:rPr lang="ru-RU" b="1" dirty="0">
                <a:solidFill>
                  <a:srgbClr val="000000"/>
                </a:solidFill>
                <a:latin typeface="Arial" panose="020B0604020202020204" pitchFamily="34" charset="0"/>
              </a:rPr>
              <a:t>3. </a:t>
            </a:r>
            <a:r>
              <a:rPr lang="ru-RU" b="1" dirty="0" err="1">
                <a:solidFill>
                  <a:srgbClr val="000000"/>
                </a:solidFill>
                <a:latin typeface="Arial" panose="020B0604020202020204" pitchFamily="34" charset="0"/>
              </a:rPr>
              <a:t>Эвфемизация</a:t>
            </a:r>
            <a:r>
              <a:rPr lang="ru-RU" b="1" dirty="0">
                <a:solidFill>
                  <a:srgbClr val="000000"/>
                </a:solidFill>
                <a:latin typeface="Arial" panose="020B0604020202020204" pitchFamily="34" charset="0"/>
              </a:rPr>
              <a:t>, </a:t>
            </a:r>
            <a:r>
              <a:rPr lang="ru-RU" dirty="0">
                <a:solidFill>
                  <a:srgbClr val="000000"/>
                </a:solidFill>
                <a:latin typeface="Arial" panose="020B0604020202020204" pitchFamily="34" charset="0"/>
              </a:rPr>
              <a:t>так называется намеренно неточное обозначение реалии: </a:t>
            </a:r>
            <a:r>
              <a:rPr lang="ru-RU" i="1" dirty="0">
                <a:solidFill>
                  <a:srgbClr val="000000"/>
                </a:solidFill>
                <a:latin typeface="Arial" panose="020B0604020202020204" pitchFamily="34" charset="0"/>
              </a:rPr>
              <a:t>начальник задерживается</a:t>
            </a:r>
            <a:r>
              <a:rPr lang="ru-RU" dirty="0">
                <a:solidFill>
                  <a:srgbClr val="000000"/>
                </a:solidFill>
                <a:latin typeface="Arial" panose="020B0604020202020204" pitchFamily="34" charset="0"/>
              </a:rPr>
              <a:t> (= </a:t>
            </a:r>
            <a:r>
              <a:rPr lang="ru-RU" i="1" dirty="0">
                <a:solidFill>
                  <a:srgbClr val="000000"/>
                </a:solidFill>
                <a:latin typeface="Arial" panose="020B0604020202020204" pitchFamily="34" charset="0"/>
              </a:rPr>
              <a:t>опаздывает</a:t>
            </a:r>
            <a:r>
              <a:rPr lang="ru-RU" dirty="0">
                <a:solidFill>
                  <a:srgbClr val="000000"/>
                </a:solidFill>
                <a:latin typeface="Arial" panose="020B0604020202020204" pitchFamily="34" charset="0"/>
              </a:rPr>
              <a:t>), </a:t>
            </a:r>
            <a:r>
              <a:rPr lang="ru-RU" i="1" dirty="0">
                <a:solidFill>
                  <a:srgbClr val="000000"/>
                </a:solidFill>
                <a:latin typeface="Arial" panose="020B0604020202020204" pitchFamily="34" charset="0"/>
              </a:rPr>
              <a:t>он недалек</a:t>
            </a:r>
            <a:r>
              <a:rPr lang="ru-RU" dirty="0">
                <a:solidFill>
                  <a:srgbClr val="000000"/>
                </a:solidFill>
                <a:latin typeface="Arial" panose="020B0604020202020204" pitchFamily="34" charset="0"/>
              </a:rPr>
              <a:t> (= </a:t>
            </a:r>
            <a:r>
              <a:rPr lang="ru-RU" i="1" dirty="0">
                <a:solidFill>
                  <a:srgbClr val="000000"/>
                </a:solidFill>
                <a:latin typeface="Arial" panose="020B0604020202020204" pitchFamily="34" charset="0"/>
              </a:rPr>
              <a:t>глуп</a:t>
            </a:r>
            <a:r>
              <a:rPr lang="ru-RU" dirty="0">
                <a:solidFill>
                  <a:srgbClr val="000000"/>
                </a:solidFill>
                <a:latin typeface="Arial" panose="020B0604020202020204" pitchFamily="34" charset="0"/>
              </a:rPr>
              <a:t>). </a:t>
            </a:r>
          </a:p>
          <a:p>
            <a:pPr fontAlgn="base"/>
            <a:r>
              <a:rPr lang="ru-RU" b="1" dirty="0">
                <a:solidFill>
                  <a:srgbClr val="000000"/>
                </a:solidFill>
                <a:latin typeface="Arial" panose="020B0604020202020204" pitchFamily="34" charset="0"/>
              </a:rPr>
              <a:t>4. Противопоставление</a:t>
            </a:r>
            <a:r>
              <a:rPr lang="ru-RU" dirty="0">
                <a:solidFill>
                  <a:srgbClr val="000000"/>
                </a:solidFill>
                <a:latin typeface="Arial" panose="020B0604020202020204" pitchFamily="34" charset="0"/>
              </a:rPr>
              <a:t> синонимов подчеркивает различия между синонимами: </a:t>
            </a:r>
            <a:r>
              <a:rPr lang="ru-RU" i="1" dirty="0">
                <a:solidFill>
                  <a:srgbClr val="000000"/>
                </a:solidFill>
                <a:latin typeface="Arial" panose="020B0604020202020204" pitchFamily="34" charset="0"/>
              </a:rPr>
              <a:t>Она не </a:t>
            </a:r>
            <a:r>
              <a:rPr lang="ru-RU" i="1" u="sng" dirty="0">
                <a:solidFill>
                  <a:srgbClr val="000000"/>
                </a:solidFill>
                <a:latin typeface="inherit"/>
              </a:rPr>
              <a:t>шла</a:t>
            </a:r>
            <a:r>
              <a:rPr lang="ru-RU" i="1" dirty="0">
                <a:solidFill>
                  <a:srgbClr val="000000"/>
                </a:solidFill>
                <a:latin typeface="Arial" panose="020B0604020202020204" pitchFamily="34" charset="0"/>
              </a:rPr>
              <a:t>, а </a:t>
            </a:r>
            <a:r>
              <a:rPr lang="ru-RU" i="1" u="sng" dirty="0">
                <a:solidFill>
                  <a:srgbClr val="000000"/>
                </a:solidFill>
                <a:latin typeface="inherit"/>
              </a:rPr>
              <a:t>шествовала</a:t>
            </a:r>
            <a:r>
              <a:rPr lang="ru-RU" dirty="0">
                <a:solidFill>
                  <a:srgbClr val="000000"/>
                </a:solidFill>
                <a:latin typeface="Arial" panose="020B0604020202020204" pitchFamily="34" charset="0"/>
              </a:rPr>
              <a:t>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A52ABA-5A6B-438F-B0F8-FA1A2AF5E854}" type="slidenum">
              <a:rPr lang="ru-RU" smtClean="0"/>
              <a:t>18</a:t>
            </a:fld>
            <a:endParaRPr lang="ru-RU"/>
          </a:p>
        </p:txBody>
      </p:sp>
      <p:sp>
        <p:nvSpPr>
          <p:cNvPr id="10" name="Управляющая кнопка: в конец 9">
            <a:hlinkClick r:id="" action="ppaction://hlinkshowjump?jump=lastslide" highlightClick="1"/>
          </p:cNvPr>
          <p:cNvSpPr/>
          <p:nvPr/>
        </p:nvSpPr>
        <p:spPr>
          <a:xfrm>
            <a:off x="8028384" y="6054311"/>
            <a:ext cx="864096" cy="803690"/>
          </a:xfrm>
          <a:prstGeom prst="actionButtonE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Управляющая кнопка: далее 10">
            <a:hlinkClick r:id="" action="ppaction://hlinkshowjump?jump=nextslide" highlightClick="1"/>
          </p:cNvPr>
          <p:cNvSpPr/>
          <p:nvPr/>
        </p:nvSpPr>
        <p:spPr>
          <a:xfrm>
            <a:off x="7113924" y="6054310"/>
            <a:ext cx="914460" cy="798051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Управляющая кнопка: в начало 11">
            <a:hlinkClick r:id="" action="ppaction://hlinkshowjump?jump=firstslide" highlightClick="1"/>
          </p:cNvPr>
          <p:cNvSpPr/>
          <p:nvPr/>
        </p:nvSpPr>
        <p:spPr>
          <a:xfrm>
            <a:off x="17518" y="6147924"/>
            <a:ext cx="1065814" cy="688361"/>
          </a:xfrm>
          <a:prstGeom prst="actionButtonBeginning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Управляющая кнопка: назад 12">
            <a:hlinkClick r:id="" action="ppaction://hlinkshowjump?jump=previousslide" highlightClick="1"/>
          </p:cNvPr>
          <p:cNvSpPr/>
          <p:nvPr/>
        </p:nvSpPr>
        <p:spPr>
          <a:xfrm>
            <a:off x="1078430" y="6151966"/>
            <a:ext cx="896486" cy="688361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4003589"/>
      </p:ext>
    </p:extLst>
  </p:cSld>
  <p:clrMapOvr>
    <a:masterClrMapping/>
  </p:clrMapOvr>
  <p:transition spd="slow">
    <p:wipe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554689" cy="1595264"/>
          </a:xfrm>
        </p:spPr>
        <p:txBody>
          <a:bodyPr>
            <a:noAutofit/>
          </a:bodyPr>
          <a:lstStyle/>
          <a:p>
            <a:r>
              <a:rPr lang="ru-RU" sz="3200" dirty="0"/>
              <a:t>«Не будь </a:t>
            </a:r>
            <a:r>
              <a:rPr lang="ru-RU" sz="3200" dirty="0" err="1"/>
              <a:t>хухрей</a:t>
            </a:r>
            <a:r>
              <a:rPr lang="ru-RU" sz="3200" dirty="0"/>
              <a:t>!»</a:t>
            </a:r>
            <a:br>
              <a:rPr lang="ru-RU" sz="3200" dirty="0"/>
            </a:br>
            <a:r>
              <a:rPr lang="ru-RU" sz="3200" dirty="0"/>
              <a:t>Устаревшие слова из словаря В.И.Даля и синонимы к ним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2515261"/>
            <a:ext cx="7581528" cy="3517851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i="1" u="sng" dirty="0"/>
              <a:t>   Хабара </a:t>
            </a:r>
            <a:r>
              <a:rPr lang="ru-RU" sz="2400" i="1" dirty="0"/>
              <a:t>— нажива, пожива или взятка</a:t>
            </a:r>
            <a:br>
              <a:rPr lang="ru-RU" sz="2400" i="1" dirty="0"/>
            </a:br>
            <a:r>
              <a:rPr lang="ru-RU" sz="2400" i="1" u="sng" dirty="0" err="1"/>
              <a:t>Хупавый</a:t>
            </a:r>
            <a:r>
              <a:rPr lang="ru-RU" sz="2400" i="1" u="sng" dirty="0"/>
              <a:t> </a:t>
            </a:r>
            <a:r>
              <a:rPr lang="ru-RU" sz="2400" i="1" dirty="0"/>
              <a:t>— ловкий, опытный</a:t>
            </a:r>
            <a:br>
              <a:rPr lang="ru-RU" sz="2400" i="1" dirty="0"/>
            </a:br>
            <a:r>
              <a:rPr lang="ru-RU" sz="2400" i="1" u="sng" dirty="0" err="1"/>
              <a:t>Хухря</a:t>
            </a:r>
            <a:r>
              <a:rPr lang="ru-RU" sz="2400" i="1" u="sng" dirty="0"/>
              <a:t> </a:t>
            </a:r>
            <a:r>
              <a:rPr lang="ru-RU" sz="2400" i="1" dirty="0"/>
              <a:t>— растрепа, замарашка</a:t>
            </a:r>
            <a:br>
              <a:rPr lang="ru-RU" sz="2400" dirty="0"/>
            </a:br>
            <a:endParaRPr lang="ru-RU" sz="2400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A52ABA-5A6B-438F-B0F8-FA1A2AF5E854}" type="slidenum">
              <a:rPr lang="ru-RU" smtClean="0"/>
              <a:t>19</a:t>
            </a:fld>
            <a:endParaRPr lang="ru-RU"/>
          </a:p>
        </p:txBody>
      </p:sp>
      <p:pic>
        <p:nvPicPr>
          <p:cNvPr id="4" name="Рисунок 3" descr="http://cs540103.vk.me/v540103229/23265/S2zx6o2ExNs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9712" y="3789040"/>
            <a:ext cx="4861048" cy="2852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Управляющая кнопка: в конец 9">
            <a:hlinkClick r:id="" action="ppaction://hlinkshowjump?jump=lastslide" highlightClick="1"/>
          </p:cNvPr>
          <p:cNvSpPr/>
          <p:nvPr/>
        </p:nvSpPr>
        <p:spPr>
          <a:xfrm>
            <a:off x="8028384" y="6054311"/>
            <a:ext cx="864096" cy="803690"/>
          </a:xfrm>
          <a:prstGeom prst="actionButtonE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Управляющая кнопка: далее 10">
            <a:hlinkClick r:id="" action="ppaction://hlinkshowjump?jump=nextslide" highlightClick="1"/>
          </p:cNvPr>
          <p:cNvSpPr/>
          <p:nvPr/>
        </p:nvSpPr>
        <p:spPr>
          <a:xfrm>
            <a:off x="7113924" y="6054310"/>
            <a:ext cx="914460" cy="798051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Управляющая кнопка: в начало 11">
            <a:hlinkClick r:id="" action="ppaction://hlinkshowjump?jump=firstslide" highlightClick="1"/>
          </p:cNvPr>
          <p:cNvSpPr/>
          <p:nvPr/>
        </p:nvSpPr>
        <p:spPr>
          <a:xfrm>
            <a:off x="17518" y="6147924"/>
            <a:ext cx="1065814" cy="688361"/>
          </a:xfrm>
          <a:prstGeom prst="actionButtonBeginning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Управляющая кнопка: назад 12">
            <a:hlinkClick r:id="" action="ppaction://hlinkshowjump?jump=previousslide" highlightClick="1"/>
          </p:cNvPr>
          <p:cNvSpPr/>
          <p:nvPr/>
        </p:nvSpPr>
        <p:spPr>
          <a:xfrm>
            <a:off x="1078430" y="6151966"/>
            <a:ext cx="896486" cy="688361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slow">
    <p:wip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A52ABA-5A6B-438F-B0F8-FA1A2AF5E854}" type="slidenum">
              <a:rPr lang="ru-RU" smtClean="0"/>
              <a:t>2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539552" y="0"/>
            <a:ext cx="7344816" cy="5112568"/>
          </a:xfrm>
        </p:spPr>
        <p:txBody>
          <a:bodyPr>
            <a:normAutofit fontScale="90000"/>
          </a:bodyPr>
          <a:lstStyle/>
          <a:p>
            <a:r>
              <a:rPr lang="ru-RU" dirty="0"/>
              <a:t>Оглавление</a:t>
            </a:r>
            <a:br>
              <a:rPr lang="ru-RU" dirty="0"/>
            </a:br>
            <a:r>
              <a:rPr lang="ru-RU" dirty="0"/>
              <a:t>1. </a:t>
            </a:r>
            <a:r>
              <a:rPr lang="ru-RU" dirty="0">
                <a:hlinkClick r:id="rId3" action="ppaction://hlinksldjump"/>
              </a:rPr>
              <a:t>Что такое синонимы.</a:t>
            </a:r>
            <a:br>
              <a:rPr lang="ru-RU" dirty="0">
                <a:hlinkClick r:id="rId3" action="ppaction://hlinksldjump"/>
              </a:rPr>
            </a:br>
            <a:r>
              <a:rPr lang="ru-RU" dirty="0"/>
              <a:t>2</a:t>
            </a:r>
            <a:r>
              <a:rPr lang="ru-RU" dirty="0">
                <a:hlinkClick r:id="rId4" action="ppaction://hlinksldjump"/>
              </a:rPr>
              <a:t>. Классификация синонимов  </a:t>
            </a:r>
            <a:br>
              <a:rPr lang="ru-RU" dirty="0"/>
            </a:br>
            <a:r>
              <a:rPr lang="ru-RU" sz="2700" dirty="0"/>
              <a:t>а)</a:t>
            </a:r>
            <a:r>
              <a:rPr lang="ru-RU" dirty="0"/>
              <a:t> </a:t>
            </a:r>
            <a:r>
              <a:rPr lang="ru-RU" sz="2700" dirty="0"/>
              <a:t>по обозначаемым ими предметам,</a:t>
            </a:r>
            <a:br>
              <a:rPr lang="ru-RU" sz="2700" dirty="0"/>
            </a:br>
            <a:r>
              <a:rPr lang="ru-RU" sz="2700" dirty="0"/>
              <a:t>б) по социальной оценке обозначаемого предмета,</a:t>
            </a:r>
            <a:br>
              <a:rPr lang="ru-RU" sz="2700" dirty="0"/>
            </a:br>
            <a:r>
              <a:rPr lang="ru-RU" sz="2700" dirty="0"/>
              <a:t>в) по применимости в том или ином стиле,</a:t>
            </a:r>
            <a:br>
              <a:rPr lang="ru-RU" sz="2700" dirty="0"/>
            </a:br>
            <a:r>
              <a:rPr lang="ru-RU" sz="2700" dirty="0"/>
              <a:t>г) по этимологическому значению, </a:t>
            </a:r>
            <a:br>
              <a:rPr lang="ru-RU" sz="2700" dirty="0"/>
            </a:br>
            <a:r>
              <a:rPr lang="ru-RU" sz="2700" dirty="0"/>
              <a:t>д) по наличию или отсутствию переносного значения.</a:t>
            </a:r>
            <a:br>
              <a:rPr lang="ru-RU" dirty="0"/>
            </a:br>
            <a:r>
              <a:rPr lang="ru-RU" dirty="0"/>
              <a:t>3</a:t>
            </a:r>
            <a:r>
              <a:rPr lang="ru-RU" dirty="0">
                <a:hlinkClick r:id="rId5" action="ppaction://hlinksldjump"/>
              </a:rPr>
              <a:t>. О значении синонимов в языке.</a:t>
            </a:r>
            <a:br>
              <a:rPr lang="ru-RU" dirty="0">
                <a:hlinkClick r:id="rId5" action="ppaction://hlinksldjump"/>
              </a:rPr>
            </a:br>
            <a:r>
              <a:rPr lang="ru-RU" dirty="0">
                <a:hlinkClick r:id="rId6" action="ppaction://hlinksldjump"/>
              </a:rPr>
              <a:t>4. Основные функции синонимов.</a:t>
            </a:r>
            <a:br>
              <a:rPr lang="ru-RU" dirty="0">
                <a:hlinkClick r:id="rId6" action="ppaction://hlinksldjump"/>
              </a:rPr>
            </a:br>
            <a:r>
              <a:rPr lang="ru-RU" dirty="0"/>
              <a:t>5. </a:t>
            </a:r>
            <a:r>
              <a:rPr lang="ru-RU" dirty="0">
                <a:hlinkClick r:id="rId7" action="ppaction://hlinksldjump"/>
              </a:rPr>
              <a:t>Устаревшие слова из словаря </a:t>
            </a:r>
            <a:r>
              <a:rPr lang="ru-RU" dirty="0" err="1">
                <a:hlinkClick r:id="rId7" action="ppaction://hlinksldjump"/>
              </a:rPr>
              <a:t>В.И.Даля</a:t>
            </a:r>
            <a:r>
              <a:rPr lang="ru-RU" dirty="0">
                <a:hlinkClick r:id="rId7" action="ppaction://hlinksldjump"/>
              </a:rPr>
              <a:t>.</a:t>
            </a:r>
            <a:br>
              <a:rPr lang="ru-RU" dirty="0">
                <a:hlinkClick r:id="rId7" action="ppaction://hlinksldjump"/>
              </a:rPr>
            </a:br>
            <a:endParaRPr lang="ru-RU" dirty="0"/>
          </a:p>
        </p:txBody>
      </p:sp>
      <p:sp>
        <p:nvSpPr>
          <p:cNvPr id="9" name="Управляющая кнопка: в конец 8">
            <a:hlinkClick r:id="" action="ppaction://hlinkshowjump?jump=lastslide" highlightClick="1"/>
          </p:cNvPr>
          <p:cNvSpPr/>
          <p:nvPr/>
        </p:nvSpPr>
        <p:spPr>
          <a:xfrm>
            <a:off x="8114176" y="6315205"/>
            <a:ext cx="1029824" cy="688361"/>
          </a:xfrm>
          <a:prstGeom prst="actionButtonE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Управляющая кнопка: далее 9">
            <a:hlinkClick r:id="" action="ppaction://hlinkshowjump?jump=nextslide" highlightClick="1"/>
          </p:cNvPr>
          <p:cNvSpPr/>
          <p:nvPr/>
        </p:nvSpPr>
        <p:spPr>
          <a:xfrm>
            <a:off x="7164288" y="6315205"/>
            <a:ext cx="949888" cy="688361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Управляющая кнопка: в начало 10">
            <a:hlinkClick r:id="" action="ppaction://hlinkshowjump?jump=firstslide" highlightClick="1"/>
          </p:cNvPr>
          <p:cNvSpPr/>
          <p:nvPr/>
        </p:nvSpPr>
        <p:spPr>
          <a:xfrm>
            <a:off x="0" y="6315206"/>
            <a:ext cx="1065814" cy="688361"/>
          </a:xfrm>
          <a:prstGeom prst="actionButtonBeginning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Управляющая кнопка: назад 11">
            <a:hlinkClick r:id="" action="ppaction://hlinkshowjump?jump=previousslide" highlightClick="1"/>
          </p:cNvPr>
          <p:cNvSpPr/>
          <p:nvPr/>
        </p:nvSpPr>
        <p:spPr>
          <a:xfrm>
            <a:off x="1065814" y="6315205"/>
            <a:ext cx="896486" cy="688361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Использованная литература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09598" y="1484784"/>
            <a:ext cx="6626698" cy="4556579"/>
          </a:xfrm>
        </p:spPr>
        <p:txBody>
          <a:bodyPr>
            <a:normAutofit fontScale="92500" lnSpcReduction="10000"/>
          </a:bodyPr>
          <a:lstStyle/>
          <a:p>
            <a:pPr>
              <a:buFont typeface="Wingdings" panose="05000000000000000000" pitchFamily="2" charset="2"/>
              <a:buChar char="ü"/>
            </a:pPr>
            <a:r>
              <a:rPr lang="ru-RU" dirty="0">
                <a:solidFill>
                  <a:srgbClr val="252525"/>
                </a:solidFill>
                <a:latin typeface="Arial" panose="020B0604020202020204" pitchFamily="34" charset="0"/>
              </a:rPr>
              <a:t>Александрова З. Е. Словарь синонимов русского языка: Ок. 9000 синонимических рядов / Под ред. Л. А. Чешко. — 5-е изд., стереотип. — М.: Рус. яз., 1986. — 600 с.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dirty="0">
                <a:solidFill>
                  <a:srgbClr val="252525"/>
                </a:solidFill>
                <a:latin typeface="Arial" panose="020B0604020202020204" pitchFamily="34" charset="0"/>
              </a:rPr>
              <a:t>Словарь синонимов русского языка: В 2 т. / АН СССР, Институт русского языка; Под ред. А. П. Евгеньевой. — Л.: Наука, 1970.</a:t>
            </a:r>
          </a:p>
          <a:p>
            <a:pPr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ru-RU" dirty="0"/>
              <a:t>Литература и язык. Современная иллюстрированная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dirty="0"/>
              <a:t>      энциклопедия. —      М.: </a:t>
            </a:r>
            <a:r>
              <a:rPr lang="ru-RU" dirty="0" err="1"/>
              <a:t>Росмэн</a:t>
            </a:r>
            <a:r>
              <a:rPr lang="ru-RU" dirty="0"/>
              <a:t>. Под редакцией проф. </a:t>
            </a:r>
            <a:r>
              <a:rPr lang="ru-RU" dirty="0" err="1"/>
              <a:t>Горкина</a:t>
            </a:r>
            <a:r>
              <a:rPr lang="ru-RU" dirty="0"/>
              <a:t> А.П. 2006. 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dirty="0"/>
              <a:t>А также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dirty="0"/>
              <a:t>Раздел «Лексическая синонимия» в пособии Розенталя Д.Э., Голуб И.Б., Теленковой М.А. «Современный русский язык». См. параграфы: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dirty="0"/>
              <a:t>§ 13. Синонимы в русском языке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dirty="0"/>
              <a:t>§ 14. Типы синонимов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dirty="0"/>
              <a:t>§ 16. Вопрос о контекстуальных синонимах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dirty="0"/>
              <a:t>Глава «Синонимы» в пособии Е. И. </a:t>
            </a:r>
            <a:r>
              <a:rPr lang="ru-RU" dirty="0" err="1"/>
              <a:t>Литневской</a:t>
            </a:r>
            <a:r>
              <a:rPr lang="ru-RU" dirty="0"/>
              <a:t> «Русский язык: краткий теоретический курс для школьников»</a:t>
            </a:r>
          </a:p>
          <a:p>
            <a:pPr marL="0" indent="0">
              <a:spcBef>
                <a:spcPts val="0"/>
              </a:spcBef>
              <a:buNone/>
            </a:pP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A52ABA-5A6B-438F-B0F8-FA1A2AF5E854}" type="slidenum">
              <a:rPr lang="ru-RU" smtClean="0"/>
              <a:t>20</a:t>
            </a:fld>
            <a:endParaRPr lang="ru-RU"/>
          </a:p>
        </p:txBody>
      </p:sp>
      <p:sp>
        <p:nvSpPr>
          <p:cNvPr id="10" name="Управляющая кнопка: в начало 9">
            <a:hlinkClick r:id="" action="ppaction://hlinkshowjump?jump=firstslide" highlightClick="1"/>
          </p:cNvPr>
          <p:cNvSpPr/>
          <p:nvPr/>
        </p:nvSpPr>
        <p:spPr>
          <a:xfrm>
            <a:off x="17518" y="6147924"/>
            <a:ext cx="1065814" cy="688361"/>
          </a:xfrm>
          <a:prstGeom prst="actionButtonBeginning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Управляющая кнопка: назад 10">
            <a:hlinkClick r:id="" action="ppaction://hlinkshowjump?jump=previousslide" highlightClick="1"/>
          </p:cNvPr>
          <p:cNvSpPr/>
          <p:nvPr/>
        </p:nvSpPr>
        <p:spPr>
          <a:xfrm>
            <a:off x="1078430" y="6151966"/>
            <a:ext cx="896486" cy="688361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5962716"/>
      </p:ext>
    </p:extLst>
  </p:cSld>
  <p:clrMapOvr>
    <a:masterClrMapping/>
  </p:clrMapOvr>
  <p:transition spd="slow">
    <p:wip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A52ABA-5A6B-438F-B0F8-FA1A2AF5E854}" type="slidenum">
              <a:rPr lang="ru-RU" smtClean="0"/>
              <a:t>3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20365" y="398285"/>
            <a:ext cx="6348413" cy="1320800"/>
          </a:xfrm>
        </p:spPr>
        <p:txBody>
          <a:bodyPr/>
          <a:lstStyle/>
          <a:p>
            <a:r>
              <a:rPr lang="ru-RU" dirty="0"/>
              <a:t>Что такое синонимы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608901" y="1866032"/>
            <a:ext cx="6348413" cy="3881437"/>
          </a:xfrm>
          <a:ln>
            <a:noFill/>
          </a:ln>
        </p:spPr>
        <p:txBody>
          <a:bodyPr>
            <a:normAutofit/>
          </a:bodyPr>
          <a:lstStyle/>
          <a:p>
            <a:pPr>
              <a:buNone/>
            </a:pPr>
            <a:r>
              <a:rPr lang="ru-RU" b="1" dirty="0"/>
              <a:t>    </a:t>
            </a:r>
            <a:r>
              <a:rPr lang="ru-RU" sz="2400" b="1" dirty="0" err="1"/>
              <a:t>Сино́нимы</a:t>
            </a:r>
            <a:r>
              <a:rPr lang="ru-RU" sz="2400" dirty="0"/>
              <a:t> — слова, принадлежащие, как правило, к одной и той же </a:t>
            </a:r>
            <a:r>
              <a:rPr lang="ru-RU" sz="2400" u="sng" dirty="0">
                <a:hlinkClick r:id="rId2" tooltip="Части речи"/>
              </a:rPr>
              <a:t>части речи</a:t>
            </a:r>
            <a:r>
              <a:rPr lang="ru-RU" sz="2400" dirty="0"/>
              <a:t>, различные по звучанию и написанию, но имеющие похожее </a:t>
            </a:r>
            <a:r>
              <a:rPr lang="ru-RU" sz="2400" u="sng" dirty="0">
                <a:hlinkClick r:id="rId3" tooltip="Лексическое значение"/>
              </a:rPr>
              <a:t>лексическое значение</a:t>
            </a:r>
            <a:r>
              <a:rPr lang="ru-RU" sz="2400" dirty="0"/>
              <a:t>.</a:t>
            </a:r>
          </a:p>
          <a:p>
            <a:pPr>
              <a:buNone/>
            </a:pPr>
            <a:r>
              <a:rPr lang="ru-RU" sz="2400" dirty="0"/>
              <a:t>     Примеры синонимов в русском языке:</a:t>
            </a:r>
            <a:r>
              <a:rPr lang="ru-RU" sz="2400" dirty="0">
                <a:solidFill>
                  <a:schemeClr val="tx1"/>
                </a:solidFill>
              </a:rPr>
              <a:t> </a:t>
            </a:r>
            <a:r>
              <a:rPr lang="ru-RU" sz="2400" dirty="0">
                <a:solidFill>
                  <a:schemeClr val="tx1"/>
                </a:solidFill>
                <a:hlinkClick r:id="rId4" tooltip="Кавалерия"/>
              </a:rPr>
              <a:t>кавалерия</a:t>
            </a:r>
            <a:r>
              <a:rPr lang="ru-RU" sz="2400" dirty="0">
                <a:solidFill>
                  <a:schemeClr val="tx1"/>
                </a:solidFill>
              </a:rPr>
              <a:t> </a:t>
            </a:r>
            <a:r>
              <a:rPr lang="ru-RU" sz="2400" dirty="0"/>
              <a:t>— конница, </a:t>
            </a:r>
          </a:p>
          <a:p>
            <a:pPr algn="ctr">
              <a:buNone/>
            </a:pPr>
            <a:r>
              <a:rPr lang="ru-RU" sz="2400" dirty="0"/>
              <a:t>смелый — храбрый, </a:t>
            </a:r>
          </a:p>
          <a:p>
            <a:pPr algn="ctr">
              <a:buNone/>
            </a:pPr>
            <a:r>
              <a:rPr lang="ru-RU" sz="2400" dirty="0"/>
              <a:t>идти — шагать.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397940" y="6154519"/>
            <a:ext cx="749535" cy="697842"/>
          </a:xfrm>
          <a:prstGeom prst="rect">
            <a:avLst/>
          </a:prstGeom>
        </p:spPr>
      </p:pic>
      <p:sp>
        <p:nvSpPr>
          <p:cNvPr id="10" name="Управляющая кнопка: далее 9">
            <a:hlinkClick r:id="" action="ppaction://hlinkshowjump?jump=nextslide" highlightClick="1"/>
          </p:cNvPr>
          <p:cNvSpPr/>
          <p:nvPr/>
        </p:nvSpPr>
        <p:spPr>
          <a:xfrm>
            <a:off x="7533844" y="6154519"/>
            <a:ext cx="864096" cy="685808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Управляющая кнопка: в начало 10">
            <a:hlinkClick r:id="" action="ppaction://hlinkshowjump?jump=firstslide" highlightClick="1"/>
          </p:cNvPr>
          <p:cNvSpPr/>
          <p:nvPr/>
        </p:nvSpPr>
        <p:spPr>
          <a:xfrm>
            <a:off x="0" y="6166553"/>
            <a:ext cx="1065814" cy="688361"/>
          </a:xfrm>
          <a:prstGeom prst="actionButtonBeginning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Управляющая кнопка: назад 11">
            <a:hlinkClick r:id="" action="ppaction://hlinkshowjump?jump=previousslide" highlightClick="1"/>
          </p:cNvPr>
          <p:cNvSpPr/>
          <p:nvPr/>
        </p:nvSpPr>
        <p:spPr>
          <a:xfrm>
            <a:off x="1078430" y="6151966"/>
            <a:ext cx="896486" cy="688361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A52ABA-5A6B-438F-B0F8-FA1A2AF5E854}" type="slidenum">
              <a:rPr lang="ru-RU" smtClean="0"/>
              <a:t>4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785725" y="481035"/>
            <a:ext cx="6348413" cy="1320800"/>
          </a:xfrm>
        </p:spPr>
        <p:txBody>
          <a:bodyPr/>
          <a:lstStyle/>
          <a:p>
            <a:r>
              <a:rPr lang="ru-RU" dirty="0"/>
              <a:t>Атака кавалерии</a:t>
            </a:r>
          </a:p>
        </p:txBody>
      </p:sp>
      <p:pic>
        <p:nvPicPr>
          <p:cNvPr id="3074" name="Picture 2" descr="C:\Users\Александр\Desktop\кавалерия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772816"/>
            <a:ext cx="7128792" cy="4664266"/>
          </a:xfrm>
          <a:prstGeom prst="rect">
            <a:avLst/>
          </a:prstGeom>
          <a:noFill/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23920" y="6159485"/>
            <a:ext cx="720080" cy="670419"/>
          </a:xfrm>
          <a:prstGeom prst="rect">
            <a:avLst/>
          </a:prstGeom>
        </p:spPr>
      </p:pic>
      <p:sp>
        <p:nvSpPr>
          <p:cNvPr id="10" name="Управляющая кнопка: далее 9">
            <a:hlinkClick r:id="" action="ppaction://hlinkshowjump?jump=nextslide" highlightClick="1"/>
          </p:cNvPr>
          <p:cNvSpPr/>
          <p:nvPr/>
        </p:nvSpPr>
        <p:spPr>
          <a:xfrm>
            <a:off x="7566491" y="6159485"/>
            <a:ext cx="894246" cy="66265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Управляющая кнопка: в начало 10">
            <a:hlinkClick r:id="" action="ppaction://hlinkshowjump?jump=firstslide" highlightClick="1"/>
          </p:cNvPr>
          <p:cNvSpPr/>
          <p:nvPr/>
        </p:nvSpPr>
        <p:spPr>
          <a:xfrm>
            <a:off x="0" y="6189705"/>
            <a:ext cx="1065814" cy="688361"/>
          </a:xfrm>
          <a:prstGeom prst="actionButtonBeginning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Управляющая кнопка: назад 11">
            <a:hlinkClick r:id="" action="ppaction://hlinkshowjump?jump=previousslide" highlightClick="1"/>
          </p:cNvPr>
          <p:cNvSpPr/>
          <p:nvPr/>
        </p:nvSpPr>
        <p:spPr>
          <a:xfrm>
            <a:off x="1078430" y="6151966"/>
            <a:ext cx="896486" cy="688361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slow">
    <p:wip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A52ABA-5A6B-438F-B0F8-FA1A2AF5E854}" type="slidenum">
              <a:rPr lang="ru-RU" smtClean="0"/>
              <a:t>5</a:t>
            </a:fld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 idx="4294967295"/>
          </p:nvPr>
        </p:nvSpPr>
        <p:spPr>
          <a:xfrm>
            <a:off x="0" y="260350"/>
            <a:ext cx="5402263" cy="576263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dirty="0"/>
              <a:t>Идти - шагать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5" y="995456"/>
            <a:ext cx="6516216" cy="4887162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88424" y="6129870"/>
            <a:ext cx="788934" cy="734524"/>
          </a:xfrm>
          <a:prstGeom prst="rect">
            <a:avLst/>
          </a:prstGeom>
        </p:spPr>
      </p:pic>
      <p:sp>
        <p:nvSpPr>
          <p:cNvPr id="10" name="Управляющая кнопка: далее 9">
            <a:hlinkClick r:id="" action="ppaction://hlinkshowjump?jump=nextslide" highlightClick="1"/>
          </p:cNvPr>
          <p:cNvSpPr/>
          <p:nvPr/>
        </p:nvSpPr>
        <p:spPr>
          <a:xfrm>
            <a:off x="7668344" y="6188066"/>
            <a:ext cx="720080" cy="676328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Управляющая кнопка: в начало 10">
            <a:hlinkClick r:id="" action="ppaction://hlinkshowjump?jump=firstslide" highlightClick="1"/>
          </p:cNvPr>
          <p:cNvSpPr/>
          <p:nvPr/>
        </p:nvSpPr>
        <p:spPr>
          <a:xfrm>
            <a:off x="0" y="6176033"/>
            <a:ext cx="1065814" cy="688361"/>
          </a:xfrm>
          <a:prstGeom prst="actionButtonBeginning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Управляющая кнопка: назад 11">
            <a:hlinkClick r:id="" action="ppaction://hlinkshowjump?jump=previousslide" highlightClick="1"/>
          </p:cNvPr>
          <p:cNvSpPr/>
          <p:nvPr/>
        </p:nvSpPr>
        <p:spPr>
          <a:xfrm>
            <a:off x="1078430" y="6151966"/>
            <a:ext cx="896486" cy="688361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4341782"/>
      </p:ext>
    </p:extLst>
  </p:cSld>
  <p:clrMapOvr>
    <a:masterClrMapping/>
  </p:clrMapOvr>
  <p:transition spd="slow">
    <p:wip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Синонимы могут дифференцироваться:</a:t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lvl="0"/>
            <a:r>
              <a:rPr lang="ru-RU" sz="2400" dirty="0"/>
              <a:t>по обозначаемым ими предметам;</a:t>
            </a:r>
          </a:p>
          <a:p>
            <a:pPr lvl="0"/>
            <a:r>
              <a:rPr lang="ru-RU" sz="2400" dirty="0"/>
              <a:t>по социальной оценке обозначаемого предмета;</a:t>
            </a:r>
          </a:p>
          <a:p>
            <a:pPr lvl="0"/>
            <a:r>
              <a:rPr lang="ru-RU" sz="2400" dirty="0"/>
              <a:t>по применимости в том или ином стиле;</a:t>
            </a:r>
          </a:p>
          <a:p>
            <a:pPr lvl="0"/>
            <a:r>
              <a:rPr lang="ru-RU" sz="2400" dirty="0"/>
              <a:t>по </a:t>
            </a:r>
            <a:r>
              <a:rPr lang="ru-RU" sz="2400" dirty="0">
                <a:hlinkClick r:id="rId2" tooltip="Этимология"/>
              </a:rPr>
              <a:t>этимологическому</a:t>
            </a:r>
            <a:r>
              <a:rPr lang="ru-RU" sz="2400" dirty="0"/>
              <a:t> значению, которое может придавать одному из синонимов особую </a:t>
            </a:r>
            <a:r>
              <a:rPr lang="ru-RU" sz="2400" dirty="0">
                <a:hlinkClick r:id="rId3" tooltip="Окраска"/>
              </a:rPr>
              <a:t>окраску</a:t>
            </a:r>
            <a:r>
              <a:rPr lang="ru-RU" sz="2400" dirty="0"/>
              <a:t>; </a:t>
            </a:r>
          </a:p>
          <a:p>
            <a:pPr lvl="0"/>
            <a:r>
              <a:rPr lang="ru-RU" sz="2400" dirty="0"/>
              <a:t>по наличию или отсутствию </a:t>
            </a:r>
            <a:r>
              <a:rPr lang="ru-RU" sz="2400" dirty="0">
                <a:hlinkClick r:id="rId4" tooltip="Переносное значение"/>
              </a:rPr>
              <a:t>переносных значений</a:t>
            </a:r>
            <a:r>
              <a:rPr lang="ru-RU" sz="2400" dirty="0"/>
              <a:t>.</a:t>
            </a:r>
          </a:p>
          <a:p>
            <a:endParaRPr lang="ru-RU" sz="24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A52ABA-5A6B-438F-B0F8-FA1A2AF5E854}" type="slidenum">
              <a:rPr lang="ru-RU" smtClean="0"/>
              <a:t>6</a:t>
            </a:fld>
            <a:endParaRPr lang="ru-RU" dirty="0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532440" y="6315793"/>
            <a:ext cx="611560" cy="569383"/>
          </a:xfrm>
          <a:prstGeom prst="rect">
            <a:avLst/>
          </a:prstGeom>
        </p:spPr>
      </p:pic>
      <p:sp>
        <p:nvSpPr>
          <p:cNvPr id="10" name="Управляющая кнопка: далее 9">
            <a:hlinkClick r:id="" action="ppaction://hlinkshowjump?jump=nextslide" highlightClick="1"/>
          </p:cNvPr>
          <p:cNvSpPr/>
          <p:nvPr/>
        </p:nvSpPr>
        <p:spPr>
          <a:xfrm>
            <a:off x="7727736" y="6315206"/>
            <a:ext cx="792088" cy="537155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Управляющая кнопка: в начало 11">
            <a:hlinkClick r:id="" action="ppaction://hlinkshowjump?jump=firstslide" highlightClick="1"/>
          </p:cNvPr>
          <p:cNvSpPr/>
          <p:nvPr/>
        </p:nvSpPr>
        <p:spPr>
          <a:xfrm>
            <a:off x="0" y="6315207"/>
            <a:ext cx="1043608" cy="569970"/>
          </a:xfrm>
          <a:prstGeom prst="actionButtonBeginning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Управляющая кнопка: назад 12">
            <a:hlinkClick r:id="" action="ppaction://hlinkshowjump?jump=previousslide" highlightClick="1"/>
          </p:cNvPr>
          <p:cNvSpPr/>
          <p:nvPr/>
        </p:nvSpPr>
        <p:spPr>
          <a:xfrm>
            <a:off x="1056224" y="6315206"/>
            <a:ext cx="907605" cy="56997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Первая группа синонимов (по обозначаемым ими предметам) 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buNone/>
            </a:pPr>
            <a:r>
              <a:rPr lang="ru-RU" sz="2400" dirty="0"/>
              <a:t>       Синонимы </a:t>
            </a:r>
          </a:p>
          <a:p>
            <a:pPr lvl="0">
              <a:buNone/>
            </a:pPr>
            <a:r>
              <a:rPr lang="ru-RU" sz="2400" dirty="0"/>
              <a:t>    «скоморох — лицедей — комедиант — актёр — артист»</a:t>
            </a:r>
          </a:p>
          <a:p>
            <a:pPr lvl="0">
              <a:buNone/>
            </a:pPr>
            <a:r>
              <a:rPr lang="ru-RU" sz="2400" dirty="0"/>
              <a:t>    отражают разные моменты в развитии театра и разное отношение к профессии актёра.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A52ABA-5A6B-438F-B0F8-FA1A2AF5E854}" type="slidenum">
              <a:rPr lang="ru-RU" smtClean="0"/>
              <a:t>7</a:t>
            </a:fld>
            <a:endParaRPr lang="ru-RU" dirty="0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13888" y="6081456"/>
            <a:ext cx="863256" cy="803720"/>
          </a:xfrm>
          <a:prstGeom prst="rect">
            <a:avLst/>
          </a:prstGeom>
        </p:spPr>
      </p:pic>
      <p:sp>
        <p:nvSpPr>
          <p:cNvPr id="10" name="Управляющая кнопка: далее 9">
            <a:hlinkClick r:id="" action="ppaction://hlinkshowjump?jump=nextslide" highlightClick="1"/>
          </p:cNvPr>
          <p:cNvSpPr/>
          <p:nvPr/>
        </p:nvSpPr>
        <p:spPr>
          <a:xfrm>
            <a:off x="7452319" y="6114793"/>
            <a:ext cx="861569" cy="743207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Управляющая кнопка: в начало 10">
            <a:hlinkClick r:id="" action="ppaction://hlinkshowjump?jump=firstslide" highlightClick="1"/>
          </p:cNvPr>
          <p:cNvSpPr/>
          <p:nvPr/>
        </p:nvSpPr>
        <p:spPr>
          <a:xfrm>
            <a:off x="0" y="6114793"/>
            <a:ext cx="1065814" cy="688361"/>
          </a:xfrm>
          <a:prstGeom prst="actionButtonBeginning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Управляющая кнопка: назад 11">
            <a:hlinkClick r:id="" action="ppaction://hlinkshowjump?jump=previousslide" highlightClick="1"/>
          </p:cNvPr>
          <p:cNvSpPr/>
          <p:nvPr/>
        </p:nvSpPr>
        <p:spPr>
          <a:xfrm>
            <a:off x="1078430" y="6151966"/>
            <a:ext cx="896486" cy="688361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 descr="C:\Users\Александр\Desktop\комедиант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0"/>
            <a:ext cx="4298661" cy="5832648"/>
          </a:xfrm>
          <a:prstGeom prst="rect">
            <a:avLst/>
          </a:prstGeom>
          <a:noFill/>
        </p:spPr>
      </p:pic>
      <p:pic>
        <p:nvPicPr>
          <p:cNvPr id="4101" name="Picture 5" descr="C:\Users\Александр\Desktop\komediant_0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60032" y="260648"/>
            <a:ext cx="2874746" cy="4005064"/>
          </a:xfrm>
          <a:prstGeom prst="rect">
            <a:avLst/>
          </a:prstGeom>
          <a:noFill/>
        </p:spPr>
      </p:pic>
      <p:pic>
        <p:nvPicPr>
          <p:cNvPr id="4102" name="Picture 6" descr="C:\Users\Александр\Desktop\комедианты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131840" y="3408106"/>
            <a:ext cx="4416491" cy="3312368"/>
          </a:xfrm>
          <a:prstGeom prst="rect">
            <a:avLst/>
          </a:prstGeom>
          <a:noFill/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A52ABA-5A6B-438F-B0F8-FA1A2AF5E854}" type="slidenum">
              <a:rPr lang="ru-RU" smtClean="0"/>
              <a:t>8</a:t>
            </a:fld>
            <a:endParaRPr lang="ru-RU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298653" y="6041363"/>
            <a:ext cx="883997" cy="823031"/>
          </a:xfrm>
          <a:prstGeom prst="rect">
            <a:avLst/>
          </a:prstGeom>
        </p:spPr>
      </p:pic>
      <p:sp>
        <p:nvSpPr>
          <p:cNvPr id="11" name="Управляющая кнопка: далее 10">
            <a:hlinkClick r:id="" action="ppaction://hlinkshowjump?jump=nextslide" highlightClick="1"/>
          </p:cNvPr>
          <p:cNvSpPr/>
          <p:nvPr/>
        </p:nvSpPr>
        <p:spPr>
          <a:xfrm>
            <a:off x="7367942" y="6053852"/>
            <a:ext cx="914460" cy="798051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Управляющая кнопка: в начало 11">
            <a:hlinkClick r:id="" action="ppaction://hlinkshowjump?jump=firstslide" highlightClick="1"/>
          </p:cNvPr>
          <p:cNvSpPr/>
          <p:nvPr/>
        </p:nvSpPr>
        <p:spPr>
          <a:xfrm>
            <a:off x="-32358" y="6159625"/>
            <a:ext cx="1065814" cy="688361"/>
          </a:xfrm>
          <a:prstGeom prst="actionButtonBeginning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Управляющая кнопка: назад 12">
            <a:hlinkClick r:id="" action="ppaction://hlinkshowjump?jump=previousslide" highlightClick="1"/>
          </p:cNvPr>
          <p:cNvSpPr/>
          <p:nvPr/>
        </p:nvSpPr>
        <p:spPr>
          <a:xfrm>
            <a:off x="1078430" y="6151966"/>
            <a:ext cx="896486" cy="688361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slow">
    <p:wip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Вторая группа синонимов (по социальной оценке обозначаемого предмета) 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420888"/>
            <a:ext cx="8363272" cy="3705275"/>
          </a:xfrm>
        </p:spPr>
        <p:txBody>
          <a:bodyPr/>
          <a:lstStyle/>
          <a:p>
            <a:pPr lvl="0">
              <a:buNone/>
            </a:pPr>
            <a:r>
              <a:rPr lang="ru-RU" dirty="0"/>
              <a:t>     </a:t>
            </a:r>
            <a:r>
              <a:rPr lang="ru-RU" sz="2800" dirty="0"/>
              <a:t>Синонимы «жалованье — зарплата» </a:t>
            </a:r>
          </a:p>
          <a:p>
            <a:pPr lvl="0">
              <a:buNone/>
            </a:pPr>
            <a:r>
              <a:rPr lang="ru-RU" sz="2800" dirty="0"/>
              <a:t>   отражают разное отношение</a:t>
            </a:r>
          </a:p>
          <a:p>
            <a:pPr lvl="0">
              <a:buNone/>
            </a:pPr>
            <a:r>
              <a:rPr lang="ru-RU" sz="2800" dirty="0"/>
              <a:t>   к получаемому за труд</a:t>
            </a:r>
          </a:p>
          <a:p>
            <a:pPr lvl="0">
              <a:buNone/>
            </a:pPr>
            <a:r>
              <a:rPr lang="ru-RU" sz="2800" dirty="0"/>
              <a:t>    вознаграждению.</a:t>
            </a:r>
          </a:p>
          <a:p>
            <a:endParaRPr lang="ru-RU" sz="28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A52ABA-5A6B-438F-B0F8-FA1A2AF5E854}" type="slidenum">
              <a:rPr lang="ru-RU" smtClean="0"/>
              <a:t>9</a:t>
            </a:fld>
            <a:endParaRPr lang="ru-RU" dirty="0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60003" y="6123447"/>
            <a:ext cx="795833" cy="740947"/>
          </a:xfrm>
          <a:prstGeom prst="rect">
            <a:avLst/>
          </a:prstGeom>
        </p:spPr>
      </p:pic>
      <p:sp>
        <p:nvSpPr>
          <p:cNvPr id="10" name="Управляющая кнопка: далее 9">
            <a:hlinkClick r:id="" action="ppaction://hlinkshowjump?jump=nextslide" highlightClick="1"/>
          </p:cNvPr>
          <p:cNvSpPr/>
          <p:nvPr/>
        </p:nvSpPr>
        <p:spPr>
          <a:xfrm>
            <a:off x="7361601" y="6123447"/>
            <a:ext cx="898402" cy="743664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Управляющая кнопка: в начало 10">
            <a:hlinkClick r:id="" action="ppaction://hlinkshowjump?jump=firstslide" highlightClick="1"/>
          </p:cNvPr>
          <p:cNvSpPr/>
          <p:nvPr/>
        </p:nvSpPr>
        <p:spPr>
          <a:xfrm>
            <a:off x="76692" y="6151098"/>
            <a:ext cx="1065814" cy="688361"/>
          </a:xfrm>
          <a:prstGeom prst="actionButtonBeginning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Управляющая кнопка: назад 11">
            <a:hlinkClick r:id="" action="ppaction://hlinkshowjump?jump=previousslide" highlightClick="1"/>
          </p:cNvPr>
          <p:cNvSpPr/>
          <p:nvPr/>
        </p:nvSpPr>
        <p:spPr>
          <a:xfrm>
            <a:off x="1078430" y="6151966"/>
            <a:ext cx="896486" cy="688361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516</TotalTime>
  <Words>242</Words>
  <Application>Microsoft Office PowerPoint</Application>
  <PresentationFormat>Экран (4:3)</PresentationFormat>
  <Paragraphs>95</Paragraphs>
  <Slides>20</Slides>
  <Notes>4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7" baseType="lpstr">
      <vt:lpstr>Arial</vt:lpstr>
      <vt:lpstr>Calibri</vt:lpstr>
      <vt:lpstr>inherit</vt:lpstr>
      <vt:lpstr>Trebuchet MS</vt:lpstr>
      <vt:lpstr>Wingdings</vt:lpstr>
      <vt:lpstr>Wingdings 3</vt:lpstr>
      <vt:lpstr>Грань</vt:lpstr>
      <vt:lpstr>Удивительный мир науки номинация  «Удивительный мир филологии» тема презентации  «О словах разнозвучащих, но «равнозначных», тождественных или близких по смыслу»</vt:lpstr>
      <vt:lpstr>Оглавление 1. Что такое синонимы. 2. Классификация синонимов   а) по обозначаемым ими предметам, б) по социальной оценке обозначаемого предмета, в) по применимости в том или ином стиле, г) по этимологическому значению,  д) по наличию или отсутствию переносного значения. 3. О значении синонимов в языке. 4. Основные функции синонимов. 5. Устаревшие слова из словаря В.И.Даля. </vt:lpstr>
      <vt:lpstr>Что такое синонимы</vt:lpstr>
      <vt:lpstr>Атака кавалерии</vt:lpstr>
      <vt:lpstr>Идти - шагать</vt:lpstr>
      <vt:lpstr>Синонимы могут дифференцироваться: </vt:lpstr>
      <vt:lpstr>Первая группа синонимов (по обозначаемым ими предметам) </vt:lpstr>
      <vt:lpstr>Презентация PowerPoint</vt:lpstr>
      <vt:lpstr>Вторая группа синонимов (по социальной оценке обозначаемого предмета) </vt:lpstr>
      <vt:lpstr>      Зарплата и жалованье</vt:lpstr>
      <vt:lpstr>Третья группа синонимов  (по применимости в том или ином стиле речи)</vt:lpstr>
      <vt:lpstr>Презентация PowerPoint</vt:lpstr>
      <vt:lpstr>        Четвёртая группа синонимов (по этимологическому значению, которое может придавать одному из синонимов особую окраску)</vt:lpstr>
      <vt:lpstr>Презентация PowerPoint</vt:lpstr>
      <vt:lpstr>Пятая группа синонимов (по наличию или отсутствию переносных значений)</vt:lpstr>
      <vt:lpstr>Константин Николаевич Батюшков (1787-1855) занимает особое место среди поэтов допушкинской эпохи. Именно Батюшков проложил в русской поэзии тропинку, которая была превращена в столбовую дорогу гением Пушкина.</vt:lpstr>
      <vt:lpstr>Таким образом,</vt:lpstr>
      <vt:lpstr>Основные функции синонимов.   </vt:lpstr>
      <vt:lpstr>«Не будь хухрей!» Устаревшие слова из словаря В.И.Даля и синонимы к ним</vt:lpstr>
      <vt:lpstr>Использованная литература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 синонимах</dc:title>
  <dc:creator>Александр Иванов</dc:creator>
  <cp:lastModifiedBy>Ирина Беляева</cp:lastModifiedBy>
  <cp:revision>46</cp:revision>
  <dcterms:created xsi:type="dcterms:W3CDTF">2015-11-15T12:26:35Z</dcterms:created>
  <dcterms:modified xsi:type="dcterms:W3CDTF">2018-11-14T16:44:09Z</dcterms:modified>
</cp:coreProperties>
</file>