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60" r:id="rId5"/>
    <p:sldId id="261" r:id="rId6"/>
    <p:sldId id="267" r:id="rId7"/>
    <p:sldId id="269" r:id="rId8"/>
    <p:sldId id="270" r:id="rId9"/>
    <p:sldId id="268" r:id="rId10"/>
    <p:sldId id="272" r:id="rId11"/>
    <p:sldId id="273" r:id="rId12"/>
    <p:sldId id="263" r:id="rId13"/>
    <p:sldId id="264" r:id="rId14"/>
    <p:sldId id="265" r:id="rId15"/>
    <p:sldId id="274" r:id="rId16"/>
    <p:sldId id="275" r:id="rId17"/>
    <p:sldId id="276" r:id="rId18"/>
    <p:sldId id="277" r:id="rId19"/>
    <p:sldId id="278" r:id="rId20"/>
    <p:sldId id="279" r:id="rId21"/>
    <p:sldId id="26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2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3C77C5-FD41-4267-A7CC-6C67ADBBAFB9}" type="datetimeFigureOut">
              <a:rPr lang="ru-RU" smtClean="0"/>
              <a:pPr/>
              <a:t>15.11.2018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D805B2-3B5B-41D3-9C5E-71ECA014DB8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7D805B2-3B5B-41D3-9C5E-71ECA014DB83}"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7D805B2-3B5B-41D3-9C5E-71ECA014DB83}"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6DA17075-E9E9-4759-9723-7805D743CF81}" type="datetimeFigureOut">
              <a:rPr lang="ru-RU" smtClean="0"/>
              <a:pPr/>
              <a:t>15.11.2018</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2C0B9E8E-2F87-4E14-A0C6-E391D740BA3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A17075-E9E9-4759-9723-7805D743CF8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0B9E8E-2F87-4E14-A0C6-E391D740BA3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A17075-E9E9-4759-9723-7805D743CF8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0B9E8E-2F87-4E14-A0C6-E391D740BA3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6DA17075-E9E9-4759-9723-7805D743CF81}" type="datetimeFigureOut">
              <a:rPr lang="ru-RU" smtClean="0"/>
              <a:pPr/>
              <a:t>15.11.2018</a:t>
            </a:fld>
            <a:endParaRPr lang="ru-RU"/>
          </a:p>
        </p:txBody>
      </p:sp>
      <p:sp>
        <p:nvSpPr>
          <p:cNvPr id="9" name="Номер слайда 8"/>
          <p:cNvSpPr>
            <a:spLocks noGrp="1"/>
          </p:cNvSpPr>
          <p:nvPr>
            <p:ph type="sldNum" sz="quarter" idx="15"/>
          </p:nvPr>
        </p:nvSpPr>
        <p:spPr/>
        <p:txBody>
          <a:bodyPr rtlCol="0"/>
          <a:lstStyle/>
          <a:p>
            <a:fld id="{2C0B9E8E-2F87-4E14-A0C6-E391D740BA3D}"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6DA17075-E9E9-4759-9723-7805D743CF81}" type="datetimeFigureOut">
              <a:rPr lang="ru-RU" smtClean="0"/>
              <a:pPr/>
              <a:t>15.11.2018</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2C0B9E8E-2F87-4E14-A0C6-E391D740BA3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DA17075-E9E9-4759-9723-7805D743CF81}"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C0B9E8E-2F87-4E14-A0C6-E391D740BA3D}"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6DA17075-E9E9-4759-9723-7805D743CF81}" type="datetimeFigureOut">
              <a:rPr lang="ru-RU" smtClean="0"/>
              <a:pPr/>
              <a:t>15.11.2018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C0B9E8E-2F87-4E14-A0C6-E391D740BA3D}"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6DA17075-E9E9-4759-9723-7805D743CF81}" type="datetimeFigureOut">
              <a:rPr lang="ru-RU" smtClean="0"/>
              <a:pPr/>
              <a:t>15.11.2018</a:t>
            </a:fld>
            <a:endParaRPr lang="ru-RU"/>
          </a:p>
        </p:txBody>
      </p:sp>
      <p:sp>
        <p:nvSpPr>
          <p:cNvPr id="7" name="Номер слайда 6"/>
          <p:cNvSpPr>
            <a:spLocks noGrp="1"/>
          </p:cNvSpPr>
          <p:nvPr>
            <p:ph type="sldNum" sz="quarter" idx="11"/>
          </p:nvPr>
        </p:nvSpPr>
        <p:spPr/>
        <p:txBody>
          <a:bodyPr rtlCol="0"/>
          <a:lstStyle/>
          <a:p>
            <a:fld id="{2C0B9E8E-2F87-4E14-A0C6-E391D740BA3D}"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A17075-E9E9-4759-9723-7805D743CF81}" type="datetimeFigureOut">
              <a:rPr lang="ru-RU" smtClean="0"/>
              <a:pPr/>
              <a:t>15.11.2018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C0B9E8E-2F87-4E14-A0C6-E391D740BA3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6DA17075-E9E9-4759-9723-7805D743CF81}" type="datetimeFigureOut">
              <a:rPr lang="ru-RU" smtClean="0"/>
              <a:pPr/>
              <a:t>15.11.2018</a:t>
            </a:fld>
            <a:endParaRPr lang="ru-RU"/>
          </a:p>
        </p:txBody>
      </p:sp>
      <p:sp>
        <p:nvSpPr>
          <p:cNvPr id="22" name="Номер слайда 21"/>
          <p:cNvSpPr>
            <a:spLocks noGrp="1"/>
          </p:cNvSpPr>
          <p:nvPr>
            <p:ph type="sldNum" sz="quarter" idx="15"/>
          </p:nvPr>
        </p:nvSpPr>
        <p:spPr/>
        <p:txBody>
          <a:bodyPr rtlCol="0"/>
          <a:lstStyle/>
          <a:p>
            <a:fld id="{2C0B9E8E-2F87-4E14-A0C6-E391D740BA3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6DA17075-E9E9-4759-9723-7805D743CF81}" type="datetimeFigureOut">
              <a:rPr lang="ru-RU" smtClean="0"/>
              <a:pPr/>
              <a:t>15.11.2018</a:t>
            </a:fld>
            <a:endParaRPr lang="ru-RU"/>
          </a:p>
        </p:txBody>
      </p:sp>
      <p:sp>
        <p:nvSpPr>
          <p:cNvPr id="18" name="Номер слайда 17"/>
          <p:cNvSpPr>
            <a:spLocks noGrp="1"/>
          </p:cNvSpPr>
          <p:nvPr>
            <p:ph type="sldNum" sz="quarter" idx="11"/>
          </p:nvPr>
        </p:nvSpPr>
        <p:spPr/>
        <p:txBody>
          <a:bodyPr rtlCol="0"/>
          <a:lstStyle/>
          <a:p>
            <a:fld id="{2C0B9E8E-2F87-4E14-A0C6-E391D740BA3D}"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DA17075-E9E9-4759-9723-7805D743CF81}" type="datetimeFigureOut">
              <a:rPr lang="ru-RU" smtClean="0"/>
              <a:pPr/>
              <a:t>15.11.2018</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C0B9E8E-2F87-4E14-A0C6-E391D740BA3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ru.wikipedia.org/wiki/SHA-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bits.media/online_wallet/" TargetMode="External"/><Relationship Id="rId2" Type="http://schemas.openxmlformats.org/officeDocument/2006/relationships/hyperlink" Target="https://bits.media/bitcoin-core/"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s://bits.media/faq-mining/" TargetMode="External"/><Relationship Id="rId7" Type="http://schemas.openxmlformats.org/officeDocument/2006/relationships/hyperlink" Target="https://bits.media/exchange/" TargetMode="External"/><Relationship Id="rId2" Type="http://schemas.openxmlformats.org/officeDocument/2006/relationships/hyperlink" Target="https://bits.media/mayning-dlya-nachinayushchikh/" TargetMode="External"/><Relationship Id="rId1" Type="http://schemas.openxmlformats.org/officeDocument/2006/relationships/slideLayout" Target="../slideLayouts/slideLayout2.xml"/><Relationship Id="rId6" Type="http://schemas.openxmlformats.org/officeDocument/2006/relationships/hyperlink" Target="https://bits.media/exchanger/" TargetMode="External"/><Relationship Id="rId5" Type="http://schemas.openxmlformats.org/officeDocument/2006/relationships/image" Target="../media/image15.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hyperlink" Target="https://bits.media/exchange/" TargetMode="External"/><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s://bits.media/trad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coindesk.com/bitcoin-atm-map/"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mining-bitcoin.ru/kriptovalyuta/kak-rabotayet-kriptovalyuta-chto-eto"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google.ru/url?sa=t&amp;rct=j&amp;q=&amp;esrc=s&amp;source=web&amp;cd=1&amp;cad=rja&amp;uact=8&amp;ved=0CB4QFjAA&amp;url=http://ru.wikipedia.org/wiki/%D0%9A%D0%B0%D0%BF%D1%87%D0%B0&amp;ei=JFeNVJWINsjnaOeXgsAD&amp;usg=AFQjCNGPDne9U_BXQF9VombilNxH3NtSlg&amp;sig2=cCiImhNodaPrdg4omE9paw"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hyperlink" Target="https://bits.media/altcoins/" TargetMode="External"/><Relationship Id="rId7" Type="http://schemas.openxmlformats.org/officeDocument/2006/relationships/image" Target="../media/image24.jpeg"/><Relationship Id="rId2" Type="http://schemas.openxmlformats.org/officeDocument/2006/relationships/hyperlink" Target="https://bits.media/how-to-use-btc/" TargetMode="External"/><Relationship Id="rId1" Type="http://schemas.openxmlformats.org/officeDocument/2006/relationships/slideLayout" Target="../slideLayouts/slideLayout2.xml"/><Relationship Id="rId6" Type="http://schemas.openxmlformats.org/officeDocument/2006/relationships/hyperlink" Target="https://bits.media/budushchee-kriptovalyuty-v-rossii/" TargetMode="External"/><Relationship Id="rId5" Type="http://schemas.openxmlformats.org/officeDocument/2006/relationships/hyperlink" Target="https://bits.media/news/v-shtate-nyu-york-bitkoyn-priznali-nematerialnym-imushchestvom/" TargetMode="External"/><Relationship Id="rId4" Type="http://schemas.openxmlformats.org/officeDocument/2006/relationships/hyperlink" Target="http://en.wikipedia.org/wiki/Legality_of_bitcoin_by_country"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ining-bitcoin.ru/" TargetMode="External"/><Relationship Id="rId3" Type="http://schemas.openxmlformats.org/officeDocument/2006/relationships/hyperlink" Target="https://ru.wikipedia.org/wiki/%D0%9A%D1%80%D0%B8%D0%BF%D1%82%D0%BE%D0%B3%D1%80%D0%B0%D1%84%D0%B8%D1%8F" TargetMode="External"/><Relationship Id="rId7" Type="http://schemas.openxmlformats.org/officeDocument/2006/relationships/hyperlink" Target="https://bits.media/chto-takoe-bitcoin/" TargetMode="External"/><Relationship Id="rId2" Type="http://schemas.openxmlformats.org/officeDocument/2006/relationships/hyperlink" Target="http://ru.science.wikia.com/wiki/%D0%9A%D1%80%D0%B8%D0%BF%D1%82%D0%BE%D0%B3%D1%80%D0%B0%D1%84%D0%B8%D1%8F" TargetMode="External"/><Relationship Id="rId1" Type="http://schemas.openxmlformats.org/officeDocument/2006/relationships/slideLayout" Target="../slideLayouts/slideLayout2.xml"/><Relationship Id="rId6" Type="http://schemas.openxmlformats.org/officeDocument/2006/relationships/hyperlink" Target="http://fb.ru/article/167304/bitkoinyi---chto-eto-bitkoin-koshelek-kurs-bitkoina" TargetMode="External"/><Relationship Id="rId5" Type="http://schemas.openxmlformats.org/officeDocument/2006/relationships/hyperlink" Target="http://nabiraem.ru/blogs/internet/41761/" TargetMode="External"/><Relationship Id="rId4" Type="http://schemas.openxmlformats.org/officeDocument/2006/relationships/hyperlink" Target="http://dic.academic.ru/dic.nsf/ruwiki/1383518" TargetMode="External"/><Relationship Id="rId9" Type="http://schemas.openxmlformats.org/officeDocument/2006/relationships/hyperlink" Target="https://coinspot.i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bitcoin.org/bitcoin.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hyperlink" Target="http://bitnovosti.com/2013/12/25/pizza-stoit-7-mln-dollarov/"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hyperlink" Target="https://bits.media/faq-mining/" TargetMode="External"/><Relationship Id="rId2" Type="http://schemas.openxmlformats.org/officeDocument/2006/relationships/hyperlink" Target="https://forum.bits.media/index.php?/topic/558-komissii-bitcoin/" TargetMode="External"/><Relationship Id="rId1" Type="http://schemas.openxmlformats.org/officeDocument/2006/relationships/slideLayout" Target="../slideLayouts/slideLayout2.xml"/><Relationship Id="rId4" Type="http://schemas.openxmlformats.org/officeDocument/2006/relationships/hyperlink" Target="https://bits.media/sha2-simp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3108" y="500042"/>
            <a:ext cx="6172200" cy="1894362"/>
          </a:xfrm>
        </p:spPr>
        <p:txBody>
          <a:bodyPr/>
          <a:lstStyle/>
          <a:p>
            <a:pPr algn="ctr"/>
            <a:r>
              <a:rPr lang="ru-RU" dirty="0" err="1" smtClean="0"/>
              <a:t>Биткоин</a:t>
            </a:r>
            <a:r>
              <a:rPr lang="ru-RU" dirty="0" smtClean="0"/>
              <a:t> – криптовалюта современности</a:t>
            </a:r>
            <a:br>
              <a:rPr lang="ru-RU" dirty="0" smtClean="0"/>
            </a:br>
            <a:endParaRPr lang="ru-RU" dirty="0"/>
          </a:p>
        </p:txBody>
      </p:sp>
      <p:sp>
        <p:nvSpPr>
          <p:cNvPr id="3" name="Подзаголовок 2"/>
          <p:cNvSpPr>
            <a:spLocks noGrp="1"/>
          </p:cNvSpPr>
          <p:nvPr>
            <p:ph type="subTitle" idx="1"/>
          </p:nvPr>
        </p:nvSpPr>
        <p:spPr/>
        <p:txBody>
          <a:bodyPr>
            <a:normAutofit/>
          </a:bodyPr>
          <a:lstStyle/>
          <a:p>
            <a:r>
              <a:rPr lang="ru-RU" dirty="0" smtClean="0"/>
              <a:t> </a:t>
            </a:r>
            <a:r>
              <a:rPr lang="ru-RU" dirty="0" err="1" smtClean="0"/>
              <a:t>Бузилова</a:t>
            </a:r>
            <a:r>
              <a:rPr lang="ru-RU" dirty="0" smtClean="0"/>
              <a:t> Ольга Николаевна</a:t>
            </a:r>
          </a:p>
          <a:p>
            <a:r>
              <a:rPr lang="ru-RU" dirty="0" smtClean="0"/>
              <a:t>Учитель экономики и финансовой грамотности</a:t>
            </a:r>
          </a:p>
          <a:p>
            <a:r>
              <a:rPr lang="ru-RU" dirty="0" smtClean="0"/>
              <a:t>Санкт-Петербург ГБОУ школа № 174</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блокчейн.jpg"/>
          <p:cNvPicPr>
            <a:picLocks noGrp="1" noChangeAspect="1"/>
          </p:cNvPicPr>
          <p:nvPr>
            <p:ph sz="quarter" idx="1"/>
          </p:nvPr>
        </p:nvPicPr>
        <p:blipFill>
          <a:blip r:embed="rId2" cstate="screen"/>
          <a:stretch>
            <a:fillRect/>
          </a:stretch>
        </p:blipFill>
        <p:spPr>
          <a:xfrm>
            <a:off x="142844" y="142852"/>
            <a:ext cx="8572560" cy="657229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142852"/>
            <a:ext cx="8572560" cy="6572296"/>
          </a:xfrm>
        </p:spPr>
        <p:txBody>
          <a:bodyPr>
            <a:normAutofit lnSpcReduction="10000"/>
          </a:bodyPr>
          <a:lstStyle/>
          <a:p>
            <a:pPr>
              <a:buNone/>
            </a:pPr>
            <a:r>
              <a:rPr lang="ru-RU" sz="1400" dirty="0" smtClean="0"/>
              <a:t>	Мы рассмотрели схему системы </a:t>
            </a:r>
            <a:r>
              <a:rPr lang="ru-RU" sz="1400" dirty="0" err="1" smtClean="0"/>
              <a:t>блокчейн</a:t>
            </a:r>
            <a:r>
              <a:rPr lang="ru-RU" sz="1400" dirty="0" smtClean="0"/>
              <a:t>, и сразу же возникает вопрос  - «Зачем пользователям подключатся к новой системе?» Тогда разработчики вставили в обработку транзакций стимулирующее вознаграждение. Награда используется для того, чтобы люди в сети пробовали помочь проверить сделки, несмотря на необходимость тратить вычислительную мощность на этот процесс. </a:t>
            </a:r>
          </a:p>
          <a:p>
            <a:pPr>
              <a:buNone/>
            </a:pPr>
            <a:r>
              <a:rPr lang="ru-RU" sz="1400" dirty="0" smtClean="0"/>
              <a:t>	Отсюда вытекает  второй вопрос -  «Если за такую простую работу, которую притом осуществляет компьютер, платят вознаграждение, почему бы этим не заняться всем пользователям сети Интернет и компьютеров?»  Вторя  идея парадоксальна, но на ней держится  вся система - сделать подтверждение транзакций затратными для пользователей сети в виде компьютерных вычислений. То есть не обладая определённой мощностью,  распаковать и создать новый блок невозможно. Польза от того, что проверка транзакций требует затрат, помогает избежать зависимости от количества идентичностей (пользователей сети) подконтрольных кому-либо. Таким образом только общая вычислительная мощность может оказывать давление на проверку.  Используя некоторый умный дизайн,  можно сделать так, чтобы мошеннику потребовались огромные вычислительные ресурсы для обмана, что делает это практически нецелесообразным.</a:t>
            </a:r>
          </a:p>
          <a:p>
            <a:pPr>
              <a:buNone/>
            </a:pPr>
            <a:endParaRPr lang="ru-RU" sz="1400" dirty="0" smtClean="0"/>
          </a:p>
          <a:p>
            <a:pPr>
              <a:buNone/>
            </a:pPr>
            <a:endParaRPr lang="ru-RU" sz="1400" dirty="0" smtClean="0"/>
          </a:p>
          <a:p>
            <a:pPr>
              <a:buNone/>
            </a:pPr>
            <a:r>
              <a:rPr lang="ru-RU" sz="1400" dirty="0" smtClean="0"/>
              <a:t> 	</a:t>
            </a:r>
            <a:r>
              <a:rPr lang="ru-RU" sz="1400" dirty="0" err="1" smtClean="0"/>
              <a:t>Биткоин</a:t>
            </a:r>
            <a:r>
              <a:rPr lang="ru-RU" sz="1400" dirty="0" smtClean="0"/>
              <a:t> получает довольно хороший уровень контроля над трудностью задачи, используя незначительную вариацию головоломки на доказательство правильности работы (</a:t>
            </a:r>
            <a:r>
              <a:rPr lang="ru-RU" sz="1400" dirty="0" err="1" smtClean="0"/>
              <a:t>proof-of-work</a:t>
            </a:r>
            <a:r>
              <a:rPr lang="ru-RU" sz="1400" dirty="0" smtClean="0"/>
              <a:t>).</a:t>
            </a:r>
          </a:p>
          <a:p>
            <a:pPr>
              <a:buNone/>
            </a:pPr>
            <a:r>
              <a:rPr lang="ru-RU" sz="1400" dirty="0" smtClean="0"/>
              <a:t>	</a:t>
            </a:r>
          </a:p>
          <a:p>
            <a:pPr>
              <a:buNone/>
            </a:pPr>
            <a:r>
              <a:rPr lang="ru-RU" sz="1400" dirty="0" smtClean="0"/>
              <a:t>	</a:t>
            </a:r>
          </a:p>
          <a:p>
            <a:pPr>
              <a:buNone/>
            </a:pPr>
            <a:r>
              <a:rPr lang="ru-RU" sz="1400" dirty="0" smtClean="0"/>
              <a:t>	На данном этапе  решение одного блока вознаграждается 12,5 </a:t>
            </a:r>
            <a:r>
              <a:rPr lang="ru-RU" sz="1400" dirty="0" err="1" smtClean="0"/>
              <a:t>биткоинами</a:t>
            </a:r>
            <a:r>
              <a:rPr lang="ru-RU" sz="1400" dirty="0" smtClean="0"/>
              <a:t>, до недавнего времени эта сумма равнялась 25 </a:t>
            </a:r>
            <a:r>
              <a:rPr lang="ru-RU" sz="1400" dirty="0" err="1" smtClean="0"/>
              <a:t>биткоинам</a:t>
            </a:r>
            <a:r>
              <a:rPr lang="ru-RU" sz="1400" dirty="0" smtClean="0"/>
              <a:t>, скоро же она будет равна 6, 75 </a:t>
            </a:r>
            <a:r>
              <a:rPr lang="ru-RU" sz="1400" dirty="0" err="1" smtClean="0"/>
              <a:t>биткоинов</a:t>
            </a:r>
            <a:r>
              <a:rPr lang="ru-RU" sz="1400" dirty="0" smtClean="0"/>
              <a:t>.  То есть  видно, что сумма вознаграждения со временем уменьшается, а сложность задачи </a:t>
            </a:r>
            <a:r>
              <a:rPr lang="ru-RU" sz="1400" dirty="0" err="1" smtClean="0"/>
              <a:t>учеличивается</a:t>
            </a:r>
            <a:r>
              <a:rPr lang="ru-RU" sz="1400" dirty="0" smtClean="0"/>
              <a:t>. Сложность задачи и скорость её вычисления требует всё возрастающих мощностей.</a:t>
            </a:r>
          </a:p>
          <a:p>
            <a:pPr>
              <a:buNone/>
            </a:pPr>
            <a:r>
              <a:rPr lang="ru-RU" sz="1400" dirty="0" smtClean="0"/>
              <a:t>	</a:t>
            </a:r>
          </a:p>
          <a:p>
            <a:pPr>
              <a:buNone/>
            </a:pPr>
            <a:endParaRPr lang="ru-RU" sz="1400" dirty="0"/>
          </a:p>
        </p:txBody>
      </p:sp>
      <p:sp>
        <p:nvSpPr>
          <p:cNvPr id="4" name="Прямоугольник 3"/>
          <p:cNvSpPr/>
          <p:nvPr/>
        </p:nvSpPr>
        <p:spPr>
          <a:xfrm>
            <a:off x="571472" y="3429000"/>
            <a:ext cx="7858180" cy="285752"/>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solidFill>
                  <a:schemeClr val="tx1"/>
                </a:solidFill>
              </a:rPr>
              <a:t>Биткоин</a:t>
            </a:r>
            <a:r>
              <a:rPr lang="ru-RU" dirty="0" smtClean="0">
                <a:solidFill>
                  <a:schemeClr val="tx1"/>
                </a:solidFill>
              </a:rPr>
              <a:t> использует известную хеш-функцию </a:t>
            </a:r>
            <a:r>
              <a:rPr lang="ru-RU" u="sng" dirty="0" smtClean="0">
                <a:solidFill>
                  <a:schemeClr val="tx1"/>
                </a:solidFill>
                <a:hlinkClick r:id="rId2"/>
              </a:rPr>
              <a:t>SHA-256</a:t>
            </a:r>
            <a:endParaRPr lang="ru-RU" dirty="0">
              <a:solidFill>
                <a:schemeClr val="tx1"/>
              </a:solidFill>
            </a:endParaRPr>
          </a:p>
        </p:txBody>
      </p:sp>
      <p:sp>
        <p:nvSpPr>
          <p:cNvPr id="5" name="Прямоугольник 4"/>
          <p:cNvSpPr/>
          <p:nvPr/>
        </p:nvSpPr>
        <p:spPr>
          <a:xfrm>
            <a:off x="571472" y="4572008"/>
            <a:ext cx="7858180" cy="428628"/>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Решение заданной задачи получило название– </a:t>
            </a:r>
            <a:r>
              <a:rPr lang="ru-RU" dirty="0" err="1" smtClean="0">
                <a:solidFill>
                  <a:schemeClr val="accent3"/>
                </a:solidFill>
              </a:rPr>
              <a:t>майнинг</a:t>
            </a:r>
            <a:endParaRPr lang="ru-RU" dirty="0">
              <a:solidFill>
                <a:schemeClr val="accent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714356"/>
            <a:ext cx="8501122" cy="6000792"/>
          </a:xfrm>
        </p:spPr>
        <p:txBody>
          <a:bodyPr>
            <a:normAutofit/>
          </a:bodyPr>
          <a:lstStyle/>
          <a:p>
            <a:pPr fontAlgn="base">
              <a:buNone/>
            </a:pPr>
            <a:r>
              <a:rPr lang="ru-RU" sz="1200" dirty="0" smtClean="0"/>
              <a:t>	Для того чтобы пользоваться </a:t>
            </a:r>
            <a:r>
              <a:rPr lang="ru-RU" sz="1200" dirty="0" err="1" smtClean="0"/>
              <a:t>биткоинами</a:t>
            </a:r>
            <a:r>
              <a:rPr lang="ru-RU" sz="1200" dirty="0" smtClean="0"/>
              <a:t> нужно создать </a:t>
            </a:r>
            <a:r>
              <a:rPr lang="ru-RU" sz="1200" dirty="0" err="1" smtClean="0"/>
              <a:t>биткоин</a:t>
            </a:r>
            <a:r>
              <a:rPr lang="ru-RU" sz="1200" dirty="0" smtClean="0"/>
              <a:t> –кошелёк.</a:t>
            </a:r>
          </a:p>
          <a:p>
            <a:pPr fontAlgn="base">
              <a:buNone/>
            </a:pPr>
            <a:r>
              <a:rPr lang="ru-RU" sz="1200" dirty="0" smtClean="0"/>
              <a:t>	Так называемые «лёгкие» кошельки можно установить как на ПК, так и на мобильное устройство. Они готовы к работе через несколько минут, но не хранят полной базы данных и вынуждены запрашивать информацию у других узлов, из которых состоит глобальная сеть.</a:t>
            </a:r>
          </a:p>
          <a:p>
            <a:pPr fontAlgn="base">
              <a:buNone/>
            </a:pPr>
            <a:r>
              <a:rPr lang="ru-RU" sz="1200" dirty="0" smtClean="0"/>
              <a:t>	Если вам нужна максимальная надёжность и независимость – установите </a:t>
            </a:r>
            <a:r>
              <a:rPr lang="ru-RU" sz="1200" u="sng" dirty="0" smtClean="0">
                <a:hlinkClick r:id="rId2"/>
              </a:rPr>
              <a:t>полный клиент</a:t>
            </a:r>
            <a:r>
              <a:rPr lang="ru-RU" sz="1200" dirty="0" smtClean="0"/>
              <a:t>. За это придется заплатить несколькими десятками гигабайт на жестком диске, а первичная синхронизация займёт не менее трех часов. Выбор между скоростью и надежностью за вами.</a:t>
            </a:r>
          </a:p>
          <a:p>
            <a:pPr fontAlgn="base">
              <a:buNone/>
            </a:pPr>
            <a:r>
              <a:rPr lang="ru-RU" sz="1200" dirty="0" smtClean="0"/>
              <a:t>	Для освоения технологии можно воспользоваться одним из сервисов </a:t>
            </a:r>
            <a:r>
              <a:rPr lang="ru-RU" sz="1200" u="sng" dirty="0" err="1" smtClean="0">
                <a:hlinkClick r:id="rId3"/>
              </a:rPr>
              <a:t>онлайн-кошельков</a:t>
            </a:r>
            <a:r>
              <a:rPr lang="ru-RU" sz="1200" dirty="0" smtClean="0"/>
              <a:t>, которые представляют собой обычные сайты, где вы можете управлять балансом и совершать транзакции через </a:t>
            </a:r>
            <a:r>
              <a:rPr lang="ru-RU" sz="1200" dirty="0" err="1" smtClean="0"/>
              <a:t>веб-интерфейс</a:t>
            </a:r>
            <a:r>
              <a:rPr lang="ru-RU" sz="1200" dirty="0" smtClean="0"/>
              <a:t>. Очень похоже на ставший уже привычным Интернет-банк. Но в таком случае </a:t>
            </a:r>
            <a:r>
              <a:rPr lang="ru-RU" sz="1200" dirty="0" err="1" smtClean="0"/>
              <a:t>биткойны</a:t>
            </a:r>
            <a:r>
              <a:rPr lang="ru-RU" sz="1200" dirty="0" smtClean="0"/>
              <a:t> могут быть потеряны не только вами, но и оператором кошелька. Поэтому, лучше не хранить там крупные суммы. </a:t>
            </a:r>
          </a:p>
          <a:p>
            <a:pPr>
              <a:buNone/>
            </a:pPr>
            <a:endParaRPr lang="ru-RU" sz="1200" dirty="0"/>
          </a:p>
        </p:txBody>
      </p:sp>
      <p:sp>
        <p:nvSpPr>
          <p:cNvPr id="5" name="Прямоугольник 4"/>
          <p:cNvSpPr/>
          <p:nvPr/>
        </p:nvSpPr>
        <p:spPr>
          <a:xfrm>
            <a:off x="285720" y="142852"/>
            <a:ext cx="8358246"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err="1" smtClean="0">
                <a:solidFill>
                  <a:schemeClr val="tx1"/>
                </a:solidFill>
              </a:rPr>
              <a:t>Биткоин</a:t>
            </a:r>
            <a:r>
              <a:rPr lang="ru-RU" sz="2800" dirty="0" smtClean="0">
                <a:solidFill>
                  <a:schemeClr val="tx1"/>
                </a:solidFill>
              </a:rPr>
              <a:t> - кошелёк</a:t>
            </a:r>
            <a:endParaRPr lang="ru-RU" sz="2800" dirty="0">
              <a:solidFill>
                <a:schemeClr val="tx1"/>
              </a:solidFill>
            </a:endParaRPr>
          </a:p>
        </p:txBody>
      </p:sp>
      <p:pic>
        <p:nvPicPr>
          <p:cNvPr id="7" name="Рисунок 6" descr="биткоин кошелёк.png"/>
          <p:cNvPicPr>
            <a:picLocks noChangeAspect="1"/>
          </p:cNvPicPr>
          <p:nvPr/>
        </p:nvPicPr>
        <p:blipFill>
          <a:blip r:embed="rId4" cstate="screen"/>
          <a:stretch>
            <a:fillRect/>
          </a:stretch>
        </p:blipFill>
        <p:spPr>
          <a:xfrm>
            <a:off x="428596" y="3143248"/>
            <a:ext cx="8215370" cy="35719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785818"/>
          </a:xfrm>
        </p:spPr>
        <p:txBody>
          <a:bodyPr>
            <a:normAutofit fontScale="90000"/>
          </a:bodyPr>
          <a:lstStyle/>
          <a:p>
            <a:pPr lvl="0" algn="ctr"/>
            <a:r>
              <a:rPr lang="ru-RU" dirty="0" smtClean="0"/>
              <a:t>Как заработать или получить </a:t>
            </a:r>
            <a:r>
              <a:rPr lang="ru-RU" dirty="0" err="1" smtClean="0"/>
              <a:t>биткоины</a:t>
            </a:r>
            <a:r>
              <a:rPr lang="ru-RU" dirty="0" smtClean="0"/>
              <a:t>?</a:t>
            </a:r>
            <a:br>
              <a:rPr lang="ru-RU" dirty="0" smtClean="0"/>
            </a:br>
            <a:endParaRPr lang="ru-RU" dirty="0"/>
          </a:p>
        </p:txBody>
      </p:sp>
      <p:sp>
        <p:nvSpPr>
          <p:cNvPr id="4" name="Прямоугольник 3"/>
          <p:cNvSpPr/>
          <p:nvPr/>
        </p:nvSpPr>
        <p:spPr>
          <a:xfrm>
            <a:off x="142844" y="500042"/>
            <a:ext cx="8572560" cy="1643074"/>
          </a:xfrm>
          <a:prstGeom prst="rect">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sz="1100" dirty="0" smtClean="0">
                <a:solidFill>
                  <a:schemeClr val="tx1"/>
                </a:solidFill>
              </a:rPr>
              <a:t>Всего два года назад основным способом добычи </a:t>
            </a:r>
            <a:r>
              <a:rPr lang="ru-RU" sz="1100" dirty="0" err="1" smtClean="0">
                <a:solidFill>
                  <a:schemeClr val="tx1"/>
                </a:solidFill>
              </a:rPr>
              <a:t>Bitcoin</a:t>
            </a:r>
            <a:r>
              <a:rPr lang="ru-RU" sz="1100" dirty="0" smtClean="0">
                <a:solidFill>
                  <a:schemeClr val="tx1"/>
                </a:solidFill>
              </a:rPr>
              <a:t> был </a:t>
            </a:r>
            <a:r>
              <a:rPr lang="ru-RU" sz="1100" u="sng" dirty="0" err="1" smtClean="0">
                <a:solidFill>
                  <a:schemeClr val="tx1"/>
                </a:solidFill>
                <a:hlinkClick r:id="rId2"/>
              </a:rPr>
              <a:t>майнинг</a:t>
            </a:r>
            <a:r>
              <a:rPr lang="ru-RU" sz="1100" dirty="0" smtClean="0">
                <a:solidFill>
                  <a:schemeClr val="tx1"/>
                </a:solidFill>
              </a:rPr>
              <a:t>. Работа </a:t>
            </a:r>
            <a:r>
              <a:rPr lang="ru-RU" sz="1100" dirty="0" err="1" smtClean="0">
                <a:solidFill>
                  <a:schemeClr val="tx1"/>
                </a:solidFill>
              </a:rPr>
              <a:t>майнеров</a:t>
            </a:r>
            <a:r>
              <a:rPr lang="ru-RU" sz="1100" dirty="0" smtClean="0">
                <a:solidFill>
                  <a:schemeClr val="tx1"/>
                </a:solidFill>
              </a:rPr>
              <a:t> оплачивается </a:t>
            </a:r>
            <a:r>
              <a:rPr lang="ru-RU" sz="1100" dirty="0" err="1" smtClean="0">
                <a:solidFill>
                  <a:schemeClr val="tx1"/>
                </a:solidFill>
              </a:rPr>
              <a:t>криптовалютой</a:t>
            </a:r>
            <a:r>
              <a:rPr lang="ru-RU" sz="1100" dirty="0" smtClean="0">
                <a:solidFill>
                  <a:schemeClr val="tx1"/>
                </a:solidFill>
              </a:rPr>
              <a:t>,  но период простой и прибыльной добычи давно закончился. Теперь </a:t>
            </a:r>
            <a:r>
              <a:rPr lang="ru-RU" sz="1100" u="sng" dirty="0" smtClean="0">
                <a:solidFill>
                  <a:schemeClr val="tx1"/>
                </a:solidFill>
                <a:hlinkClick r:id="rId3"/>
              </a:rPr>
              <a:t>эффективно </a:t>
            </a:r>
            <a:r>
              <a:rPr lang="ru-RU" sz="1100" u="sng" dirty="0" err="1" smtClean="0">
                <a:solidFill>
                  <a:schemeClr val="tx1"/>
                </a:solidFill>
                <a:hlinkClick r:id="rId3"/>
              </a:rPr>
              <a:t>майнить</a:t>
            </a:r>
            <a:r>
              <a:rPr lang="ru-RU" sz="1100" dirty="0" smtClean="0">
                <a:solidFill>
                  <a:schemeClr val="tx1"/>
                </a:solidFill>
              </a:rPr>
              <a:t> могут только владельцы больших «ферм» с дешевым или бесплатным электричеством, а порог входа становится все выше.</a:t>
            </a:r>
          </a:p>
          <a:p>
            <a:pPr fontAlgn="base"/>
            <a:r>
              <a:rPr lang="ru-RU" sz="1100" dirty="0" smtClean="0">
                <a:solidFill>
                  <a:schemeClr val="tx1"/>
                </a:solidFill>
              </a:rPr>
              <a:t>Владельцы бизнеса могут заработать </a:t>
            </a:r>
            <a:r>
              <a:rPr lang="ru-RU" sz="1100" dirty="0" err="1" smtClean="0">
                <a:solidFill>
                  <a:schemeClr val="tx1"/>
                </a:solidFill>
              </a:rPr>
              <a:t>биткойны</a:t>
            </a:r>
            <a:r>
              <a:rPr lang="ru-RU" sz="1100" dirty="0" smtClean="0">
                <a:solidFill>
                  <a:schemeClr val="tx1"/>
                </a:solidFill>
              </a:rPr>
              <a:t>, подключив прием оплаты за свои товары и услуги. Например, американский гигант розничной торговли </a:t>
            </a:r>
            <a:r>
              <a:rPr lang="ru-RU" sz="1100" dirty="0" err="1" smtClean="0">
                <a:solidFill>
                  <a:schemeClr val="tx1"/>
                </a:solidFill>
              </a:rPr>
              <a:t>Overstock</a:t>
            </a:r>
            <a:r>
              <a:rPr lang="ru-RU" sz="1100" dirty="0" smtClean="0">
                <a:solidFill>
                  <a:schemeClr val="tx1"/>
                </a:solidFill>
              </a:rPr>
              <a:t> при подведении итогов первого года такой интеграции подтвердил появление большого количества новых покупателей.</a:t>
            </a:r>
          </a:p>
          <a:p>
            <a:pPr fontAlgn="base"/>
            <a:r>
              <a:rPr lang="ru-RU" sz="1100" dirty="0" smtClean="0">
                <a:solidFill>
                  <a:schemeClr val="tx1"/>
                </a:solidFill>
              </a:rPr>
              <a:t>В некоторых странах возможно получать BTC в качестве заработной платы. Например, уже есть сайты, предлагающие работодателям и соискателям возможность разместить объявление о найме за </a:t>
            </a:r>
            <a:r>
              <a:rPr lang="ru-RU" sz="1100" dirty="0" err="1" smtClean="0">
                <a:solidFill>
                  <a:schemeClr val="tx1"/>
                </a:solidFill>
              </a:rPr>
              <a:t>криптовалюту</a:t>
            </a:r>
            <a:r>
              <a:rPr lang="ru-RU" sz="1100" dirty="0" smtClean="0">
                <a:solidFill>
                  <a:schemeClr val="tx1"/>
                </a:solidFill>
              </a:rPr>
              <a:t>. Популярные и наиболее часто предлагаемые  варианты - оплата труда разработчиков, журналистов, фотографов, дизайнеров и других </a:t>
            </a:r>
            <a:r>
              <a:rPr lang="ru-RU" sz="1100" dirty="0" err="1" smtClean="0">
                <a:solidFill>
                  <a:schemeClr val="tx1"/>
                </a:solidFill>
              </a:rPr>
              <a:t>фрилансеров</a:t>
            </a:r>
            <a:r>
              <a:rPr lang="ru-RU" sz="1100" dirty="0" smtClean="0">
                <a:solidFill>
                  <a:schemeClr val="tx1"/>
                </a:solidFill>
              </a:rPr>
              <a:t>.  </a:t>
            </a:r>
          </a:p>
          <a:p>
            <a:pPr algn="ctr"/>
            <a:endParaRPr lang="ru-RU" sz="1100" dirty="0">
              <a:solidFill>
                <a:schemeClr val="tx1"/>
              </a:solidFill>
            </a:endParaRPr>
          </a:p>
        </p:txBody>
      </p:sp>
      <p:pic>
        <p:nvPicPr>
          <p:cNvPr id="7" name="Рисунок 6" descr="kak-pokupat-za-bitkoiny.jpg"/>
          <p:cNvPicPr>
            <a:picLocks noChangeAspect="1"/>
          </p:cNvPicPr>
          <p:nvPr/>
        </p:nvPicPr>
        <p:blipFill>
          <a:blip r:embed="rId4" cstate="screen"/>
          <a:stretch>
            <a:fillRect/>
          </a:stretch>
        </p:blipFill>
        <p:spPr>
          <a:xfrm>
            <a:off x="214282" y="2214554"/>
            <a:ext cx="2886075" cy="2990850"/>
          </a:xfrm>
          <a:prstGeom prst="rect">
            <a:avLst/>
          </a:prstGeom>
        </p:spPr>
      </p:pic>
      <p:sp>
        <p:nvSpPr>
          <p:cNvPr id="8" name="Прямоугольник 7"/>
          <p:cNvSpPr/>
          <p:nvPr/>
        </p:nvSpPr>
        <p:spPr>
          <a:xfrm>
            <a:off x="3571868" y="2143116"/>
            <a:ext cx="5143536" cy="1143008"/>
          </a:xfrm>
          <a:prstGeom prst="rect">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err="1" smtClean="0">
                <a:solidFill>
                  <a:schemeClr val="tx1"/>
                </a:solidFill>
              </a:rPr>
              <a:t>Bitcoin</a:t>
            </a:r>
            <a:r>
              <a:rPr lang="ru-RU" sz="1200" b="1" dirty="0" smtClean="0">
                <a:solidFill>
                  <a:schemeClr val="tx1"/>
                </a:solidFill>
              </a:rPr>
              <a:t> в подарок</a:t>
            </a:r>
            <a:endParaRPr lang="ru-RU" sz="1200" dirty="0" smtClean="0">
              <a:solidFill>
                <a:schemeClr val="tx1"/>
              </a:solidFill>
            </a:endParaRPr>
          </a:p>
          <a:p>
            <a:pPr fontAlgn="base"/>
            <a:r>
              <a:rPr lang="ru-RU" sz="1200" dirty="0" smtClean="0">
                <a:solidFill>
                  <a:schemeClr val="tx1"/>
                </a:solidFill>
              </a:rPr>
              <a:t> </a:t>
            </a:r>
          </a:p>
          <a:p>
            <a:pPr fontAlgn="base"/>
            <a:r>
              <a:rPr lang="ru-RU" sz="1200" dirty="0" smtClean="0">
                <a:solidFill>
                  <a:schemeClr val="tx1"/>
                </a:solidFill>
              </a:rPr>
              <a:t>Есть способы получить BTC совершенно безвозмездно. Так называемые </a:t>
            </a:r>
            <a:r>
              <a:rPr lang="ru-RU" sz="1200" dirty="0" err="1" smtClean="0">
                <a:solidFill>
                  <a:schemeClr val="tx1"/>
                </a:solidFill>
              </a:rPr>
              <a:t>сатоши-краны</a:t>
            </a:r>
            <a:r>
              <a:rPr lang="ru-RU" sz="1200" dirty="0" smtClean="0">
                <a:solidFill>
                  <a:schemeClr val="tx1"/>
                </a:solidFill>
              </a:rPr>
              <a:t> - это сайты, которые предлагают бесплатные </a:t>
            </a:r>
            <a:r>
              <a:rPr lang="ru-RU" sz="1200" dirty="0" err="1" smtClean="0">
                <a:solidFill>
                  <a:schemeClr val="tx1"/>
                </a:solidFill>
              </a:rPr>
              <a:t>биткойны</a:t>
            </a:r>
            <a:r>
              <a:rPr lang="ru-RU" sz="1200" dirty="0" smtClean="0">
                <a:solidFill>
                  <a:schemeClr val="tx1"/>
                </a:solidFill>
              </a:rPr>
              <a:t>, но в очень малых количествах.</a:t>
            </a:r>
          </a:p>
          <a:p>
            <a:pPr algn="ctr"/>
            <a:endParaRPr lang="ru-RU" dirty="0"/>
          </a:p>
        </p:txBody>
      </p:sp>
      <p:pic>
        <p:nvPicPr>
          <p:cNvPr id="9" name="Рисунок 8" descr="биткоин в подарок.png"/>
          <p:cNvPicPr>
            <a:picLocks noChangeAspect="1"/>
          </p:cNvPicPr>
          <p:nvPr/>
        </p:nvPicPr>
        <p:blipFill>
          <a:blip r:embed="rId5" cstate="screen"/>
          <a:stretch>
            <a:fillRect/>
          </a:stretch>
        </p:blipFill>
        <p:spPr>
          <a:xfrm>
            <a:off x="4286216" y="3214686"/>
            <a:ext cx="4000560" cy="1928826"/>
          </a:xfrm>
          <a:prstGeom prst="rect">
            <a:avLst/>
          </a:prstGeom>
        </p:spPr>
      </p:pic>
      <p:sp>
        <p:nvSpPr>
          <p:cNvPr id="10" name="Прямоугольник 9"/>
          <p:cNvSpPr/>
          <p:nvPr/>
        </p:nvSpPr>
        <p:spPr>
          <a:xfrm>
            <a:off x="4572000" y="5429264"/>
            <a:ext cx="4143404" cy="928694"/>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smtClean="0">
                <a:solidFill>
                  <a:schemeClr val="tx1"/>
                </a:solidFill>
              </a:rPr>
              <a:t>Покупка</a:t>
            </a:r>
            <a:endParaRPr lang="ru-RU" sz="1200" dirty="0" smtClean="0">
              <a:solidFill>
                <a:schemeClr val="tx1"/>
              </a:solidFill>
            </a:endParaRPr>
          </a:p>
          <a:p>
            <a:pPr fontAlgn="base"/>
            <a:r>
              <a:rPr lang="ru-RU" sz="1200" dirty="0" smtClean="0">
                <a:solidFill>
                  <a:schemeClr val="tx1"/>
                </a:solidFill>
              </a:rPr>
              <a:t>Купить </a:t>
            </a:r>
            <a:r>
              <a:rPr lang="ru-RU" sz="1200" dirty="0" err="1" smtClean="0">
                <a:solidFill>
                  <a:schemeClr val="tx1"/>
                </a:solidFill>
              </a:rPr>
              <a:t>bitcoin</a:t>
            </a:r>
            <a:r>
              <a:rPr lang="ru-RU" sz="1200" dirty="0" smtClean="0">
                <a:solidFill>
                  <a:schemeClr val="tx1"/>
                </a:solidFill>
              </a:rPr>
              <a:t> можно в </a:t>
            </a:r>
            <a:r>
              <a:rPr lang="ru-RU" sz="1200" u="sng" dirty="0" err="1" smtClean="0">
                <a:solidFill>
                  <a:schemeClr val="tx1"/>
                </a:solidFill>
                <a:hlinkClick r:id="rId6" tooltip="https://bits.media/exchanger/"/>
              </a:rPr>
              <a:t>обменниках</a:t>
            </a:r>
            <a:r>
              <a:rPr lang="ru-RU" sz="1200" dirty="0" smtClean="0">
                <a:solidFill>
                  <a:schemeClr val="tx1"/>
                </a:solidFill>
              </a:rPr>
              <a:t>, на </a:t>
            </a:r>
            <a:r>
              <a:rPr lang="ru-RU" sz="1200" u="sng" dirty="0" smtClean="0">
                <a:solidFill>
                  <a:schemeClr val="tx1"/>
                </a:solidFill>
                <a:hlinkClick r:id="rId7" tooltip="https://bits.media/exchange/"/>
              </a:rPr>
              <a:t>биржах</a:t>
            </a:r>
            <a:r>
              <a:rPr lang="ru-RU" sz="1200" dirty="0" smtClean="0">
                <a:solidFill>
                  <a:schemeClr val="tx1"/>
                </a:solidFill>
              </a:rPr>
              <a:t>, через терминалы и банкоматы, поддерживающие их приобретение.</a:t>
            </a:r>
          </a:p>
          <a:p>
            <a:pPr algn="ctr"/>
            <a:endParaRPr lang="ru-RU" sz="1200" dirty="0">
              <a:solidFill>
                <a:schemeClr val="tx1"/>
              </a:solidFill>
            </a:endParaRPr>
          </a:p>
        </p:txBody>
      </p:sp>
      <p:pic>
        <p:nvPicPr>
          <p:cNvPr id="12" name="Рисунок 11" descr="купить биткоин.jpg"/>
          <p:cNvPicPr>
            <a:picLocks noChangeAspect="1"/>
          </p:cNvPicPr>
          <p:nvPr/>
        </p:nvPicPr>
        <p:blipFill>
          <a:blip r:embed="rId8" cstate="screen"/>
          <a:stretch>
            <a:fillRect/>
          </a:stretch>
        </p:blipFill>
        <p:spPr>
          <a:xfrm>
            <a:off x="214282" y="5357826"/>
            <a:ext cx="4214842" cy="135732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6" name="Прямоугольник 5"/>
          <p:cNvSpPr/>
          <p:nvPr/>
        </p:nvSpPr>
        <p:spPr>
          <a:xfrm>
            <a:off x="214282" y="142852"/>
            <a:ext cx="8429684" cy="1214446"/>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smtClean="0">
                <a:solidFill>
                  <a:schemeClr val="tx1"/>
                </a:solidFill>
              </a:rPr>
              <a:t>Обменные сервисы</a:t>
            </a:r>
            <a:endParaRPr lang="ru-RU" sz="1200" dirty="0" smtClean="0">
              <a:solidFill>
                <a:schemeClr val="tx1"/>
              </a:solidFill>
            </a:endParaRPr>
          </a:p>
          <a:p>
            <a:pPr fontAlgn="base"/>
            <a:r>
              <a:rPr lang="ru-RU" sz="1200" dirty="0" smtClean="0">
                <a:solidFill>
                  <a:schemeClr val="tx1"/>
                </a:solidFill>
              </a:rPr>
              <a:t>Наиболее  простой, но в то же время и не всегда выгодный способ - покупка </a:t>
            </a:r>
            <a:r>
              <a:rPr lang="ru-RU" sz="1200" dirty="0" err="1" smtClean="0">
                <a:solidFill>
                  <a:schemeClr val="tx1"/>
                </a:solidFill>
              </a:rPr>
              <a:t>биткойнов</a:t>
            </a:r>
            <a:r>
              <a:rPr lang="ru-RU" sz="1200" dirty="0" smtClean="0">
                <a:solidFill>
                  <a:schemeClr val="tx1"/>
                </a:solidFill>
              </a:rPr>
              <a:t> через </a:t>
            </a:r>
            <a:r>
              <a:rPr lang="ru-RU" sz="1200" dirty="0" err="1" smtClean="0">
                <a:solidFill>
                  <a:schemeClr val="tx1"/>
                </a:solidFill>
              </a:rPr>
              <a:t>обменники</a:t>
            </a:r>
            <a:r>
              <a:rPr lang="ru-RU" sz="1200" dirty="0" smtClean="0">
                <a:solidFill>
                  <a:schemeClr val="tx1"/>
                </a:solidFill>
              </a:rPr>
              <a:t>.</a:t>
            </a:r>
          </a:p>
          <a:p>
            <a:pPr fontAlgn="base"/>
            <a:r>
              <a:rPr lang="ru-RU" sz="1200" dirty="0" smtClean="0">
                <a:solidFill>
                  <a:schemeClr val="tx1"/>
                </a:solidFill>
              </a:rPr>
              <a:t>Обменные сервисы позволяют конвертировать обычные деньги в BTC и обратно по внутреннему курсу. Совсем другое дело, устроит ли вас предлагаемая стоимость обмена. Имейте в виду, что цена на конкретный момент времени определяется самими владельцами этих сервисов, плюс добавьте к этому комиссии за банковские или электронные переводы.</a:t>
            </a:r>
          </a:p>
          <a:p>
            <a:pPr algn="ctr"/>
            <a:endParaRPr lang="ru-RU" sz="1200" dirty="0">
              <a:solidFill>
                <a:schemeClr val="tx1"/>
              </a:solidFill>
            </a:endParaRPr>
          </a:p>
        </p:txBody>
      </p:sp>
      <p:pic>
        <p:nvPicPr>
          <p:cNvPr id="7" name="Рисунок 6" descr="обменники биткоин.jpg"/>
          <p:cNvPicPr>
            <a:picLocks noChangeAspect="1"/>
          </p:cNvPicPr>
          <p:nvPr/>
        </p:nvPicPr>
        <p:blipFill>
          <a:blip r:embed="rId2" cstate="screen"/>
          <a:stretch>
            <a:fillRect/>
          </a:stretch>
        </p:blipFill>
        <p:spPr>
          <a:xfrm>
            <a:off x="214282" y="1357298"/>
            <a:ext cx="4214842" cy="2214578"/>
          </a:xfrm>
          <a:prstGeom prst="rect">
            <a:avLst/>
          </a:prstGeom>
        </p:spPr>
      </p:pic>
      <p:sp>
        <p:nvSpPr>
          <p:cNvPr id="8" name="Прямоугольник 7"/>
          <p:cNvSpPr/>
          <p:nvPr/>
        </p:nvSpPr>
        <p:spPr>
          <a:xfrm>
            <a:off x="4643438" y="1357298"/>
            <a:ext cx="4000528" cy="2214578"/>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err="1" smtClean="0">
                <a:solidFill>
                  <a:schemeClr val="tx1"/>
                </a:solidFill>
              </a:rPr>
              <a:t>Криптовалютные</a:t>
            </a:r>
            <a:r>
              <a:rPr lang="ru-RU" sz="1200" b="1" dirty="0" smtClean="0">
                <a:solidFill>
                  <a:schemeClr val="tx1"/>
                </a:solidFill>
              </a:rPr>
              <a:t> биржи</a:t>
            </a:r>
            <a:endParaRPr lang="ru-RU" sz="1200" dirty="0" smtClean="0">
              <a:solidFill>
                <a:schemeClr val="tx1"/>
              </a:solidFill>
            </a:endParaRPr>
          </a:p>
          <a:p>
            <a:pPr fontAlgn="base"/>
            <a:r>
              <a:rPr lang="ru-RU" sz="1200" dirty="0" smtClean="0">
                <a:solidFill>
                  <a:schemeClr val="tx1"/>
                </a:solidFill>
                <a:hlinkClick r:id="rId3" tooltip="https://bits.media/exchange/"/>
              </a:rPr>
              <a:t>Биржа</a:t>
            </a:r>
            <a:r>
              <a:rPr lang="ru-RU" sz="1200" dirty="0" smtClean="0">
                <a:solidFill>
                  <a:schemeClr val="tx1"/>
                </a:solidFill>
              </a:rPr>
              <a:t> — это площадка для </a:t>
            </a:r>
            <a:r>
              <a:rPr lang="ru-RU" sz="1200" dirty="0" smtClean="0">
                <a:solidFill>
                  <a:schemeClr val="tx1"/>
                </a:solidFill>
                <a:hlinkClick r:id="rId4"/>
              </a:rPr>
              <a:t>торговли </a:t>
            </a:r>
            <a:r>
              <a:rPr lang="ru-RU" sz="1200" dirty="0" err="1" smtClean="0">
                <a:solidFill>
                  <a:schemeClr val="tx1"/>
                </a:solidFill>
                <a:hlinkClick r:id="rId4"/>
              </a:rPr>
              <a:t>криптовалютами</a:t>
            </a:r>
            <a:r>
              <a:rPr lang="ru-RU" sz="1200" dirty="0" smtClean="0">
                <a:solidFill>
                  <a:schemeClr val="tx1"/>
                </a:solidFill>
              </a:rPr>
              <a:t>, где встречаются как профессиональные </a:t>
            </a:r>
            <a:r>
              <a:rPr lang="ru-RU" sz="1200" dirty="0" err="1" smtClean="0">
                <a:solidFill>
                  <a:schemeClr val="tx1"/>
                </a:solidFill>
              </a:rPr>
              <a:t>трейдеры</a:t>
            </a:r>
            <a:r>
              <a:rPr lang="ru-RU" sz="1200" dirty="0" smtClean="0">
                <a:solidFill>
                  <a:schemeClr val="tx1"/>
                </a:solidFill>
              </a:rPr>
              <a:t> и инвесторы, так и любители, зашедшие купить свой первый </a:t>
            </a:r>
            <a:r>
              <a:rPr lang="ru-RU" sz="1200" dirty="0" err="1" smtClean="0">
                <a:solidFill>
                  <a:schemeClr val="tx1"/>
                </a:solidFill>
              </a:rPr>
              <a:t>биткойн</a:t>
            </a:r>
            <a:r>
              <a:rPr lang="ru-RU" sz="1200" dirty="0" smtClean="0">
                <a:solidFill>
                  <a:schemeClr val="tx1"/>
                </a:solidFill>
              </a:rPr>
              <a:t> и оставшиеся, увлекшись биржевой игрой. Количество бирж исчисляется  несколькими десятками и постоянно увеличивается. Любой участник биржи может пополнить свой внутренний счёт и предложить другим купить или продать нужное количество </a:t>
            </a:r>
            <a:r>
              <a:rPr lang="ru-RU" sz="1200" dirty="0" err="1" smtClean="0">
                <a:solidFill>
                  <a:schemeClr val="tx1"/>
                </a:solidFill>
              </a:rPr>
              <a:t>криптовалюты</a:t>
            </a:r>
            <a:r>
              <a:rPr lang="ru-RU" sz="1200" dirty="0" smtClean="0">
                <a:solidFill>
                  <a:schemeClr val="tx1"/>
                </a:solidFill>
              </a:rPr>
              <a:t> по определённой цене.</a:t>
            </a:r>
          </a:p>
          <a:p>
            <a:pPr algn="ctr"/>
            <a:endParaRPr lang="ru-RU" sz="1200" dirty="0">
              <a:solidFill>
                <a:schemeClr val="tx1"/>
              </a:solidFill>
            </a:endParaRPr>
          </a:p>
        </p:txBody>
      </p:sp>
      <p:pic>
        <p:nvPicPr>
          <p:cNvPr id="9" name="Рисунок 8" descr="криптовалютные биржи.jpg"/>
          <p:cNvPicPr>
            <a:picLocks noChangeAspect="1"/>
          </p:cNvPicPr>
          <p:nvPr/>
        </p:nvPicPr>
        <p:blipFill>
          <a:blip r:embed="rId5" cstate="screen"/>
          <a:stretch>
            <a:fillRect/>
          </a:stretch>
        </p:blipFill>
        <p:spPr>
          <a:xfrm>
            <a:off x="214282" y="3643314"/>
            <a:ext cx="8429684" cy="1857388"/>
          </a:xfrm>
          <a:prstGeom prst="rect">
            <a:avLst/>
          </a:prstGeom>
        </p:spPr>
      </p:pic>
      <p:sp>
        <p:nvSpPr>
          <p:cNvPr id="10" name="Прямоугольник 9"/>
          <p:cNvSpPr/>
          <p:nvPr/>
        </p:nvSpPr>
        <p:spPr>
          <a:xfrm>
            <a:off x="214282" y="5643578"/>
            <a:ext cx="8429684"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smtClean="0">
                <a:solidFill>
                  <a:schemeClr val="tx1"/>
                </a:solidFill>
              </a:rPr>
              <a:t>Прямая покупка</a:t>
            </a:r>
            <a:endParaRPr lang="ru-RU" sz="1200" dirty="0" smtClean="0">
              <a:solidFill>
                <a:schemeClr val="tx1"/>
              </a:solidFill>
            </a:endParaRPr>
          </a:p>
          <a:p>
            <a:pPr fontAlgn="base"/>
            <a:r>
              <a:rPr lang="ru-RU" sz="1200" dirty="0" smtClean="0">
                <a:solidFill>
                  <a:schemeClr val="tx1"/>
                </a:solidFill>
              </a:rPr>
              <a:t>В случае, если вы хотите обменять на </a:t>
            </a:r>
            <a:r>
              <a:rPr lang="ru-RU" sz="1200" dirty="0" err="1" smtClean="0">
                <a:solidFill>
                  <a:schemeClr val="tx1"/>
                </a:solidFill>
              </a:rPr>
              <a:t>криптовалюту</a:t>
            </a:r>
            <a:r>
              <a:rPr lang="ru-RU" sz="1200" dirty="0" smtClean="0">
                <a:solidFill>
                  <a:schemeClr val="tx1"/>
                </a:solidFill>
              </a:rPr>
              <a:t> крупную сумму, вам наверняка захочется заглянуть в честные глаза продавца, задать каверзные вопросы и получить какую-то дополнительную информацию или гарантии. Этот вариант вполне возможен. Если же встреча тет-а-тет по каким-то причинам вам неудобна – есть и массовые мероприятия. В мегаполисах по всему миру энтузиасты </a:t>
            </a:r>
            <a:r>
              <a:rPr lang="ru-RU" sz="1200" dirty="0" err="1" smtClean="0">
                <a:solidFill>
                  <a:schemeClr val="tx1"/>
                </a:solidFill>
              </a:rPr>
              <a:t>Bitcoin</a:t>
            </a:r>
            <a:r>
              <a:rPr lang="ru-RU" sz="1200" dirty="0" smtClean="0">
                <a:solidFill>
                  <a:schemeClr val="tx1"/>
                </a:solidFill>
              </a:rPr>
              <a:t> проводят </a:t>
            </a:r>
            <a:r>
              <a:rPr lang="ru-RU" sz="1200" dirty="0" err="1" smtClean="0">
                <a:solidFill>
                  <a:schemeClr val="tx1"/>
                </a:solidFill>
              </a:rPr>
              <a:t>опен-эйры</a:t>
            </a:r>
            <a:r>
              <a:rPr lang="ru-RU" sz="1200" dirty="0" smtClean="0">
                <a:solidFill>
                  <a:schemeClr val="tx1"/>
                </a:solidFill>
              </a:rPr>
              <a:t> “</a:t>
            </a:r>
            <a:r>
              <a:rPr lang="ru-RU" sz="1200" dirty="0" err="1" smtClean="0">
                <a:solidFill>
                  <a:schemeClr val="tx1"/>
                </a:solidFill>
              </a:rPr>
              <a:t>Satoshi</a:t>
            </a:r>
            <a:r>
              <a:rPr lang="ru-RU" sz="1200" dirty="0" smtClean="0">
                <a:solidFill>
                  <a:schemeClr val="tx1"/>
                </a:solidFill>
              </a:rPr>
              <a:t> </a:t>
            </a:r>
            <a:r>
              <a:rPr lang="ru-RU" sz="1200" dirty="0" err="1" smtClean="0">
                <a:solidFill>
                  <a:schemeClr val="tx1"/>
                </a:solidFill>
              </a:rPr>
              <a:t>Squares</a:t>
            </a:r>
            <a:r>
              <a:rPr lang="ru-RU" sz="1200" dirty="0" smtClean="0">
                <a:solidFill>
                  <a:schemeClr val="tx1"/>
                </a:solidFill>
              </a:rPr>
              <a:t>”. </a:t>
            </a:r>
          </a:p>
          <a:p>
            <a:pPr algn="ctr"/>
            <a:endParaRPr lang="ru-RU" sz="1200"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2844" y="142852"/>
            <a:ext cx="8501122" cy="2786082"/>
          </a:xfrm>
          <a:prstGeom prst="rec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ru-RU" sz="1200" b="1" dirty="0" err="1" smtClean="0">
                <a:solidFill>
                  <a:schemeClr val="tx1"/>
                </a:solidFill>
              </a:rPr>
              <a:t>Биткойноматы</a:t>
            </a:r>
            <a:r>
              <a:rPr lang="ru-RU" sz="1200" b="1" dirty="0" smtClean="0">
                <a:solidFill>
                  <a:schemeClr val="tx1"/>
                </a:solidFill>
              </a:rPr>
              <a:t> и терминалы</a:t>
            </a:r>
            <a:endParaRPr lang="ru-RU" sz="1200" dirty="0" smtClean="0">
              <a:solidFill>
                <a:schemeClr val="tx1"/>
              </a:solidFill>
            </a:endParaRPr>
          </a:p>
          <a:p>
            <a:pPr fontAlgn="base"/>
            <a:r>
              <a:rPr lang="ru-RU" sz="1200" dirty="0" smtClean="0">
                <a:solidFill>
                  <a:schemeClr val="tx1"/>
                </a:solidFill>
              </a:rPr>
              <a:t> </a:t>
            </a:r>
          </a:p>
          <a:p>
            <a:pPr fontAlgn="base"/>
            <a:r>
              <a:rPr lang="ru-RU" sz="1200" dirty="0" smtClean="0">
                <a:solidFill>
                  <a:schemeClr val="tx1"/>
                </a:solidFill>
              </a:rPr>
              <a:t>Человеку, неопытному в </a:t>
            </a:r>
            <a:r>
              <a:rPr lang="ru-RU" sz="1200" dirty="0" err="1" smtClean="0">
                <a:solidFill>
                  <a:schemeClr val="tx1"/>
                </a:solidFill>
              </a:rPr>
              <a:t>онлайн-торговле</a:t>
            </a:r>
            <a:r>
              <a:rPr lang="ru-RU" sz="1200" dirty="0" smtClean="0">
                <a:solidFill>
                  <a:schemeClr val="tx1"/>
                </a:solidFill>
              </a:rPr>
              <a:t>, бывает проще приобрести монеты с помощью уже привычного  банковского или платежного терминала.</a:t>
            </a:r>
          </a:p>
          <a:p>
            <a:pPr fontAlgn="base"/>
            <a:r>
              <a:rPr lang="ru-RU" sz="1200" dirty="0" smtClean="0">
                <a:solidFill>
                  <a:schemeClr val="tx1"/>
                </a:solidFill>
              </a:rPr>
              <a:t>Операции с таким устройством достаточно  просты. Покупатель вносит наличные деньги и получает чек с кодом для пополнения  кошелька, или вводит в устройство свой адрес </a:t>
            </a:r>
            <a:r>
              <a:rPr lang="ru-RU" sz="1200" dirty="0" err="1" smtClean="0">
                <a:solidFill>
                  <a:schemeClr val="tx1"/>
                </a:solidFill>
              </a:rPr>
              <a:t>Bitcoin</a:t>
            </a:r>
            <a:r>
              <a:rPr lang="ru-RU" sz="1200" dirty="0" smtClean="0">
                <a:solidFill>
                  <a:schemeClr val="tx1"/>
                </a:solidFill>
              </a:rPr>
              <a:t> и может проверить поступление монет на баланс, не отходя от терминала.</a:t>
            </a:r>
          </a:p>
          <a:p>
            <a:pPr fontAlgn="base"/>
            <a:r>
              <a:rPr lang="ru-RU" sz="1200" dirty="0" err="1" smtClean="0">
                <a:solidFill>
                  <a:schemeClr val="tx1"/>
                </a:solidFill>
              </a:rPr>
              <a:t>Биткойноматы</a:t>
            </a:r>
            <a:r>
              <a:rPr lang="ru-RU" sz="1200" dirty="0" smtClean="0">
                <a:solidFill>
                  <a:schemeClr val="tx1"/>
                </a:solidFill>
              </a:rPr>
              <a:t> (</a:t>
            </a:r>
            <a:r>
              <a:rPr lang="ru-RU" sz="1200" dirty="0" err="1" smtClean="0">
                <a:solidFill>
                  <a:schemeClr val="tx1"/>
                </a:solidFill>
              </a:rPr>
              <a:t>биткойн-банкоматы</a:t>
            </a:r>
            <a:r>
              <a:rPr lang="ru-RU" sz="1200" dirty="0" smtClean="0">
                <a:solidFill>
                  <a:schemeClr val="tx1"/>
                </a:solidFill>
              </a:rPr>
              <a:t>) установлены во многих странах и городах мира. Некоторые из них позволяют производить обратный обмен – то есть получать наличную валюту за ваши </a:t>
            </a:r>
            <a:r>
              <a:rPr lang="ru-RU" sz="1200" dirty="0" err="1" smtClean="0">
                <a:solidFill>
                  <a:schemeClr val="tx1"/>
                </a:solidFill>
              </a:rPr>
              <a:t>биткойны</a:t>
            </a:r>
            <a:r>
              <a:rPr lang="ru-RU" sz="1200" dirty="0" smtClean="0">
                <a:solidFill>
                  <a:schemeClr val="tx1"/>
                </a:solidFill>
              </a:rPr>
              <a:t>. На сайте </a:t>
            </a:r>
            <a:r>
              <a:rPr lang="ru-RU" sz="1200" dirty="0" err="1" smtClean="0">
                <a:solidFill>
                  <a:schemeClr val="tx1"/>
                </a:solidFill>
                <a:hlinkClick r:id="rId2"/>
              </a:rPr>
              <a:t>Соindesk</a:t>
            </a:r>
            <a:r>
              <a:rPr lang="ru-RU" sz="1200" dirty="0" smtClean="0">
                <a:solidFill>
                  <a:schemeClr val="tx1"/>
                </a:solidFill>
              </a:rPr>
              <a:t> есть карта, которая показывает все установленные в мире </a:t>
            </a:r>
            <a:r>
              <a:rPr lang="ru-RU" sz="1200" dirty="0" err="1" smtClean="0">
                <a:solidFill>
                  <a:schemeClr val="tx1"/>
                </a:solidFill>
              </a:rPr>
              <a:t>биткойноматы</a:t>
            </a:r>
            <a:r>
              <a:rPr lang="ru-RU" sz="1200" dirty="0" smtClean="0">
                <a:solidFill>
                  <a:schemeClr val="tx1"/>
                </a:solidFill>
              </a:rPr>
              <a:t>. К сожалению, на территории бывшего СССР работает всего два </a:t>
            </a:r>
            <a:r>
              <a:rPr lang="ru-RU" sz="1200" dirty="0" err="1" smtClean="0">
                <a:solidFill>
                  <a:schemeClr val="tx1"/>
                </a:solidFill>
              </a:rPr>
              <a:t>биткойномата</a:t>
            </a:r>
            <a:r>
              <a:rPr lang="ru-RU" sz="1200" dirty="0" smtClean="0">
                <a:solidFill>
                  <a:schemeClr val="tx1"/>
                </a:solidFill>
              </a:rPr>
              <a:t> – в Киеве и Бишкеке. Зато в Европе, Северной Америке, Юго-Восточной Азии и Австралии их количество исчисляется сотнями.</a:t>
            </a:r>
          </a:p>
          <a:p>
            <a:pPr fontAlgn="base"/>
            <a:r>
              <a:rPr lang="ru-RU" sz="1200" dirty="0" smtClean="0">
                <a:solidFill>
                  <a:schemeClr val="tx1"/>
                </a:solidFill>
              </a:rPr>
              <a:t>Купить </a:t>
            </a:r>
            <a:r>
              <a:rPr lang="ru-RU" sz="1200" dirty="0" err="1" smtClean="0">
                <a:solidFill>
                  <a:schemeClr val="tx1"/>
                </a:solidFill>
              </a:rPr>
              <a:t>криптовалюту</a:t>
            </a:r>
            <a:r>
              <a:rPr lang="ru-RU" sz="1200" dirty="0" smtClean="0">
                <a:solidFill>
                  <a:schemeClr val="tx1"/>
                </a:solidFill>
              </a:rPr>
              <a:t> можно и в терминалах нескольких международных систем денежных переводов, самая крупная из которых – </a:t>
            </a:r>
            <a:r>
              <a:rPr lang="ru-RU" sz="1200" dirty="0" err="1" smtClean="0">
                <a:solidFill>
                  <a:schemeClr val="tx1"/>
                </a:solidFill>
              </a:rPr>
              <a:t>ZipZap</a:t>
            </a:r>
            <a:r>
              <a:rPr lang="ru-RU" sz="1200" dirty="0" smtClean="0">
                <a:solidFill>
                  <a:schemeClr val="tx1"/>
                </a:solidFill>
              </a:rPr>
              <a:t>.</a:t>
            </a:r>
          </a:p>
          <a:p>
            <a:pPr algn="ctr"/>
            <a:endParaRPr lang="ru-RU" sz="1200" dirty="0">
              <a:solidFill>
                <a:schemeClr val="tx1"/>
              </a:solidFill>
            </a:endParaRPr>
          </a:p>
        </p:txBody>
      </p:sp>
      <p:pic>
        <p:nvPicPr>
          <p:cNvPr id="6" name="Рисунок 5" descr="биткоин банкомат.jpg"/>
          <p:cNvPicPr>
            <a:picLocks noChangeAspect="1"/>
          </p:cNvPicPr>
          <p:nvPr/>
        </p:nvPicPr>
        <p:blipFill>
          <a:blip r:embed="rId3" cstate="screen"/>
          <a:stretch>
            <a:fillRect/>
          </a:stretch>
        </p:blipFill>
        <p:spPr>
          <a:xfrm>
            <a:off x="142844" y="2928934"/>
            <a:ext cx="4572032" cy="3786214"/>
          </a:xfrm>
          <a:prstGeom prst="rect">
            <a:avLst/>
          </a:prstGeom>
        </p:spPr>
      </p:pic>
      <p:pic>
        <p:nvPicPr>
          <p:cNvPr id="7" name="Рисунок 6" descr="биткоин терминал.jpg"/>
          <p:cNvPicPr>
            <a:picLocks noChangeAspect="1"/>
          </p:cNvPicPr>
          <p:nvPr/>
        </p:nvPicPr>
        <p:blipFill>
          <a:blip r:embed="rId4" cstate="screen"/>
          <a:stretch>
            <a:fillRect/>
          </a:stretch>
        </p:blipFill>
        <p:spPr>
          <a:xfrm>
            <a:off x="4786314" y="2928934"/>
            <a:ext cx="3929090" cy="378621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428628"/>
          </a:xfrm>
        </p:spPr>
        <p:txBody>
          <a:bodyPr>
            <a:normAutofit fontScale="90000"/>
          </a:bodyPr>
          <a:lstStyle/>
          <a:p>
            <a:pPr algn="ctr"/>
            <a:r>
              <a:rPr lang="ru-RU" dirty="0" err="1" smtClean="0"/>
              <a:t>Биткоин</a:t>
            </a:r>
            <a:r>
              <a:rPr lang="ru-RU" dirty="0" smtClean="0"/>
              <a:t> - </a:t>
            </a:r>
            <a:r>
              <a:rPr lang="ru-RU" dirty="0" err="1" smtClean="0"/>
              <a:t>майнинг</a:t>
            </a:r>
            <a:endParaRPr lang="ru-RU" dirty="0"/>
          </a:p>
        </p:txBody>
      </p:sp>
      <p:sp>
        <p:nvSpPr>
          <p:cNvPr id="4" name="Прямоугольник 3"/>
          <p:cNvSpPr/>
          <p:nvPr/>
        </p:nvSpPr>
        <p:spPr>
          <a:xfrm>
            <a:off x="214282" y="571480"/>
            <a:ext cx="8429684" cy="714380"/>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Майнить</a:t>
            </a:r>
            <a:r>
              <a:rPr lang="ru-RU" dirty="0" smtClean="0"/>
              <a:t> </a:t>
            </a:r>
            <a:r>
              <a:rPr lang="ru-RU" dirty="0" err="1" smtClean="0"/>
              <a:t>биткоины</a:t>
            </a:r>
            <a:r>
              <a:rPr lang="ru-RU" dirty="0" smtClean="0"/>
              <a:t> – это первый и единственный способ добычи </a:t>
            </a:r>
            <a:r>
              <a:rPr lang="ru-RU" dirty="0" err="1" smtClean="0">
                <a:solidFill>
                  <a:schemeClr val="tx1"/>
                </a:solidFill>
                <a:hlinkClick r:id="rId2"/>
              </a:rPr>
              <a:t>криптовалюты</a:t>
            </a:r>
            <a:r>
              <a:rPr lang="ru-RU" dirty="0" smtClean="0"/>
              <a:t>. Он является уникальным.</a:t>
            </a:r>
            <a:endParaRPr lang="ru-RU" dirty="0"/>
          </a:p>
        </p:txBody>
      </p:sp>
      <p:sp>
        <p:nvSpPr>
          <p:cNvPr id="5" name="Прямоугольник 4"/>
          <p:cNvSpPr/>
          <p:nvPr/>
        </p:nvSpPr>
        <p:spPr>
          <a:xfrm>
            <a:off x="214282" y="1357298"/>
            <a:ext cx="8429684"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Но стоит сразу разочаровать любителей лёгких денег, думающих о том, как зарабатывать </a:t>
            </a:r>
            <a:r>
              <a:rPr lang="ru-RU" sz="1200" dirty="0" err="1" smtClean="0">
                <a:solidFill>
                  <a:schemeClr val="tx1"/>
                </a:solidFill>
              </a:rPr>
              <a:t>биткоины</a:t>
            </a:r>
            <a:r>
              <a:rPr lang="ru-RU" sz="1200" dirty="0" smtClean="0">
                <a:solidFill>
                  <a:schemeClr val="tx1"/>
                </a:solidFill>
              </a:rPr>
              <a:t> на компьютере: даже 1 </a:t>
            </a:r>
            <a:r>
              <a:rPr lang="ru-RU" sz="1200" dirty="0" err="1" smtClean="0">
                <a:solidFill>
                  <a:schemeClr val="tx1"/>
                </a:solidFill>
              </a:rPr>
              <a:t>bitcoin</a:t>
            </a:r>
            <a:r>
              <a:rPr lang="ru-RU" sz="1200" dirty="0" smtClean="0">
                <a:solidFill>
                  <a:schemeClr val="tx1"/>
                </a:solidFill>
              </a:rPr>
              <a:t> добыть не так-то просто. Абсолютное большинство </a:t>
            </a:r>
            <a:r>
              <a:rPr lang="ru-RU" sz="1200" dirty="0" err="1" smtClean="0">
                <a:solidFill>
                  <a:schemeClr val="tx1"/>
                </a:solidFill>
              </a:rPr>
              <a:t>майнеров</a:t>
            </a:r>
            <a:r>
              <a:rPr lang="ru-RU" sz="1200" dirty="0" smtClean="0">
                <a:solidFill>
                  <a:schemeClr val="tx1"/>
                </a:solidFill>
              </a:rPr>
              <a:t> вынуждены ограничиваться так называемыми </a:t>
            </a:r>
            <a:r>
              <a:rPr lang="ru-RU" sz="1200" dirty="0" err="1" smtClean="0">
                <a:solidFill>
                  <a:schemeClr val="tx1"/>
                </a:solidFill>
              </a:rPr>
              <a:t>сатоши</a:t>
            </a:r>
            <a:r>
              <a:rPr lang="ru-RU" sz="1200" dirty="0" smtClean="0">
                <a:solidFill>
                  <a:schemeClr val="tx1"/>
                </a:solidFill>
              </a:rPr>
              <a:t> – это своеобразные виртуальные центы и копейки. Но даже их можно получить до 1 тыс. в час за самые простые задачи. На деле, это не такая большая сумма: 1 тыс. </a:t>
            </a:r>
            <a:r>
              <a:rPr lang="ru-RU" sz="1200" dirty="0" err="1" smtClean="0">
                <a:solidFill>
                  <a:schemeClr val="tx1"/>
                </a:solidFill>
              </a:rPr>
              <a:t>сатошей</a:t>
            </a:r>
            <a:r>
              <a:rPr lang="ru-RU" sz="1200" dirty="0" smtClean="0">
                <a:solidFill>
                  <a:schemeClr val="tx1"/>
                </a:solidFill>
              </a:rPr>
              <a:t> равна всего лишь 0,05 долларам.</a:t>
            </a:r>
          </a:p>
          <a:p>
            <a:pPr algn="ctr"/>
            <a:endParaRPr lang="ru-RU" sz="1200" dirty="0">
              <a:solidFill>
                <a:schemeClr val="tx1"/>
              </a:solidFill>
            </a:endParaRPr>
          </a:p>
        </p:txBody>
      </p:sp>
      <p:sp>
        <p:nvSpPr>
          <p:cNvPr id="6" name="Прямоугольник 5"/>
          <p:cNvSpPr/>
          <p:nvPr/>
        </p:nvSpPr>
        <p:spPr>
          <a:xfrm>
            <a:off x="214282" y="2500306"/>
            <a:ext cx="4357718" cy="4214842"/>
          </a:xfrm>
          <a:prstGeom prst="rec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sz="1200" b="1" dirty="0" err="1" smtClean="0">
                <a:solidFill>
                  <a:schemeClr val="tx1"/>
                </a:solidFill>
              </a:rPr>
              <a:t>Майнинг</a:t>
            </a:r>
            <a:r>
              <a:rPr lang="ru-RU" sz="1200" b="1" dirty="0" smtClean="0">
                <a:solidFill>
                  <a:schemeClr val="tx1"/>
                </a:solidFill>
              </a:rPr>
              <a:t> дома перестал считаться чрезвычайно прибыльным занятием сразу после того, как на рынке </a:t>
            </a:r>
            <a:r>
              <a:rPr lang="ru-RU" sz="1200" b="1" dirty="0" err="1" smtClean="0">
                <a:solidFill>
                  <a:schemeClr val="tx1"/>
                </a:solidFill>
              </a:rPr>
              <a:t>криптовалют</a:t>
            </a:r>
            <a:r>
              <a:rPr lang="ru-RU" sz="1200" b="1" dirty="0" smtClean="0">
                <a:solidFill>
                  <a:schemeClr val="tx1"/>
                </a:solidFill>
              </a:rPr>
              <a:t> стали появляться специфические приспособления.</a:t>
            </a:r>
            <a:r>
              <a:rPr lang="ru-RU" sz="1200" dirty="0" smtClean="0">
                <a:solidFill>
                  <a:schemeClr val="tx1"/>
                </a:solidFill>
              </a:rPr>
              <a:t> Добыча </a:t>
            </a:r>
            <a:r>
              <a:rPr lang="ru-RU" sz="1200" dirty="0" err="1" smtClean="0">
                <a:solidFill>
                  <a:schemeClr val="tx1"/>
                </a:solidFill>
              </a:rPr>
              <a:t>биткоин</a:t>
            </a:r>
            <a:r>
              <a:rPr lang="ru-RU" sz="1200" dirty="0" smtClean="0">
                <a:solidFill>
                  <a:schemeClr val="tx1"/>
                </a:solidFill>
              </a:rPr>
              <a:t> превратилась в настоящую профессию, в которой оказалось нечего делать стационарным компьютерам и их владельцам, а что такое </a:t>
            </a:r>
            <a:r>
              <a:rPr lang="ru-RU" sz="1200" dirty="0" err="1" smtClean="0">
                <a:solidFill>
                  <a:schemeClr val="tx1"/>
                </a:solidFill>
              </a:rPr>
              <a:t>майнинг</a:t>
            </a:r>
            <a:r>
              <a:rPr lang="ru-RU" sz="1200" dirty="0" smtClean="0">
                <a:solidFill>
                  <a:schemeClr val="tx1"/>
                </a:solidFill>
              </a:rPr>
              <a:t> </a:t>
            </a:r>
            <a:r>
              <a:rPr lang="ru-RU" sz="1200" dirty="0" err="1" smtClean="0">
                <a:solidFill>
                  <a:schemeClr val="tx1"/>
                </a:solidFill>
              </a:rPr>
              <a:t>биткоинов</a:t>
            </a:r>
            <a:r>
              <a:rPr lang="ru-RU" sz="1200" dirty="0" smtClean="0">
                <a:solidFill>
                  <a:schemeClr val="tx1"/>
                </a:solidFill>
              </a:rPr>
              <a:t> узнали практически все.</a:t>
            </a:r>
          </a:p>
          <a:p>
            <a:pPr fontAlgn="base"/>
            <a:r>
              <a:rPr lang="ru-RU" sz="1200" dirty="0" smtClean="0">
                <a:solidFill>
                  <a:schemeClr val="tx1"/>
                </a:solidFill>
              </a:rPr>
              <a:t>Чтобы осуществить </a:t>
            </a:r>
            <a:r>
              <a:rPr lang="ru-RU" sz="1200" dirty="0" err="1" smtClean="0">
                <a:solidFill>
                  <a:schemeClr val="tx1"/>
                </a:solidFill>
              </a:rPr>
              <a:t>биткоин</a:t>
            </a:r>
            <a:r>
              <a:rPr lang="ru-RU" sz="1200" dirty="0" smtClean="0">
                <a:solidFill>
                  <a:schemeClr val="tx1"/>
                </a:solidFill>
              </a:rPr>
              <a:t> </a:t>
            </a:r>
            <a:r>
              <a:rPr lang="ru-RU" sz="1200" dirty="0" err="1" smtClean="0">
                <a:solidFill>
                  <a:schemeClr val="tx1"/>
                </a:solidFill>
              </a:rPr>
              <a:t>майнинг</a:t>
            </a:r>
            <a:r>
              <a:rPr lang="ru-RU" sz="1200" dirty="0" smtClean="0">
                <a:solidFill>
                  <a:schemeClr val="tx1"/>
                </a:solidFill>
              </a:rPr>
              <a:t> на своем компьютере, лучше всего использовать мощности от производителя ASIC. Именно оборудование от этой компании способно выработать примерно 2,5 Гб </a:t>
            </a:r>
            <a:r>
              <a:rPr lang="ru-RU" sz="1200" dirty="0" err="1" smtClean="0">
                <a:solidFill>
                  <a:schemeClr val="tx1"/>
                </a:solidFill>
              </a:rPr>
              <a:t>хеша</a:t>
            </a:r>
            <a:r>
              <a:rPr lang="ru-RU" sz="1200" dirty="0" smtClean="0">
                <a:solidFill>
                  <a:schemeClr val="tx1"/>
                </a:solidFill>
              </a:rPr>
              <a:t> за секунду, с его помощью можно </a:t>
            </a:r>
            <a:r>
              <a:rPr lang="ru-RU" sz="1200" dirty="0" err="1" smtClean="0">
                <a:solidFill>
                  <a:schemeClr val="tx1"/>
                </a:solidFill>
              </a:rPr>
              <a:t>майнить</a:t>
            </a:r>
            <a:r>
              <a:rPr lang="ru-RU" sz="1200" dirty="0" smtClean="0">
                <a:solidFill>
                  <a:schemeClr val="tx1"/>
                </a:solidFill>
              </a:rPr>
              <a:t> </a:t>
            </a:r>
            <a:r>
              <a:rPr lang="ru-RU" sz="1200" dirty="0" err="1" smtClean="0">
                <a:solidFill>
                  <a:schemeClr val="tx1"/>
                </a:solidFill>
              </a:rPr>
              <a:t>биткоины</a:t>
            </a:r>
            <a:r>
              <a:rPr lang="ru-RU" sz="1200" dirty="0" smtClean="0">
                <a:solidFill>
                  <a:schemeClr val="tx1"/>
                </a:solidFill>
              </a:rPr>
              <a:t>. А потребление электроэнергии при этом совсем незначительное – около 2,5 Ватт. Для примера, </a:t>
            </a:r>
            <a:r>
              <a:rPr lang="ru-RU" sz="1200" dirty="0" err="1" smtClean="0">
                <a:solidFill>
                  <a:schemeClr val="tx1"/>
                </a:solidFill>
              </a:rPr>
              <a:t>майнинг</a:t>
            </a:r>
            <a:r>
              <a:rPr lang="ru-RU" sz="1200" dirty="0" smtClean="0">
                <a:solidFill>
                  <a:schemeClr val="tx1"/>
                </a:solidFill>
              </a:rPr>
              <a:t> на домашнем ПК, имеющем карту </a:t>
            </a:r>
            <a:r>
              <a:rPr lang="ru-RU" sz="1200" dirty="0" err="1" smtClean="0">
                <a:solidFill>
                  <a:schemeClr val="tx1"/>
                </a:solidFill>
              </a:rPr>
              <a:t>Radeon</a:t>
            </a:r>
            <a:r>
              <a:rPr lang="ru-RU" sz="1200" dirty="0" smtClean="0">
                <a:solidFill>
                  <a:schemeClr val="tx1"/>
                </a:solidFill>
              </a:rPr>
              <a:t> HD 7990, будет вырабатывать максимум 1,2 Гб </a:t>
            </a:r>
            <a:r>
              <a:rPr lang="ru-RU" sz="1200" dirty="0" err="1" smtClean="0">
                <a:solidFill>
                  <a:schemeClr val="tx1"/>
                </a:solidFill>
              </a:rPr>
              <a:t>хеша</a:t>
            </a:r>
            <a:r>
              <a:rPr lang="ru-RU" sz="1200" dirty="0" smtClean="0">
                <a:solidFill>
                  <a:schemeClr val="tx1"/>
                </a:solidFill>
              </a:rPr>
              <a:t>, потребляя при этом аж 200 Ватт. Конкуренцию матерым игрокам домашний </a:t>
            </a:r>
            <a:r>
              <a:rPr lang="ru-RU" sz="1200" dirty="0" err="1" smtClean="0">
                <a:solidFill>
                  <a:schemeClr val="tx1"/>
                </a:solidFill>
              </a:rPr>
              <a:t>майнинг</a:t>
            </a:r>
            <a:r>
              <a:rPr lang="ru-RU" sz="1200" dirty="0" smtClean="0">
                <a:solidFill>
                  <a:schemeClr val="tx1"/>
                </a:solidFill>
              </a:rPr>
              <a:t> в таком случае составить не сможет. А какая скорость интернета нужна для </a:t>
            </a:r>
            <a:r>
              <a:rPr lang="ru-RU" sz="1200" dirty="0" err="1" smtClean="0">
                <a:solidFill>
                  <a:schemeClr val="tx1"/>
                </a:solidFill>
              </a:rPr>
              <a:t>майнинга</a:t>
            </a:r>
            <a:r>
              <a:rPr lang="ru-RU" sz="1200" dirty="0" smtClean="0">
                <a:solidFill>
                  <a:schemeClr val="tx1"/>
                </a:solidFill>
              </a:rPr>
              <a:t>? Естественно, самая высокая на сегодняшний день.</a:t>
            </a:r>
          </a:p>
          <a:p>
            <a:pPr algn="ctr"/>
            <a:endParaRPr lang="ru-RU" sz="1200" dirty="0">
              <a:solidFill>
                <a:schemeClr val="tx1"/>
              </a:solidFill>
            </a:endParaRPr>
          </a:p>
        </p:txBody>
      </p:sp>
      <p:pic>
        <p:nvPicPr>
          <p:cNvPr id="7" name="Рисунок 6" descr="майнинг ферма.jpg"/>
          <p:cNvPicPr>
            <a:picLocks noChangeAspect="1"/>
          </p:cNvPicPr>
          <p:nvPr/>
        </p:nvPicPr>
        <p:blipFill>
          <a:blip r:embed="rId3" cstate="screen"/>
          <a:stretch>
            <a:fillRect/>
          </a:stretch>
        </p:blipFill>
        <p:spPr>
          <a:xfrm>
            <a:off x="4714876" y="2500306"/>
            <a:ext cx="3929090" cy="421484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71414"/>
            <a:ext cx="8429684" cy="2500330"/>
          </a:xfrm>
          <a:prstGeom prst="rec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sz="1200" dirty="0" smtClean="0">
                <a:solidFill>
                  <a:schemeClr val="tx1"/>
                </a:solidFill>
              </a:rPr>
              <a:t>Облачный </a:t>
            </a:r>
            <a:r>
              <a:rPr lang="ru-RU" sz="1200" dirty="0" err="1" smtClean="0">
                <a:solidFill>
                  <a:schemeClr val="tx1"/>
                </a:solidFill>
              </a:rPr>
              <a:t>майнинг</a:t>
            </a:r>
            <a:r>
              <a:rPr lang="ru-RU" sz="1200" dirty="0" smtClean="0">
                <a:solidFill>
                  <a:schemeClr val="tx1"/>
                </a:solidFill>
              </a:rPr>
              <a:t>: как с его помощью добывать </a:t>
            </a:r>
            <a:r>
              <a:rPr lang="ru-RU" sz="1200" dirty="0" err="1" smtClean="0">
                <a:solidFill>
                  <a:schemeClr val="tx1"/>
                </a:solidFill>
              </a:rPr>
              <a:t>биткоины</a:t>
            </a:r>
            <a:r>
              <a:rPr lang="ru-RU" sz="1200" dirty="0" smtClean="0">
                <a:solidFill>
                  <a:schemeClr val="tx1"/>
                </a:solidFill>
              </a:rPr>
              <a:t>?</a:t>
            </a:r>
          </a:p>
          <a:p>
            <a:pPr fontAlgn="base"/>
            <a:r>
              <a:rPr lang="ru-RU" sz="1200" dirty="0" smtClean="0">
                <a:solidFill>
                  <a:schemeClr val="tx1"/>
                </a:solidFill>
              </a:rPr>
              <a:t>Привлекательность такого </a:t>
            </a:r>
            <a:r>
              <a:rPr lang="ru-RU" sz="1200" dirty="0" err="1" smtClean="0">
                <a:solidFill>
                  <a:schemeClr val="tx1"/>
                </a:solidFill>
              </a:rPr>
              <a:t>майнинга</a:t>
            </a:r>
            <a:r>
              <a:rPr lang="ru-RU" sz="1200" dirty="0" smtClean="0">
                <a:solidFill>
                  <a:schemeClr val="tx1"/>
                </a:solidFill>
              </a:rPr>
              <a:t> заключается в том, что оборудование не нужно приобретать. А как </a:t>
            </a:r>
            <a:r>
              <a:rPr lang="ru-RU" sz="1200" dirty="0" err="1" smtClean="0">
                <a:solidFill>
                  <a:schemeClr val="tx1"/>
                </a:solidFill>
              </a:rPr>
              <a:t>майнить</a:t>
            </a:r>
            <a:r>
              <a:rPr lang="ru-RU" sz="1200" dirty="0" smtClean="0">
                <a:solidFill>
                  <a:schemeClr val="tx1"/>
                </a:solidFill>
              </a:rPr>
              <a:t> в таком случае? </a:t>
            </a:r>
            <a:r>
              <a:rPr lang="ru-RU" sz="1200" dirty="0" err="1" smtClean="0">
                <a:solidFill>
                  <a:schemeClr val="tx1"/>
                </a:solidFill>
              </a:rPr>
              <a:t>Майнер</a:t>
            </a:r>
            <a:r>
              <a:rPr lang="ru-RU" sz="1200" dirty="0" smtClean="0">
                <a:solidFill>
                  <a:schemeClr val="tx1"/>
                </a:solidFill>
              </a:rPr>
              <a:t> всего лишь вкладывает средства в выкуп или же аренду необходимых мощностей. Что нужно для </a:t>
            </a:r>
            <a:r>
              <a:rPr lang="ru-RU" sz="1200" dirty="0" err="1" smtClean="0">
                <a:solidFill>
                  <a:schemeClr val="tx1"/>
                </a:solidFill>
              </a:rPr>
              <a:t>майнинга</a:t>
            </a:r>
            <a:r>
              <a:rPr lang="ru-RU" sz="1200" dirty="0" smtClean="0">
                <a:solidFill>
                  <a:schemeClr val="tx1"/>
                </a:solidFill>
              </a:rPr>
              <a:t> </a:t>
            </a:r>
            <a:r>
              <a:rPr lang="ru-RU" sz="1200" dirty="0" err="1" smtClean="0">
                <a:solidFill>
                  <a:schemeClr val="tx1"/>
                </a:solidFill>
              </a:rPr>
              <a:t>биткоинов</a:t>
            </a:r>
            <a:r>
              <a:rPr lang="ru-RU" sz="1200" dirty="0" smtClean="0">
                <a:solidFill>
                  <a:schemeClr val="tx1"/>
                </a:solidFill>
              </a:rPr>
              <a:t>? Актуальна следующая схема:</a:t>
            </a:r>
          </a:p>
          <a:p>
            <a:pPr lvl="0" fontAlgn="base"/>
            <a:r>
              <a:rPr lang="ru-RU" sz="1200" dirty="0" smtClean="0">
                <a:solidFill>
                  <a:schemeClr val="tx1"/>
                </a:solidFill>
              </a:rPr>
              <a:t>найдите подходящий сайт, чтобы понять, как </a:t>
            </a:r>
            <a:r>
              <a:rPr lang="ru-RU" sz="1200" dirty="0" err="1" smtClean="0">
                <a:solidFill>
                  <a:schemeClr val="tx1"/>
                </a:solidFill>
              </a:rPr>
              <a:t>майнить</a:t>
            </a:r>
            <a:r>
              <a:rPr lang="ru-RU" sz="1200" dirty="0" smtClean="0">
                <a:solidFill>
                  <a:schemeClr val="tx1"/>
                </a:solidFill>
              </a:rPr>
              <a:t> </a:t>
            </a:r>
            <a:r>
              <a:rPr lang="ru-RU" sz="1200" dirty="0" err="1" smtClean="0">
                <a:solidFill>
                  <a:schemeClr val="tx1"/>
                </a:solidFill>
              </a:rPr>
              <a:t>биткоины</a:t>
            </a:r>
            <a:r>
              <a:rPr lang="ru-RU" sz="1200" dirty="0" smtClean="0">
                <a:solidFill>
                  <a:schemeClr val="tx1"/>
                </a:solidFill>
              </a:rPr>
              <a:t> на своем компьютере;</a:t>
            </a:r>
          </a:p>
          <a:p>
            <a:pPr lvl="0" fontAlgn="base"/>
            <a:r>
              <a:rPr lang="ru-RU" sz="1200" dirty="0" smtClean="0">
                <a:solidFill>
                  <a:schemeClr val="tx1"/>
                </a:solidFill>
              </a:rPr>
              <a:t>зарегистрируйтесь там, чтобы внести нужную сумму </a:t>
            </a:r>
            <a:r>
              <a:rPr lang="ru-RU" sz="1200" dirty="0" err="1" smtClean="0">
                <a:solidFill>
                  <a:schemeClr val="tx1"/>
                </a:solidFill>
              </a:rPr>
              <a:t>криптовалюты</a:t>
            </a:r>
            <a:r>
              <a:rPr lang="ru-RU" sz="1200" dirty="0" smtClean="0">
                <a:solidFill>
                  <a:schemeClr val="tx1"/>
                </a:solidFill>
              </a:rPr>
              <a:t> на счёт;</a:t>
            </a:r>
          </a:p>
          <a:p>
            <a:pPr lvl="0" fontAlgn="base"/>
            <a:r>
              <a:rPr lang="ru-RU" sz="1200" dirty="0" smtClean="0">
                <a:solidFill>
                  <a:schemeClr val="tx1"/>
                </a:solidFill>
              </a:rPr>
              <a:t>закупите мощности в том объёме, насколько сможете себе это позволить</a:t>
            </a:r>
          </a:p>
          <a:p>
            <a:pPr lvl="0" fontAlgn="base"/>
            <a:r>
              <a:rPr lang="ru-RU" sz="1200" dirty="0" smtClean="0">
                <a:solidFill>
                  <a:schemeClr val="tx1"/>
                </a:solidFill>
              </a:rPr>
              <a:t>начинайте </a:t>
            </a:r>
            <a:r>
              <a:rPr lang="ru-RU" sz="1200" dirty="0" err="1" smtClean="0">
                <a:solidFill>
                  <a:schemeClr val="tx1"/>
                </a:solidFill>
              </a:rPr>
              <a:t>майнить</a:t>
            </a:r>
            <a:r>
              <a:rPr lang="ru-RU" sz="1200" dirty="0" smtClean="0">
                <a:solidFill>
                  <a:schemeClr val="tx1"/>
                </a:solidFill>
              </a:rPr>
              <a:t> </a:t>
            </a:r>
            <a:r>
              <a:rPr lang="ru-RU" sz="1200" dirty="0" err="1" smtClean="0">
                <a:solidFill>
                  <a:schemeClr val="tx1"/>
                </a:solidFill>
              </a:rPr>
              <a:t>bitcoin</a:t>
            </a:r>
            <a:r>
              <a:rPr lang="ru-RU" sz="1200" dirty="0" smtClean="0">
                <a:solidFill>
                  <a:schemeClr val="tx1"/>
                </a:solidFill>
              </a:rPr>
              <a:t>.</a:t>
            </a:r>
          </a:p>
          <a:p>
            <a:pPr fontAlgn="base"/>
            <a:r>
              <a:rPr lang="ru-RU" sz="1200" dirty="0" smtClean="0">
                <a:solidFill>
                  <a:schemeClr val="tx1"/>
                </a:solidFill>
              </a:rPr>
              <a:t>В таком случае </a:t>
            </a:r>
            <a:r>
              <a:rPr lang="ru-RU" sz="1200" dirty="0" err="1" smtClean="0">
                <a:solidFill>
                  <a:schemeClr val="tx1"/>
                </a:solidFill>
              </a:rPr>
              <a:t>биткоины</a:t>
            </a:r>
            <a:r>
              <a:rPr lang="ru-RU" sz="1200" dirty="0" smtClean="0">
                <a:solidFill>
                  <a:schemeClr val="tx1"/>
                </a:solidFill>
              </a:rPr>
              <a:t> будут добываться вами вместе с прочими </a:t>
            </a:r>
            <a:r>
              <a:rPr lang="ru-RU" sz="1200" dirty="0" err="1" smtClean="0">
                <a:solidFill>
                  <a:schemeClr val="tx1"/>
                </a:solidFill>
              </a:rPr>
              <a:t>майнерами</a:t>
            </a:r>
            <a:r>
              <a:rPr lang="ru-RU" sz="1200" dirty="0" smtClean="0">
                <a:solidFill>
                  <a:schemeClr val="tx1"/>
                </a:solidFill>
              </a:rPr>
              <a:t>, а фишка в том, как </a:t>
            </a:r>
            <a:r>
              <a:rPr lang="ru-RU" sz="1200" dirty="0" err="1" smtClean="0">
                <a:solidFill>
                  <a:schemeClr val="tx1"/>
                </a:solidFill>
              </a:rPr>
              <a:t>майнить</a:t>
            </a:r>
            <a:r>
              <a:rPr lang="ru-RU" sz="1200" dirty="0" smtClean="0">
                <a:solidFill>
                  <a:schemeClr val="tx1"/>
                </a:solidFill>
              </a:rPr>
              <a:t> </a:t>
            </a:r>
            <a:r>
              <a:rPr lang="ru-RU" sz="1200" dirty="0" err="1" smtClean="0">
                <a:solidFill>
                  <a:schemeClr val="tx1"/>
                </a:solidFill>
              </a:rPr>
              <a:t>криптовалюту</a:t>
            </a:r>
            <a:r>
              <a:rPr lang="ru-RU" sz="1200" dirty="0" smtClean="0">
                <a:solidFill>
                  <a:schemeClr val="tx1"/>
                </a:solidFill>
              </a:rPr>
              <a:t> на своем компьютере, больше не будет секретом. А выигрыш делится между всеми с учётом вложенных средств. Разумеется, учитывая способ того, как </a:t>
            </a:r>
            <a:r>
              <a:rPr lang="ru-RU" sz="1200" dirty="0" err="1" smtClean="0">
                <a:solidFill>
                  <a:schemeClr val="tx1"/>
                </a:solidFill>
              </a:rPr>
              <a:t>майнить</a:t>
            </a:r>
            <a:r>
              <a:rPr lang="ru-RU" sz="1200" dirty="0" smtClean="0">
                <a:solidFill>
                  <a:schemeClr val="tx1"/>
                </a:solidFill>
              </a:rPr>
              <a:t> </a:t>
            </a:r>
            <a:r>
              <a:rPr lang="ru-RU" sz="1200" dirty="0" err="1" smtClean="0">
                <a:solidFill>
                  <a:schemeClr val="tx1"/>
                </a:solidFill>
              </a:rPr>
              <a:t>криптовалюту</a:t>
            </a:r>
            <a:r>
              <a:rPr lang="ru-RU" sz="1200" dirty="0" smtClean="0">
                <a:solidFill>
                  <a:schemeClr val="tx1"/>
                </a:solidFill>
              </a:rPr>
              <a:t>, прибыль будет куда меньшей, чем позволяют алгоритмы </a:t>
            </a:r>
            <a:r>
              <a:rPr lang="ru-RU" sz="1200" dirty="0" err="1" smtClean="0">
                <a:solidFill>
                  <a:schemeClr val="tx1"/>
                </a:solidFill>
              </a:rPr>
              <a:t>майнинга</a:t>
            </a:r>
            <a:r>
              <a:rPr lang="ru-RU" sz="1200" dirty="0" smtClean="0">
                <a:solidFill>
                  <a:schemeClr val="tx1"/>
                </a:solidFill>
              </a:rPr>
              <a:t> классического, но зато и шанс выигрыша станет выше в несколько сотен раз.</a:t>
            </a:r>
          </a:p>
          <a:p>
            <a:pPr algn="ctr"/>
            <a:endParaRPr lang="ru-RU" sz="1200" dirty="0">
              <a:solidFill>
                <a:schemeClr val="tx1"/>
              </a:solidFill>
            </a:endParaRPr>
          </a:p>
        </p:txBody>
      </p:sp>
      <p:pic>
        <p:nvPicPr>
          <p:cNvPr id="5" name="Рисунок 4" descr="oblachniy_maining.jpg"/>
          <p:cNvPicPr>
            <a:picLocks noChangeAspect="1"/>
          </p:cNvPicPr>
          <p:nvPr/>
        </p:nvPicPr>
        <p:blipFill>
          <a:blip r:embed="rId2" cstate="screen"/>
          <a:stretch>
            <a:fillRect/>
          </a:stretch>
        </p:blipFill>
        <p:spPr>
          <a:xfrm>
            <a:off x="285720" y="2714620"/>
            <a:ext cx="8429684" cy="392909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500066"/>
          </a:xfrm>
        </p:spPr>
        <p:txBody>
          <a:bodyPr>
            <a:normAutofit fontScale="90000"/>
          </a:bodyPr>
          <a:lstStyle/>
          <a:p>
            <a:pPr algn="ctr"/>
            <a:r>
              <a:rPr lang="ru-RU" dirty="0" err="1" smtClean="0"/>
              <a:t>Биткоин-краны</a:t>
            </a:r>
            <a:endParaRPr lang="ru-RU" dirty="0"/>
          </a:p>
        </p:txBody>
      </p:sp>
      <p:sp>
        <p:nvSpPr>
          <p:cNvPr id="4" name="Прямоугольник 3"/>
          <p:cNvSpPr/>
          <p:nvPr/>
        </p:nvSpPr>
        <p:spPr>
          <a:xfrm>
            <a:off x="214282" y="642918"/>
            <a:ext cx="8501122" cy="2571768"/>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sz="1200" dirty="0" smtClean="0">
                <a:solidFill>
                  <a:schemeClr val="tx1"/>
                </a:solidFill>
              </a:rPr>
              <a:t>Что такое  </a:t>
            </a:r>
            <a:r>
              <a:rPr lang="ru-RU" sz="1200" b="1" dirty="0" smtClean="0">
                <a:solidFill>
                  <a:schemeClr val="tx1"/>
                </a:solidFill>
              </a:rPr>
              <a:t>«</a:t>
            </a:r>
            <a:r>
              <a:rPr lang="ru-RU" sz="1200" b="1" dirty="0" err="1" smtClean="0">
                <a:solidFill>
                  <a:schemeClr val="tx1"/>
                </a:solidFill>
              </a:rPr>
              <a:t>биткоин</a:t>
            </a:r>
            <a:r>
              <a:rPr lang="ru-RU" sz="1200" b="1" dirty="0" smtClean="0">
                <a:solidFill>
                  <a:schemeClr val="tx1"/>
                </a:solidFill>
              </a:rPr>
              <a:t> кран»</a:t>
            </a:r>
            <a:r>
              <a:rPr lang="ru-RU" sz="1200" dirty="0" smtClean="0">
                <a:solidFill>
                  <a:schemeClr val="tx1"/>
                </a:solidFill>
              </a:rPr>
              <a:t> (в английском варианте — </a:t>
            </a:r>
            <a:r>
              <a:rPr lang="ru-RU" sz="1200" dirty="0" err="1" smtClean="0">
                <a:solidFill>
                  <a:schemeClr val="tx1"/>
                </a:solidFill>
              </a:rPr>
              <a:t>bitcoin</a:t>
            </a:r>
            <a:r>
              <a:rPr lang="ru-RU" sz="1200" dirty="0" smtClean="0">
                <a:solidFill>
                  <a:schemeClr val="tx1"/>
                </a:solidFill>
              </a:rPr>
              <a:t> </a:t>
            </a:r>
            <a:r>
              <a:rPr lang="ru-RU" sz="1200" dirty="0" err="1" smtClean="0">
                <a:solidFill>
                  <a:schemeClr val="tx1"/>
                </a:solidFill>
              </a:rPr>
              <a:t>faucet</a:t>
            </a:r>
            <a:r>
              <a:rPr lang="ru-RU" sz="1200" dirty="0" smtClean="0">
                <a:solidFill>
                  <a:schemeClr val="tx1"/>
                </a:solidFill>
              </a:rPr>
              <a:t> )? Изначально краны </a:t>
            </a:r>
            <a:r>
              <a:rPr lang="ru-RU" sz="1200" dirty="0" err="1" smtClean="0">
                <a:solidFill>
                  <a:schemeClr val="tx1"/>
                </a:solidFill>
              </a:rPr>
              <a:t>биткоин</a:t>
            </a:r>
            <a:r>
              <a:rPr lang="ru-RU" sz="1200" dirty="0" smtClean="0">
                <a:solidFill>
                  <a:schemeClr val="tx1"/>
                </a:solidFill>
              </a:rPr>
              <a:t> создавались в целях популяризации </a:t>
            </a:r>
            <a:r>
              <a:rPr lang="ru-RU" sz="1200" dirty="0" err="1" smtClean="0">
                <a:solidFill>
                  <a:schemeClr val="tx1"/>
                </a:solidFill>
              </a:rPr>
              <a:t>криптовалюты</a:t>
            </a:r>
            <a:r>
              <a:rPr lang="ru-RU" sz="1200" dirty="0" smtClean="0">
                <a:solidFill>
                  <a:schemeClr val="tx1"/>
                </a:solidFill>
              </a:rPr>
              <a:t>, в частности — </a:t>
            </a:r>
            <a:r>
              <a:rPr lang="ru-RU" sz="1200" dirty="0" err="1" smtClean="0">
                <a:solidFill>
                  <a:schemeClr val="tx1"/>
                </a:solidFill>
              </a:rPr>
              <a:t>Bitcoin</a:t>
            </a:r>
            <a:r>
              <a:rPr lang="ru-RU" sz="1200" dirty="0" smtClean="0">
                <a:solidFill>
                  <a:schemeClr val="tx1"/>
                </a:solidFill>
              </a:rPr>
              <a:t>. Эти сайты обычно предлагали общую информацию о возможностях </a:t>
            </a:r>
            <a:r>
              <a:rPr lang="ru-RU" sz="1200" dirty="0" err="1" smtClean="0">
                <a:solidFill>
                  <a:schemeClr val="tx1"/>
                </a:solidFill>
              </a:rPr>
              <a:t>криптовалюты</a:t>
            </a:r>
            <a:r>
              <a:rPr lang="ru-RU" sz="1200" dirty="0" smtClean="0">
                <a:solidFill>
                  <a:schemeClr val="tx1"/>
                </a:solidFill>
              </a:rPr>
              <a:t>, совершения платежей и создания кошелька, в качестве бонуса и для пробы, после ввода </a:t>
            </a:r>
            <a:r>
              <a:rPr lang="ru-RU" sz="1200" u="sng" dirty="0" err="1" smtClean="0">
                <a:solidFill>
                  <a:schemeClr val="tx1"/>
                </a:solidFill>
                <a:hlinkClick r:id="rId2"/>
              </a:rPr>
              <a:t>Captcha</a:t>
            </a:r>
            <a:r>
              <a:rPr lang="ru-RU" sz="1200" dirty="0" smtClean="0">
                <a:solidFill>
                  <a:schemeClr val="tx1"/>
                </a:solidFill>
              </a:rPr>
              <a:t> выделялась незначительная сумма для пополнения вновь созданного кошелька, обычно несколько десятков или сотен </a:t>
            </a:r>
            <a:r>
              <a:rPr lang="ru-RU" sz="1200" dirty="0" err="1" smtClean="0">
                <a:solidFill>
                  <a:schemeClr val="tx1"/>
                </a:solidFill>
              </a:rPr>
              <a:t>Сатоши</a:t>
            </a:r>
            <a:r>
              <a:rPr lang="ru-RU" sz="1200" dirty="0" smtClean="0">
                <a:solidFill>
                  <a:schemeClr val="tx1"/>
                </a:solidFill>
              </a:rPr>
              <a:t> (1 </a:t>
            </a:r>
            <a:r>
              <a:rPr lang="ru-RU" sz="1200" dirty="0" err="1" smtClean="0">
                <a:solidFill>
                  <a:schemeClr val="tx1"/>
                </a:solidFill>
              </a:rPr>
              <a:t>сатоши</a:t>
            </a:r>
            <a:r>
              <a:rPr lang="ru-RU" sz="1200" dirty="0" smtClean="0">
                <a:solidFill>
                  <a:schemeClr val="tx1"/>
                </a:solidFill>
              </a:rPr>
              <a:t> = 0.00000001 BTC). Так же существуют </a:t>
            </a:r>
            <a:r>
              <a:rPr lang="ru-RU" sz="1200" dirty="0" err="1" smtClean="0">
                <a:solidFill>
                  <a:schemeClr val="tx1"/>
                </a:solidFill>
              </a:rPr>
              <a:t>биткоин</a:t>
            </a:r>
            <a:r>
              <a:rPr lang="ru-RU" sz="1200" dirty="0" smtClean="0">
                <a:solidFill>
                  <a:schemeClr val="tx1"/>
                </a:solidFill>
              </a:rPr>
              <a:t> краны без ввода </a:t>
            </a:r>
            <a:r>
              <a:rPr lang="ru-RU" sz="1200" dirty="0" err="1" smtClean="0">
                <a:solidFill>
                  <a:schemeClr val="tx1"/>
                </a:solidFill>
              </a:rPr>
              <a:t>капчи</a:t>
            </a:r>
            <a:r>
              <a:rPr lang="ru-RU" sz="1200" dirty="0" smtClean="0">
                <a:solidFill>
                  <a:schemeClr val="tx1"/>
                </a:solidFill>
              </a:rPr>
              <a:t>. Их можно встретить и сейчас.</a:t>
            </a:r>
          </a:p>
          <a:p>
            <a:pPr fontAlgn="base"/>
            <a:r>
              <a:rPr lang="ru-RU" sz="1200" dirty="0" smtClean="0">
                <a:solidFill>
                  <a:schemeClr val="tx1"/>
                </a:solidFill>
              </a:rPr>
              <a:t>Предприимчивые владельцы сайтов переняли эту идею и увидели в </a:t>
            </a:r>
            <a:r>
              <a:rPr lang="ru-RU" sz="1200" dirty="0" err="1" smtClean="0">
                <a:solidFill>
                  <a:schemeClr val="tx1"/>
                </a:solidFill>
              </a:rPr>
              <a:t>биткоин</a:t>
            </a:r>
            <a:r>
              <a:rPr lang="ru-RU" sz="1200" dirty="0" smtClean="0">
                <a:solidFill>
                  <a:schemeClr val="tx1"/>
                </a:solidFill>
              </a:rPr>
              <a:t> кранах замечательную возможность для заработка. Достаточно создать небольшой сайт, запустить на нем </a:t>
            </a:r>
            <a:r>
              <a:rPr lang="ru-RU" sz="1200" dirty="0" err="1" smtClean="0">
                <a:solidFill>
                  <a:schemeClr val="tx1"/>
                </a:solidFill>
              </a:rPr>
              <a:t>скрипт</a:t>
            </a:r>
            <a:r>
              <a:rPr lang="ru-RU" sz="1200" dirty="0" smtClean="0">
                <a:solidFill>
                  <a:schemeClr val="tx1"/>
                </a:solidFill>
              </a:rPr>
              <a:t>, разместить рекламу, вложить небольшие средства и делить доход от показа рекламы с посетителями сайта. Все счастливы и все с доходом! А если еще предположить, что динамика курса </a:t>
            </a:r>
            <a:r>
              <a:rPr lang="ru-RU" sz="1200" dirty="0" err="1" smtClean="0">
                <a:solidFill>
                  <a:schemeClr val="tx1"/>
                </a:solidFill>
              </a:rPr>
              <a:t>биткоина</a:t>
            </a:r>
            <a:r>
              <a:rPr lang="ru-RU" sz="1200" dirty="0" smtClean="0">
                <a:solidFill>
                  <a:schemeClr val="tx1"/>
                </a:solidFill>
              </a:rPr>
              <a:t> со временем идет только в рост, так как не подвержен инфляции и контролю со стороны правительств то, возможно накопив свой первый </a:t>
            </a:r>
            <a:r>
              <a:rPr lang="ru-RU" sz="1200" dirty="0" err="1" smtClean="0">
                <a:solidFill>
                  <a:schemeClr val="tx1"/>
                </a:solidFill>
              </a:rPr>
              <a:t>биткоин</a:t>
            </a:r>
            <a:r>
              <a:rPr lang="ru-RU" sz="1200" dirty="0" smtClean="0">
                <a:solidFill>
                  <a:schemeClr val="tx1"/>
                </a:solidFill>
              </a:rPr>
              <a:t> и оставив его детям или внукам Вы сможете обеспечить ему скажем обучение или жилье. Все зависит от того, насколько большое распространение получат </a:t>
            </a:r>
            <a:r>
              <a:rPr lang="ru-RU" sz="1200" dirty="0" err="1" smtClean="0">
                <a:solidFill>
                  <a:schemeClr val="tx1"/>
                </a:solidFill>
              </a:rPr>
              <a:t>криптовалюты</a:t>
            </a:r>
            <a:r>
              <a:rPr lang="ru-RU" sz="1200" dirty="0" smtClean="0">
                <a:solidFill>
                  <a:schemeClr val="tx1"/>
                </a:solidFill>
              </a:rPr>
              <a:t> и как они в дальнейшем смогут изменить наш мир</a:t>
            </a:r>
          </a:p>
          <a:p>
            <a:pPr algn="ctr"/>
            <a:endParaRPr lang="ru-RU" sz="1200" dirty="0">
              <a:solidFill>
                <a:schemeClr val="tx1"/>
              </a:solidFill>
            </a:endParaRPr>
          </a:p>
        </p:txBody>
      </p:sp>
      <p:pic>
        <p:nvPicPr>
          <p:cNvPr id="5" name="Рисунок 4" descr="биткоин кран.jpg"/>
          <p:cNvPicPr>
            <a:picLocks noChangeAspect="1"/>
          </p:cNvPicPr>
          <p:nvPr/>
        </p:nvPicPr>
        <p:blipFill>
          <a:blip r:embed="rId3" cstate="screen"/>
          <a:stretch>
            <a:fillRect/>
          </a:stretch>
        </p:blipFill>
        <p:spPr>
          <a:xfrm>
            <a:off x="214282" y="3357562"/>
            <a:ext cx="8501122" cy="335758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42852"/>
            <a:ext cx="7467600" cy="500066"/>
          </a:xfrm>
        </p:spPr>
        <p:txBody>
          <a:bodyPr>
            <a:normAutofit fontScale="90000"/>
          </a:bodyPr>
          <a:lstStyle/>
          <a:p>
            <a:pPr algn="ctr"/>
            <a:r>
              <a:rPr lang="ru-RU" dirty="0" smtClean="0"/>
              <a:t>Недостатки </a:t>
            </a:r>
            <a:r>
              <a:rPr lang="ru-RU" dirty="0" err="1" smtClean="0"/>
              <a:t>биткоин</a:t>
            </a:r>
            <a:endParaRPr lang="ru-RU" dirty="0"/>
          </a:p>
        </p:txBody>
      </p:sp>
      <p:sp>
        <p:nvSpPr>
          <p:cNvPr id="3" name="Содержимое 2"/>
          <p:cNvSpPr>
            <a:spLocks noGrp="1"/>
          </p:cNvSpPr>
          <p:nvPr>
            <p:ph sz="quarter" idx="1"/>
          </p:nvPr>
        </p:nvSpPr>
        <p:spPr>
          <a:xfrm>
            <a:off x="457200" y="714356"/>
            <a:ext cx="7758138" cy="5857916"/>
          </a:xfrm>
        </p:spPr>
        <p:txBody>
          <a:bodyPr>
            <a:normAutofit/>
          </a:bodyPr>
          <a:lstStyle/>
          <a:p>
            <a:pPr lvl="0" fontAlgn="base"/>
            <a:r>
              <a:rPr lang="ru-RU" sz="1800" dirty="0" smtClean="0"/>
              <a:t>Если вирус сотрёт ваш файл кошелька </a:t>
            </a:r>
            <a:r>
              <a:rPr lang="ru-RU" sz="1800" dirty="0" err="1" smtClean="0"/>
              <a:t>биткоин</a:t>
            </a:r>
            <a:r>
              <a:rPr lang="ru-RU" sz="1800" dirty="0" smtClean="0"/>
              <a:t> (это касается счетов, которые находятся на локальных устройствах) или сможет отследить пароль – ваши деньги уже не вернуть. И также сюда стоит отнести и довольно большое количество занимаемого места: весь блок транзакций (начало 2017) занимает уже более 100 ГБ. Это следствие того, как устроена </a:t>
            </a:r>
            <a:r>
              <a:rPr lang="ru-RU" sz="1800" dirty="0" err="1" smtClean="0"/>
              <a:t>криптовалюта</a:t>
            </a:r>
            <a:r>
              <a:rPr lang="ru-RU" sz="1800" dirty="0" smtClean="0"/>
              <a:t> </a:t>
            </a:r>
            <a:r>
              <a:rPr lang="ru-RU" sz="1800" dirty="0" err="1" smtClean="0"/>
              <a:t>биткоин</a:t>
            </a:r>
            <a:r>
              <a:rPr lang="ru-RU" sz="1800" dirty="0" smtClean="0"/>
              <a:t>. Безопасная синхронизация (обновление базы данных) также займёт определённое время, что скажется на удобстве эксплуатации.</a:t>
            </a:r>
          </a:p>
          <a:p>
            <a:pPr lvl="0" fontAlgn="base"/>
            <a:r>
              <a:rPr lang="ru-RU" sz="1800" dirty="0" smtClean="0"/>
              <a:t>Если вы разобрались, зачем нужен </a:t>
            </a:r>
            <a:r>
              <a:rPr lang="ru-RU" sz="1800" dirty="0" err="1" smtClean="0"/>
              <a:t>биткоин</a:t>
            </a:r>
            <a:r>
              <a:rPr lang="ru-RU" sz="1800" dirty="0" smtClean="0"/>
              <a:t> и решили вложить деньги, то можете столкнуться с падением цены из-за недостатка спроса. Стоимость </a:t>
            </a:r>
            <a:r>
              <a:rPr lang="ru-RU" sz="1800" dirty="0" err="1" smtClean="0"/>
              <a:t>криптовалюты</a:t>
            </a:r>
            <a:r>
              <a:rPr lang="ru-RU" sz="1800" dirty="0" smtClean="0"/>
              <a:t> определяется капитализацией и спросом (и только ими) – это следствие того, как работает </a:t>
            </a:r>
            <a:r>
              <a:rPr lang="ru-RU" sz="1800" dirty="0" err="1" smtClean="0"/>
              <a:t>биткоин</a:t>
            </a:r>
            <a:r>
              <a:rPr lang="ru-RU" sz="1800" dirty="0" smtClean="0"/>
              <a:t>.</a:t>
            </a:r>
          </a:p>
          <a:p>
            <a:pPr lvl="0" fontAlgn="base"/>
            <a:r>
              <a:rPr lang="ru-RU" sz="1800" b="1" dirty="0" smtClean="0"/>
              <a:t>Виртуальные деньги </a:t>
            </a:r>
            <a:r>
              <a:rPr lang="ru-RU" sz="1800" b="1" dirty="0" err="1" smtClean="0"/>
              <a:t>биткоин</a:t>
            </a:r>
            <a:r>
              <a:rPr lang="ru-RU" sz="1800" b="1" dirty="0" smtClean="0"/>
              <a:t> не поддерживают возврат средств при краже пароля или обмане.</a:t>
            </a:r>
            <a:r>
              <a:rPr lang="ru-RU" sz="1800" dirty="0" smtClean="0"/>
              <a:t> Никто не обладает достаточными возможностями и полномочиями, чтобы провести обратную транзакцию </a:t>
            </a:r>
            <a:r>
              <a:rPr lang="ru-RU" sz="1800" dirty="0" err="1" smtClean="0"/>
              <a:t>биткоина</a:t>
            </a:r>
            <a:r>
              <a:rPr lang="ru-RU" sz="1800" dirty="0" smtClean="0"/>
              <a:t>, если вам их не вернёт тот, кто их присвоил.</a:t>
            </a:r>
          </a:p>
          <a:p>
            <a:endParaRPr lang="ru-RU"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7467600" cy="511156"/>
          </a:xfrm>
        </p:spPr>
        <p:txBody>
          <a:bodyPr>
            <a:normAutofit fontScale="90000"/>
          </a:bodyPr>
          <a:lstStyle/>
          <a:p>
            <a:pPr algn="ctr"/>
            <a:r>
              <a:rPr lang="ru-RU" dirty="0" smtClean="0"/>
              <a:t>план</a:t>
            </a:r>
            <a:endParaRPr lang="ru-RU" dirty="0"/>
          </a:p>
        </p:txBody>
      </p:sp>
      <p:sp>
        <p:nvSpPr>
          <p:cNvPr id="6" name="Содержимое 5"/>
          <p:cNvSpPr>
            <a:spLocks noGrp="1"/>
          </p:cNvSpPr>
          <p:nvPr>
            <p:ph sz="quarter" idx="1"/>
          </p:nvPr>
        </p:nvSpPr>
        <p:spPr>
          <a:xfrm>
            <a:off x="457200" y="1214422"/>
            <a:ext cx="7467600" cy="4857784"/>
          </a:xfrm>
        </p:spPr>
        <p:txBody>
          <a:bodyPr/>
          <a:lstStyle/>
          <a:p>
            <a:pPr lvl="0"/>
            <a:r>
              <a:rPr lang="ru-RU" dirty="0" smtClean="0"/>
              <a:t>Криптовалюта</a:t>
            </a:r>
          </a:p>
          <a:p>
            <a:pPr lvl="0"/>
            <a:r>
              <a:rPr lang="ru-RU" dirty="0" smtClean="0"/>
              <a:t>Что такое </a:t>
            </a:r>
            <a:r>
              <a:rPr lang="ru-RU" dirty="0" err="1" smtClean="0"/>
              <a:t>биткоин</a:t>
            </a:r>
            <a:r>
              <a:rPr lang="ru-RU" dirty="0" smtClean="0"/>
              <a:t>?</a:t>
            </a:r>
          </a:p>
          <a:p>
            <a:pPr lvl="0"/>
            <a:r>
              <a:rPr lang="ru-RU" dirty="0" smtClean="0"/>
              <a:t>Особенности </a:t>
            </a:r>
            <a:r>
              <a:rPr lang="ru-RU" dirty="0" err="1" smtClean="0"/>
              <a:t>биткоин</a:t>
            </a:r>
            <a:r>
              <a:rPr lang="ru-RU" dirty="0" smtClean="0"/>
              <a:t>, отличающие его от других видов электронных и бумажных денег</a:t>
            </a:r>
          </a:p>
          <a:p>
            <a:pPr lvl="0"/>
            <a:r>
              <a:rPr lang="ru-RU" dirty="0" smtClean="0"/>
              <a:t>Принцип работы </a:t>
            </a:r>
            <a:r>
              <a:rPr lang="ru-RU" dirty="0" err="1" smtClean="0"/>
              <a:t>биткоина</a:t>
            </a:r>
            <a:r>
              <a:rPr lang="en-US" dirty="0" smtClean="0"/>
              <a:t> </a:t>
            </a:r>
            <a:r>
              <a:rPr lang="ru-RU" dirty="0" smtClean="0"/>
              <a:t>по системе </a:t>
            </a:r>
            <a:r>
              <a:rPr lang="ru-RU" dirty="0" err="1" smtClean="0"/>
              <a:t>блокчейн</a:t>
            </a:r>
            <a:endParaRPr lang="ru-RU" dirty="0" smtClean="0"/>
          </a:p>
          <a:p>
            <a:pPr lvl="0"/>
            <a:r>
              <a:rPr lang="ru-RU" dirty="0" err="1" smtClean="0"/>
              <a:t>Биткоин</a:t>
            </a:r>
            <a:r>
              <a:rPr lang="ru-RU" dirty="0" smtClean="0"/>
              <a:t> – кошелёк</a:t>
            </a:r>
          </a:p>
          <a:p>
            <a:pPr lvl="0"/>
            <a:r>
              <a:rPr lang="ru-RU" dirty="0" smtClean="0"/>
              <a:t>Как заработать или получить </a:t>
            </a:r>
            <a:r>
              <a:rPr lang="ru-RU" dirty="0" err="1" smtClean="0"/>
              <a:t>биткоины</a:t>
            </a:r>
            <a:r>
              <a:rPr lang="ru-RU" dirty="0" smtClean="0"/>
              <a:t>?</a:t>
            </a:r>
          </a:p>
          <a:p>
            <a:pPr lvl="0"/>
            <a:r>
              <a:rPr lang="ru-RU" dirty="0" err="1" smtClean="0"/>
              <a:t>Биткоин-майнинг</a:t>
            </a:r>
            <a:endParaRPr lang="ru-RU" dirty="0" smtClean="0"/>
          </a:p>
          <a:p>
            <a:pPr lvl="0"/>
            <a:r>
              <a:rPr lang="ru-RU" dirty="0" err="1" smtClean="0"/>
              <a:t>Биткоин-краны</a:t>
            </a:r>
            <a:endParaRPr lang="ru-RU" dirty="0" smtClean="0"/>
          </a:p>
          <a:p>
            <a:pPr lvl="0"/>
            <a:r>
              <a:rPr lang="ru-RU" dirty="0" smtClean="0"/>
              <a:t>Недостатки </a:t>
            </a:r>
            <a:r>
              <a:rPr lang="ru-RU" dirty="0" err="1" smtClean="0"/>
              <a:t>биткоин</a:t>
            </a:r>
            <a:r>
              <a:rPr lang="ru-RU" dirty="0" smtClean="0"/>
              <a:t> </a:t>
            </a:r>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142852"/>
            <a:ext cx="8358246" cy="3357586"/>
          </a:xfrm>
          <a:prstGeom prst="rect">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solidFill>
              </a:rPr>
              <a:t>Сегодня </a:t>
            </a:r>
            <a:r>
              <a:rPr lang="ru-RU" sz="1200" dirty="0" err="1" smtClean="0">
                <a:solidFill>
                  <a:schemeClr val="tx1"/>
                </a:solidFill>
              </a:rPr>
              <a:t>Bitcoin</a:t>
            </a:r>
            <a:r>
              <a:rPr lang="ru-RU" sz="1200" dirty="0" smtClean="0">
                <a:solidFill>
                  <a:schemeClr val="tx1"/>
                </a:solidFill>
              </a:rPr>
              <a:t> - современная цифровая валюта, которая прекрасно подходит для расчётов в сети Интернет. Всё больше магазинов </a:t>
            </a:r>
            <a:r>
              <a:rPr lang="ru-RU" sz="1200" u="sng" dirty="0" smtClean="0">
                <a:solidFill>
                  <a:schemeClr val="tx1"/>
                </a:solidFill>
                <a:hlinkClick r:id="rId2" tooltip="https://bits.media/how-to-use-btc/"/>
              </a:rPr>
              <a:t>принимают </a:t>
            </a:r>
            <a:r>
              <a:rPr lang="ru-RU" sz="1200" u="sng" dirty="0" err="1" smtClean="0">
                <a:solidFill>
                  <a:schemeClr val="tx1"/>
                </a:solidFill>
                <a:hlinkClick r:id="rId2" tooltip="https://bits.media/how-to-use-btc/"/>
              </a:rPr>
              <a:t>Bitcoin</a:t>
            </a:r>
            <a:r>
              <a:rPr lang="ru-RU" sz="1200" dirty="0" smtClean="0">
                <a:solidFill>
                  <a:schemeClr val="tx1"/>
                </a:solidFill>
              </a:rPr>
              <a:t> в качестве одной из опций оплаты. Простота и удобство открытия счета в </a:t>
            </a:r>
            <a:r>
              <a:rPr lang="ru-RU" sz="1200" dirty="0" err="1" smtClean="0">
                <a:solidFill>
                  <a:schemeClr val="tx1"/>
                </a:solidFill>
              </a:rPr>
              <a:t>биткойнах</a:t>
            </a:r>
            <a:r>
              <a:rPr lang="ru-RU" sz="1200" dirty="0" smtClean="0">
                <a:solidFill>
                  <a:schemeClr val="tx1"/>
                </a:solidFill>
              </a:rPr>
              <a:t> привлекают к этой цифровой валюте всё больше людей из развивающихся стран. Во многих государствах Азии и Африки сеть </a:t>
            </a:r>
            <a:r>
              <a:rPr lang="ru-RU" sz="1200" dirty="0" err="1" smtClean="0">
                <a:solidFill>
                  <a:schemeClr val="tx1"/>
                </a:solidFill>
              </a:rPr>
              <a:t>Биткойн</a:t>
            </a:r>
            <a:r>
              <a:rPr lang="ru-RU" sz="1200" dirty="0" smtClean="0">
                <a:solidFill>
                  <a:schemeClr val="tx1"/>
                </a:solidFill>
              </a:rPr>
              <a:t> заменяет людям труднодоступное и дорогое банковское обслуживание. В развитых странах получили распространение POS-терминалы для расчётов </a:t>
            </a:r>
            <a:r>
              <a:rPr lang="ru-RU" sz="1200" dirty="0" err="1" smtClean="0">
                <a:solidFill>
                  <a:schemeClr val="tx1"/>
                </a:solidFill>
              </a:rPr>
              <a:t>биткойнами</a:t>
            </a:r>
            <a:r>
              <a:rPr lang="ru-RU" sz="1200" dirty="0" smtClean="0">
                <a:solidFill>
                  <a:schemeClr val="tx1"/>
                </a:solidFill>
              </a:rPr>
              <a:t> в магазинах, банкоматы для </a:t>
            </a:r>
            <a:r>
              <a:rPr lang="ru-RU" sz="1200" dirty="0" err="1" smtClean="0">
                <a:solidFill>
                  <a:schemeClr val="tx1"/>
                </a:solidFill>
              </a:rPr>
              <a:t>криптовалют</a:t>
            </a:r>
            <a:r>
              <a:rPr lang="ru-RU" sz="1200" dirty="0" smtClean="0">
                <a:solidFill>
                  <a:schemeClr val="tx1"/>
                </a:solidFill>
              </a:rPr>
              <a:t>, аппаратные кошельки для </a:t>
            </a:r>
            <a:r>
              <a:rPr lang="ru-RU" sz="1200" dirty="0" err="1" smtClean="0">
                <a:solidFill>
                  <a:schemeClr val="tx1"/>
                </a:solidFill>
              </a:rPr>
              <a:t>Биткойна</a:t>
            </a:r>
            <a:r>
              <a:rPr lang="ru-RU" sz="1200" dirty="0" smtClean="0">
                <a:solidFill>
                  <a:schemeClr val="tx1"/>
                </a:solidFill>
              </a:rPr>
              <a:t>. Возник настоящий бум </a:t>
            </a:r>
            <a:r>
              <a:rPr lang="ru-RU" sz="1200" dirty="0" err="1" smtClean="0">
                <a:solidFill>
                  <a:schemeClr val="tx1"/>
                </a:solidFill>
              </a:rPr>
              <a:t>стартапов</a:t>
            </a:r>
            <a:r>
              <a:rPr lang="ru-RU" sz="1200" dirty="0" smtClean="0">
                <a:solidFill>
                  <a:schemeClr val="tx1"/>
                </a:solidFill>
              </a:rPr>
              <a:t>, которые используют </a:t>
            </a:r>
            <a:r>
              <a:rPr lang="ru-RU" sz="1200" dirty="0" err="1" smtClean="0">
                <a:solidFill>
                  <a:schemeClr val="tx1"/>
                </a:solidFill>
              </a:rPr>
              <a:t>Bitcoin</a:t>
            </a:r>
            <a:r>
              <a:rPr lang="ru-RU" sz="1200" dirty="0" smtClean="0">
                <a:solidFill>
                  <a:schemeClr val="tx1"/>
                </a:solidFill>
              </a:rPr>
              <a:t>. Оказалось, что технология </a:t>
            </a:r>
            <a:r>
              <a:rPr lang="ru-RU" sz="1200" dirty="0" err="1" smtClean="0">
                <a:solidFill>
                  <a:schemeClr val="tx1"/>
                </a:solidFill>
              </a:rPr>
              <a:t>блокчейна</a:t>
            </a:r>
            <a:r>
              <a:rPr lang="ru-RU" sz="1200" dirty="0" smtClean="0">
                <a:solidFill>
                  <a:schemeClr val="tx1"/>
                </a:solidFill>
              </a:rPr>
              <a:t> подходит не только для финансовых расчётов, но и для распределённого хранения данных о различных активах. Уже существует несколько тысяч </a:t>
            </a:r>
            <a:r>
              <a:rPr lang="ru-RU" sz="1200" u="sng" dirty="0" smtClean="0">
                <a:solidFill>
                  <a:schemeClr val="tx1"/>
                </a:solidFill>
                <a:hlinkClick r:id="rId3" tooltip="https://bits.media/altcoins/"/>
              </a:rPr>
              <a:t>других </a:t>
            </a:r>
            <a:r>
              <a:rPr lang="ru-RU" sz="1200" u="sng" dirty="0" err="1" smtClean="0">
                <a:solidFill>
                  <a:schemeClr val="tx1"/>
                </a:solidFill>
                <a:hlinkClick r:id="rId3" tooltip="https://bits.media/altcoins/"/>
              </a:rPr>
              <a:t>криптовалют</a:t>
            </a:r>
            <a:r>
              <a:rPr lang="ru-RU" sz="1200" dirty="0" smtClean="0">
                <a:solidFill>
                  <a:schemeClr val="tx1"/>
                </a:solidFill>
              </a:rPr>
              <a:t>, созданных на основе </a:t>
            </a:r>
            <a:r>
              <a:rPr lang="ru-RU" sz="1200" dirty="0" err="1" smtClean="0">
                <a:solidFill>
                  <a:schemeClr val="tx1"/>
                </a:solidFill>
              </a:rPr>
              <a:t>Биткойна</a:t>
            </a:r>
            <a:r>
              <a:rPr lang="ru-RU" sz="1200" dirty="0" smtClean="0">
                <a:solidFill>
                  <a:schemeClr val="tx1"/>
                </a:solidFill>
              </a:rPr>
              <a:t> или с нуля.</a:t>
            </a:r>
          </a:p>
          <a:p>
            <a:pPr fontAlgn="base"/>
            <a:r>
              <a:rPr lang="ru-RU" sz="1200" u="sng" dirty="0" smtClean="0">
                <a:solidFill>
                  <a:schemeClr val="tx1"/>
                </a:solidFill>
                <a:hlinkClick r:id="rId4"/>
              </a:rPr>
              <a:t>Отношение государств</a:t>
            </a:r>
            <a:r>
              <a:rPr lang="ru-RU" sz="1200" dirty="0" smtClean="0">
                <a:solidFill>
                  <a:schemeClr val="tx1"/>
                </a:solidFill>
              </a:rPr>
              <a:t> к </a:t>
            </a:r>
            <a:r>
              <a:rPr lang="ru-RU" sz="1200" dirty="0" err="1" smtClean="0">
                <a:solidFill>
                  <a:schemeClr val="tx1"/>
                </a:solidFill>
              </a:rPr>
              <a:t>криптовалютам</a:t>
            </a:r>
            <a:r>
              <a:rPr lang="ru-RU" sz="1200" dirty="0" smtClean="0">
                <a:solidFill>
                  <a:schemeClr val="tx1"/>
                </a:solidFill>
              </a:rPr>
              <a:t> очень разное. Есть как явное поощрение -  в Австралии, Германии, Нидерландах, Новой Зеландии, Сингапуре, </a:t>
            </a:r>
            <a:r>
              <a:rPr lang="ru-RU" sz="1200" u="sng" dirty="0" smtClean="0">
                <a:solidFill>
                  <a:schemeClr val="tx1"/>
                </a:solidFill>
                <a:hlinkClick r:id="rId5" tooltip="https://bits.media/news/v-shtate-nyu-york-bitkoyn-priznali-nematerialnym-imushchestvom/"/>
              </a:rPr>
              <a:t>некоторых штатах США</a:t>
            </a:r>
            <a:r>
              <a:rPr lang="ru-RU" sz="1200" dirty="0" smtClean="0">
                <a:solidFill>
                  <a:schemeClr val="tx1"/>
                </a:solidFill>
              </a:rPr>
              <a:t>, различных оффшорах, так и серьезные ограничения, способные перерасти и запретительные меры – это Индонезия, Китай, </a:t>
            </a:r>
            <a:r>
              <a:rPr lang="ru-RU" sz="1200" u="sng" dirty="0" smtClean="0">
                <a:solidFill>
                  <a:schemeClr val="tx1"/>
                </a:solidFill>
                <a:hlinkClick r:id="rId6" tooltip="https://bits.media/budushchee-kriptovalyuty-v-rossii/"/>
              </a:rPr>
              <a:t>Россия</a:t>
            </a:r>
            <a:r>
              <a:rPr lang="ru-RU" sz="1200" dirty="0" smtClean="0">
                <a:solidFill>
                  <a:schemeClr val="tx1"/>
                </a:solidFill>
              </a:rPr>
              <a:t>, Украина. На прямые запреты решились только горячие латиноамериканцы в Боливии и Эквадоре.</a:t>
            </a:r>
          </a:p>
          <a:p>
            <a:pPr fontAlgn="base"/>
            <a:r>
              <a:rPr lang="ru-RU" sz="1200" dirty="0" smtClean="0">
                <a:solidFill>
                  <a:schemeClr val="tx1"/>
                </a:solidFill>
              </a:rPr>
              <a:t>Многие правительства выбрали линию наблюдения с осторожным оптимизмом – это большинство стран Евросоюза, Великобритания и Швейцария, федеральное правительство США, Канада, Япония и страны Юго-Восточной Азии. В большинстве развитых стран финансовое законодательство адаптируется для регулирования </a:t>
            </a:r>
            <a:r>
              <a:rPr lang="ru-RU" sz="1200" dirty="0" err="1" smtClean="0">
                <a:solidFill>
                  <a:schemeClr val="tx1"/>
                </a:solidFill>
              </a:rPr>
              <a:t>криптовалют</a:t>
            </a:r>
            <a:r>
              <a:rPr lang="ru-RU" sz="1200" dirty="0" smtClean="0">
                <a:solidFill>
                  <a:schemeClr val="tx1"/>
                </a:solidFill>
              </a:rPr>
              <a:t>, и вскоре этот вопрос будет решен.</a:t>
            </a:r>
          </a:p>
          <a:p>
            <a:pPr algn="ctr"/>
            <a:endParaRPr lang="ru-RU" sz="1200" dirty="0">
              <a:solidFill>
                <a:schemeClr val="tx1"/>
              </a:solidFill>
            </a:endParaRPr>
          </a:p>
        </p:txBody>
      </p:sp>
      <p:pic>
        <p:nvPicPr>
          <p:cNvPr id="5" name="Рисунок 4" descr="отношение стран к биткоин.jpg"/>
          <p:cNvPicPr>
            <a:picLocks noChangeAspect="1"/>
          </p:cNvPicPr>
          <p:nvPr/>
        </p:nvPicPr>
        <p:blipFill>
          <a:blip r:embed="rId7" cstate="screen"/>
          <a:stretch>
            <a:fillRect/>
          </a:stretch>
        </p:blipFill>
        <p:spPr>
          <a:xfrm>
            <a:off x="4500562" y="3571876"/>
            <a:ext cx="4214842" cy="3143272"/>
          </a:xfrm>
          <a:prstGeom prst="rect">
            <a:avLst/>
          </a:prstGeom>
        </p:spPr>
      </p:pic>
      <p:pic>
        <p:nvPicPr>
          <p:cNvPr id="6" name="Рисунок 5" descr="отношение стран к биткоин 2.jpg"/>
          <p:cNvPicPr>
            <a:picLocks noChangeAspect="1"/>
          </p:cNvPicPr>
          <p:nvPr/>
        </p:nvPicPr>
        <p:blipFill>
          <a:blip r:embed="rId8" cstate="screen"/>
          <a:stretch>
            <a:fillRect/>
          </a:stretch>
        </p:blipFill>
        <p:spPr>
          <a:xfrm>
            <a:off x="214282" y="3571876"/>
            <a:ext cx="4143404" cy="314327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39718"/>
          </a:xfrm>
        </p:spPr>
        <p:txBody>
          <a:bodyPr>
            <a:normAutofit fontScale="90000"/>
          </a:bodyPr>
          <a:lstStyle/>
          <a:p>
            <a:pPr algn="ctr"/>
            <a:r>
              <a:rPr lang="ru-RU" dirty="0" smtClean="0"/>
              <a:t>Источники информации</a:t>
            </a:r>
            <a:endParaRPr lang="ru-RU" dirty="0"/>
          </a:p>
        </p:txBody>
      </p:sp>
      <p:sp>
        <p:nvSpPr>
          <p:cNvPr id="3" name="Содержимое 2"/>
          <p:cNvSpPr>
            <a:spLocks noGrp="1"/>
          </p:cNvSpPr>
          <p:nvPr>
            <p:ph sz="quarter" idx="1"/>
          </p:nvPr>
        </p:nvSpPr>
        <p:spPr>
          <a:xfrm>
            <a:off x="457200" y="928670"/>
            <a:ext cx="7467600" cy="5545282"/>
          </a:xfrm>
        </p:spPr>
        <p:txBody>
          <a:bodyPr/>
          <a:lstStyle/>
          <a:p>
            <a:r>
              <a:rPr lang="en-US" dirty="0" smtClean="0">
                <a:hlinkClick r:id="rId2"/>
              </a:rPr>
              <a:t>http://ru.science.wikia.com/wiki/%D0%9A%D1%80%D0%B8%D0%BF%D1%82%D0%BE%D0%B3%D1%80%D0%B0%D1%84%D0%B8%D1%8F</a:t>
            </a:r>
            <a:endParaRPr lang="ru-RU" dirty="0" smtClean="0"/>
          </a:p>
          <a:p>
            <a:r>
              <a:rPr lang="en-US" dirty="0" smtClean="0">
                <a:hlinkClick r:id="rId3"/>
              </a:rPr>
              <a:t>https://ru.wikipedia.org/wiki/%D0%9A%D1%80%D0%B8%D0%BF%D1%82%D0%BE%D0%B3%D1%80%D0%B0%D1%84%D0%B8%D1%8F</a:t>
            </a:r>
            <a:endParaRPr lang="ru-RU" dirty="0" smtClean="0"/>
          </a:p>
          <a:p>
            <a:r>
              <a:rPr lang="en-US" dirty="0" smtClean="0">
                <a:hlinkClick r:id="rId4"/>
              </a:rPr>
              <a:t>http://dic.academic.ru/dic.nsf/ruwiki/1383518</a:t>
            </a:r>
            <a:r>
              <a:rPr lang="ru-RU" dirty="0" smtClean="0"/>
              <a:t> </a:t>
            </a:r>
          </a:p>
          <a:p>
            <a:r>
              <a:rPr lang="en-US" dirty="0" smtClean="0">
                <a:hlinkClick r:id="rId5"/>
              </a:rPr>
              <a:t>http://nabiraem.ru/blogs/internet/41761/</a:t>
            </a:r>
            <a:r>
              <a:rPr lang="ru-RU" dirty="0" smtClean="0"/>
              <a:t> </a:t>
            </a:r>
          </a:p>
          <a:p>
            <a:r>
              <a:rPr lang="ru-RU" u="sng" dirty="0" smtClean="0">
                <a:hlinkClick r:id="rId6"/>
              </a:rPr>
              <a:t>http://fb.ru/article/167304/bitkoinyi---chto-eto-bitkoin-koshelek-kurs-bitkoina</a:t>
            </a:r>
            <a:r>
              <a:rPr lang="ru-RU" dirty="0" smtClean="0"/>
              <a:t> </a:t>
            </a:r>
          </a:p>
          <a:p>
            <a:r>
              <a:rPr lang="ru-RU" u="sng" dirty="0" smtClean="0">
                <a:hlinkClick r:id="rId7"/>
              </a:rPr>
              <a:t>https://bits.media/chto-takoe-bitcoin/</a:t>
            </a:r>
            <a:r>
              <a:rPr lang="ru-RU" dirty="0" smtClean="0"/>
              <a:t> </a:t>
            </a:r>
          </a:p>
          <a:p>
            <a:r>
              <a:rPr lang="ru-RU" u="sng" dirty="0" smtClean="0">
                <a:hlinkClick r:id="rId8"/>
              </a:rPr>
              <a:t>https://mining-bitcoin.ru</a:t>
            </a:r>
            <a:r>
              <a:rPr lang="ru-RU" dirty="0" smtClean="0"/>
              <a:t> </a:t>
            </a:r>
          </a:p>
          <a:p>
            <a:r>
              <a:rPr lang="ru-RU" u="sng" dirty="0" smtClean="0">
                <a:hlinkClick r:id="rId9"/>
              </a:rPr>
              <a:t>https://coinspot.io</a:t>
            </a:r>
            <a:r>
              <a:rPr lang="ru-RU" dirty="0" smtClean="0"/>
              <a:t>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428628"/>
          </a:xfrm>
        </p:spPr>
        <p:txBody>
          <a:bodyPr>
            <a:normAutofit fontScale="90000"/>
          </a:bodyPr>
          <a:lstStyle/>
          <a:p>
            <a:pPr algn="ctr"/>
            <a:r>
              <a:rPr lang="ru-RU" dirty="0" smtClean="0"/>
              <a:t>Криптовалюта – что это?</a:t>
            </a:r>
            <a:endParaRPr lang="ru-RU" dirty="0"/>
          </a:p>
        </p:txBody>
      </p:sp>
      <p:sp>
        <p:nvSpPr>
          <p:cNvPr id="3" name="Содержимое 2"/>
          <p:cNvSpPr>
            <a:spLocks noGrp="1"/>
          </p:cNvSpPr>
          <p:nvPr>
            <p:ph sz="quarter" idx="1"/>
          </p:nvPr>
        </p:nvSpPr>
        <p:spPr>
          <a:xfrm>
            <a:off x="285720" y="571480"/>
            <a:ext cx="8286808" cy="928694"/>
          </a:xfrm>
        </p:spPr>
        <p:txBody>
          <a:bodyPr>
            <a:normAutofit fontScale="62500" lnSpcReduction="20000"/>
          </a:bodyPr>
          <a:lstStyle/>
          <a:p>
            <a:pPr>
              <a:buNone/>
            </a:pPr>
            <a:r>
              <a:rPr lang="ru-RU" dirty="0" smtClean="0"/>
              <a:t>	Термин </a:t>
            </a:r>
            <a:r>
              <a:rPr lang="ru-RU" b="1" dirty="0" smtClean="0"/>
              <a:t>"криптовалюта"</a:t>
            </a:r>
            <a:r>
              <a:rPr lang="ru-RU" dirty="0" smtClean="0"/>
              <a:t> - прямой перевод английского "cryptocurrency", то есть виртуальная валюта, защищенная криптографией. В первую очередь, криптовалюта – это быстрая и надежная система платежей и денежных переводов, основанная на новейших технологиях и неподконтрольная ни одному правительству.</a:t>
            </a:r>
          </a:p>
          <a:p>
            <a:endParaRPr lang="ru-RU" dirty="0"/>
          </a:p>
        </p:txBody>
      </p:sp>
      <p:sp>
        <p:nvSpPr>
          <p:cNvPr id="6" name="Прямоугольник 5"/>
          <p:cNvSpPr/>
          <p:nvPr/>
        </p:nvSpPr>
        <p:spPr>
          <a:xfrm>
            <a:off x="285720" y="1357298"/>
            <a:ext cx="8429684" cy="2357454"/>
          </a:xfrm>
          <a:prstGeom prst="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sz="1200" b="1" dirty="0" err="1">
                <a:solidFill>
                  <a:schemeClr val="tx1"/>
                </a:solidFill>
              </a:rPr>
              <a:t>Криптогра́фия</a:t>
            </a:r>
            <a:r>
              <a:rPr lang="ru-RU" sz="1200" dirty="0">
                <a:solidFill>
                  <a:schemeClr val="tx1"/>
                </a:solidFill>
              </a:rPr>
              <a:t> </a:t>
            </a:r>
            <a:r>
              <a:rPr lang="ru-RU" sz="1200" dirty="0" smtClean="0">
                <a:solidFill>
                  <a:schemeClr val="tx1"/>
                </a:solidFill>
              </a:rPr>
              <a:t> -  наука </a:t>
            </a:r>
            <a:r>
              <a:rPr lang="ru-RU" sz="1200" dirty="0">
                <a:solidFill>
                  <a:schemeClr val="tx1"/>
                </a:solidFill>
              </a:rPr>
              <a:t>о математических методах обеспечения </a:t>
            </a:r>
            <a:r>
              <a:rPr lang="ru-RU" sz="1200" dirty="0" smtClean="0">
                <a:solidFill>
                  <a:schemeClr val="tx1"/>
                </a:solidFill>
              </a:rPr>
              <a:t>конфеденциальности</a:t>
            </a:r>
            <a:r>
              <a:rPr lang="ru-RU" sz="1200" dirty="0">
                <a:solidFill>
                  <a:schemeClr val="tx1"/>
                </a:solidFill>
              </a:rPr>
              <a:t> (невозможности прочтения информации посторонним) и </a:t>
            </a:r>
            <a:r>
              <a:rPr lang="ru-RU" sz="1200" dirty="0" smtClean="0">
                <a:solidFill>
                  <a:schemeClr val="tx1"/>
                </a:solidFill>
              </a:rPr>
              <a:t>аутентичности(целостности </a:t>
            </a:r>
            <a:r>
              <a:rPr lang="ru-RU" sz="1200" dirty="0">
                <a:solidFill>
                  <a:schemeClr val="tx1"/>
                </a:solidFill>
              </a:rPr>
              <a:t>и подлинности авторства, а также невозможности отказа от авторства) информации.</a:t>
            </a:r>
          </a:p>
          <a:p>
            <a:pPr fontAlgn="base"/>
            <a:r>
              <a:rPr lang="ru-RU" sz="1200" dirty="0">
                <a:solidFill>
                  <a:schemeClr val="tx1"/>
                </a:solidFill>
              </a:rPr>
              <a:t>Криптография — одна из старейших наук, ее насчитывает несколько тысяч лет. Более того, первоначально письменность сама по себе была криптографической системой, так как в древних обществах ею владели только избранные. Священные книги Древнего Египта, Древней Индии тому примеры.</a:t>
            </a:r>
          </a:p>
          <a:p>
            <a:pPr fontAlgn="base"/>
            <a:r>
              <a:rPr lang="ru-RU" sz="1200" dirty="0">
                <a:solidFill>
                  <a:schemeClr val="tx1"/>
                </a:solidFill>
              </a:rPr>
              <a:t>С широким распространением письменности криптография стала формироваться как самостоятельная наука. Первые криптосистемы встречаются уже в начале нашей эры. Бурное развитие криптографические системы получили в годы первой и второй мировых войн. Начиная с послевоенного времени и по нынешний день, появление вычислительных средств ускорило разработку и </a:t>
            </a:r>
            <a:r>
              <a:rPr lang="ru-RU" sz="1200" dirty="0" smtClean="0">
                <a:solidFill>
                  <a:schemeClr val="tx1"/>
                </a:solidFill>
              </a:rPr>
              <a:t>совершенствование криптографических </a:t>
            </a:r>
            <a:r>
              <a:rPr lang="ru-RU" sz="1200" dirty="0">
                <a:solidFill>
                  <a:schemeClr val="tx1"/>
                </a:solidFill>
              </a:rPr>
              <a:t>методов</a:t>
            </a:r>
            <a:r>
              <a:rPr lang="ru-RU" dirty="0">
                <a:solidFill>
                  <a:schemeClr val="tx1"/>
                </a:solidFill>
              </a:rPr>
              <a:t>.</a:t>
            </a:r>
          </a:p>
        </p:txBody>
      </p:sp>
      <p:pic>
        <p:nvPicPr>
          <p:cNvPr id="8" name="Рисунок 7" descr="криптография  египетсие иероглифы.jpg"/>
          <p:cNvPicPr>
            <a:picLocks noChangeAspect="1"/>
          </p:cNvPicPr>
          <p:nvPr/>
        </p:nvPicPr>
        <p:blipFill>
          <a:blip r:embed="rId2" cstate="screen"/>
          <a:stretch>
            <a:fillRect/>
          </a:stretch>
        </p:blipFill>
        <p:spPr>
          <a:xfrm>
            <a:off x="285720" y="3786190"/>
            <a:ext cx="3643338" cy="2857520"/>
          </a:xfrm>
          <a:prstGeom prst="rect">
            <a:avLst/>
          </a:prstGeom>
        </p:spPr>
      </p:pic>
      <p:pic>
        <p:nvPicPr>
          <p:cNvPr id="9" name="Рисунок 8" descr="криптография в индии.jpg"/>
          <p:cNvPicPr>
            <a:picLocks noChangeAspect="1"/>
          </p:cNvPicPr>
          <p:nvPr/>
        </p:nvPicPr>
        <p:blipFill>
          <a:blip r:embed="rId3" cstate="screen"/>
          <a:stretch>
            <a:fillRect/>
          </a:stretch>
        </p:blipFill>
        <p:spPr>
          <a:xfrm>
            <a:off x="4071934" y="3786190"/>
            <a:ext cx="4643470" cy="28887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4282" y="142852"/>
            <a:ext cx="8358246" cy="3000396"/>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a:solidFill>
                  <a:schemeClr val="tx1"/>
                </a:solidFill>
              </a:rPr>
              <a:t>Считается, что основы криптографии заложил </a:t>
            </a:r>
            <a:r>
              <a:rPr lang="ru-RU" sz="1200" dirty="0">
                <a:solidFill>
                  <a:srgbClr val="FF0000"/>
                </a:solidFill>
              </a:rPr>
              <a:t>Эней Тактик</a:t>
            </a:r>
            <a:r>
              <a:rPr lang="ru-RU" sz="1200" dirty="0">
                <a:solidFill>
                  <a:schemeClr val="tx1"/>
                </a:solidFill>
              </a:rPr>
              <a:t>. Попытки зашифровать данные делали ещё в древней Индии и Месопотамии. Но они были не очень удачными. Первая надёжная система защиты была разработана в Древнем Китае. Широкое распространение криптография приобрела и в странах Античности. Тогда она использовалась в военных целях. Методы криптографии нашли своё применение и в Средние века, но их уже взяли на вооружение купцы и дипломаты. Золотым веком данной науки называют эпоху Возрождения. Тогда же был предложен двоичный способ шифрования, аналогичный которому используется в компьютерной технике в наши дни. Во время Первой мировой войны она была признана полноценным боевым инструментом. Стоило только разгадать сообщения противника – и можно было получить ошеломляющий результат. В качестве примера можно привести перехват телеграммы, посланной немецким послом Артуром </a:t>
            </a:r>
            <a:r>
              <a:rPr lang="ru-RU" sz="1200" dirty="0" err="1">
                <a:solidFill>
                  <a:schemeClr val="tx1"/>
                </a:solidFill>
              </a:rPr>
              <a:t>Циммерманом</a:t>
            </a:r>
            <a:r>
              <a:rPr lang="ru-RU" sz="1200" dirty="0">
                <a:solidFill>
                  <a:schemeClr val="tx1"/>
                </a:solidFill>
              </a:rPr>
              <a:t> американскими спецслужбами. Конечным результатом этого стало то, что США вступило в боевые действия на стороне Антанты. Вторая мировая война стала своеобразным кристаллизатором процесса развития компьютерных сетей. И немалый вклад в это внесла криптография. Что это такое и каковы были практические результаты ее применения? Некоторые правительства так испугались открывающихся возможностей, что наложили мораторий на применение шифрования данных. </a:t>
            </a:r>
            <a:r>
              <a:rPr lang="ru-RU" sz="1200" dirty="0" smtClean="0">
                <a:solidFill>
                  <a:schemeClr val="tx1"/>
                </a:solidFill>
              </a:rPr>
              <a:t> </a:t>
            </a:r>
            <a:endParaRPr lang="ru-RU" sz="1200" dirty="0">
              <a:solidFill>
                <a:schemeClr val="tx1"/>
              </a:solidFill>
            </a:endParaRPr>
          </a:p>
        </p:txBody>
      </p:sp>
      <p:pic>
        <p:nvPicPr>
          <p:cNvPr id="6" name="Рисунок 5" descr="криптовалюта  криптография.jpg"/>
          <p:cNvPicPr>
            <a:picLocks noChangeAspect="1"/>
          </p:cNvPicPr>
          <p:nvPr/>
        </p:nvPicPr>
        <p:blipFill>
          <a:blip r:embed="rId2" cstate="screen"/>
          <a:stretch>
            <a:fillRect/>
          </a:stretch>
        </p:blipFill>
        <p:spPr>
          <a:xfrm>
            <a:off x="214282" y="3286124"/>
            <a:ext cx="3786278" cy="3429024"/>
          </a:xfrm>
          <a:prstGeom prst="rect">
            <a:avLst/>
          </a:prstGeom>
        </p:spPr>
      </p:pic>
      <p:pic>
        <p:nvPicPr>
          <p:cNvPr id="7" name="Рисунок 6" descr="криптовалюта машинка для криптографии.jpg"/>
          <p:cNvPicPr>
            <a:picLocks noChangeAspect="1"/>
          </p:cNvPicPr>
          <p:nvPr/>
        </p:nvPicPr>
        <p:blipFill>
          <a:blip r:embed="rId3" cstate="screen"/>
          <a:stretch>
            <a:fillRect/>
          </a:stretch>
        </p:blipFill>
        <p:spPr>
          <a:xfrm>
            <a:off x="4143372" y="3214686"/>
            <a:ext cx="4429156" cy="350046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142852"/>
            <a:ext cx="7467600" cy="405828"/>
          </a:xfrm>
        </p:spPr>
        <p:txBody>
          <a:bodyPr>
            <a:normAutofit fontScale="90000"/>
          </a:bodyPr>
          <a:lstStyle/>
          <a:p>
            <a:r>
              <a:rPr lang="ru-RU" dirty="0" smtClean="0"/>
              <a:t>Криптографические протоколы</a:t>
            </a:r>
            <a:endParaRPr lang="ru-RU" dirty="0"/>
          </a:p>
        </p:txBody>
      </p:sp>
      <p:sp>
        <p:nvSpPr>
          <p:cNvPr id="4" name="Прямоугольник 3"/>
          <p:cNvSpPr/>
          <p:nvPr/>
        </p:nvSpPr>
        <p:spPr>
          <a:xfrm>
            <a:off x="395536" y="1700808"/>
            <a:ext cx="3528392" cy="165618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rgbClr val="002060"/>
                </a:solidFill>
              </a:rPr>
              <a:t>Криптографический протокол </a:t>
            </a:r>
            <a:r>
              <a:rPr lang="ru-RU" dirty="0" smtClean="0">
                <a:solidFill>
                  <a:schemeClr val="tx1">
                    <a:lumMod val="75000"/>
                    <a:lumOff val="25000"/>
                  </a:schemeClr>
                </a:solidFill>
              </a:rPr>
              <a:t>– это абстрактный или  конкретный протокол, включающий набор криптографических алгоритмов.</a:t>
            </a:r>
            <a:endParaRPr lang="ru-RU" dirty="0">
              <a:solidFill>
                <a:schemeClr val="tx1">
                  <a:lumMod val="75000"/>
                  <a:lumOff val="25000"/>
                </a:schemeClr>
              </a:solidFill>
            </a:endParaRPr>
          </a:p>
        </p:txBody>
      </p:sp>
      <p:pic>
        <p:nvPicPr>
          <p:cNvPr id="8" name="Рисунок 7" descr="криптографический протокол.png"/>
          <p:cNvPicPr>
            <a:picLocks noChangeAspect="1"/>
          </p:cNvPicPr>
          <p:nvPr/>
        </p:nvPicPr>
        <p:blipFill>
          <a:blip r:embed="rId2" cstate="screen"/>
          <a:stretch>
            <a:fillRect/>
          </a:stretch>
        </p:blipFill>
        <p:spPr>
          <a:xfrm>
            <a:off x="323528" y="3495675"/>
            <a:ext cx="8352928" cy="3173685"/>
          </a:xfrm>
          <a:prstGeom prst="rect">
            <a:avLst/>
          </a:prstGeom>
        </p:spPr>
      </p:pic>
      <p:sp>
        <p:nvSpPr>
          <p:cNvPr id="12" name="Содержимое 6"/>
          <p:cNvSpPr>
            <a:spLocks noGrp="1"/>
          </p:cNvSpPr>
          <p:nvPr>
            <p:ph sz="quarter" idx="1"/>
          </p:nvPr>
        </p:nvSpPr>
        <p:spPr>
          <a:xfrm>
            <a:off x="3995936" y="1700808"/>
            <a:ext cx="4680520" cy="1656184"/>
          </a:xfrm>
        </p:spPr>
        <p:txBody>
          <a:bodyPr>
            <a:normAutofit fontScale="62500" lnSpcReduction="20000"/>
          </a:bodyPr>
          <a:lstStyle/>
          <a:p>
            <a:pPr>
              <a:buNone/>
            </a:pPr>
            <a:r>
              <a:rPr lang="ru-RU" dirty="0" smtClean="0"/>
              <a:t> 	</a:t>
            </a:r>
            <a:r>
              <a:rPr lang="ru-RU" b="1" dirty="0" smtClean="0"/>
              <a:t>Протокол</a:t>
            </a:r>
            <a:r>
              <a:rPr lang="ru-RU" dirty="0" smtClean="0"/>
              <a:t> - это последовательность шагов, которые предпринимают две или большее количество сторон для совместного решения некоторой задачи. Следует обратить внимание на то, что все шаги предпринимаются в порядке строгой очередности и ни один из них не может быть сделан прежде, чем закончится предыдущий.</a:t>
            </a:r>
          </a:p>
          <a:p>
            <a:pPr>
              <a:buNone/>
            </a:pPr>
            <a:endParaRPr lang="ru-RU" dirty="0" smtClean="0"/>
          </a:p>
          <a:p>
            <a:pPr>
              <a:buNone/>
            </a:pPr>
            <a:endParaRPr lang="ru-RU" dirty="0"/>
          </a:p>
        </p:txBody>
      </p:sp>
      <p:sp>
        <p:nvSpPr>
          <p:cNvPr id="13" name="Прямоугольник 12"/>
          <p:cNvSpPr/>
          <p:nvPr/>
        </p:nvSpPr>
        <p:spPr>
          <a:xfrm>
            <a:off x="251520" y="500042"/>
            <a:ext cx="8496944" cy="107157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ru-RU" sz="1400" dirty="0" smtClean="0">
                <a:solidFill>
                  <a:srgbClr val="002060"/>
                </a:solidFill>
              </a:rPr>
              <a:t>Проблемы, которые необходимо решать </a:t>
            </a:r>
            <a:r>
              <a:rPr lang="ru-RU" sz="1400" dirty="0" err="1" smtClean="0">
                <a:solidFill>
                  <a:srgbClr val="002060"/>
                </a:solidFill>
              </a:rPr>
              <a:t>Биткоин</a:t>
            </a:r>
            <a:r>
              <a:rPr lang="ru-RU" sz="1400" dirty="0" smtClean="0">
                <a:solidFill>
                  <a:srgbClr val="002060"/>
                </a:solidFill>
              </a:rPr>
              <a:t>, касаются в основном обеспечения безопасности сделок – быть уверенным, что люди не могут красть друг у друга, или выдавать себя за друг друга, и так далее. В мире атомов мы достигаем такой безопасности с устройствами, как замки, сейфы, подписи и банковские хранилища. В мире битов мы достигаем такого рода безопасности с помощью криптографии. И вот почему </a:t>
            </a:r>
            <a:r>
              <a:rPr lang="ru-RU" sz="1400" dirty="0" err="1" smtClean="0">
                <a:solidFill>
                  <a:schemeClr val="tx1"/>
                </a:solidFill>
              </a:rPr>
              <a:t>Биткоин</a:t>
            </a:r>
            <a:r>
              <a:rPr lang="ru-RU" sz="1400" dirty="0" smtClean="0">
                <a:solidFill>
                  <a:schemeClr val="tx1"/>
                </a:solidFill>
              </a:rPr>
              <a:t> в душе — криптографический протокол.</a:t>
            </a:r>
            <a:endParaRPr lang="ru-RU" sz="14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1156"/>
          </a:xfrm>
        </p:spPr>
        <p:txBody>
          <a:bodyPr>
            <a:normAutofit fontScale="90000"/>
          </a:bodyPr>
          <a:lstStyle/>
          <a:p>
            <a:r>
              <a:rPr lang="ru-RU" dirty="0" smtClean="0"/>
              <a:t>Что такое </a:t>
            </a:r>
            <a:r>
              <a:rPr lang="ru-RU" dirty="0" err="1" smtClean="0"/>
              <a:t>биткоин</a:t>
            </a:r>
            <a:r>
              <a:rPr lang="ru-RU" dirty="0" smtClean="0"/>
              <a:t>?</a:t>
            </a:r>
            <a:endParaRPr lang="ru-RU" dirty="0"/>
          </a:p>
        </p:txBody>
      </p:sp>
      <p:pic>
        <p:nvPicPr>
          <p:cNvPr id="4" name="Содержимое 3" descr="bitcoin.jpg"/>
          <p:cNvPicPr>
            <a:picLocks noGrp="1" noChangeAspect="1"/>
          </p:cNvPicPr>
          <p:nvPr>
            <p:ph sz="quarter" idx="1"/>
          </p:nvPr>
        </p:nvPicPr>
        <p:blipFill>
          <a:blip r:embed="rId2" cstate="screen"/>
          <a:stretch>
            <a:fillRect/>
          </a:stretch>
        </p:blipFill>
        <p:spPr>
          <a:xfrm>
            <a:off x="214313" y="714357"/>
            <a:ext cx="5572133" cy="3286148"/>
          </a:xfrm>
        </p:spPr>
      </p:pic>
      <p:sp>
        <p:nvSpPr>
          <p:cNvPr id="5" name="Прямоугольник 4"/>
          <p:cNvSpPr/>
          <p:nvPr/>
        </p:nvSpPr>
        <p:spPr>
          <a:xfrm>
            <a:off x="5929322" y="714356"/>
            <a:ext cx="2786082" cy="3286148"/>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lumMod val="75000"/>
                    <a:lumOff val="25000"/>
                  </a:schemeClr>
                </a:solidFill>
              </a:rPr>
              <a:t>Слово "</a:t>
            </a:r>
            <a:r>
              <a:rPr lang="ru-RU" sz="1200" dirty="0" err="1" smtClean="0">
                <a:solidFill>
                  <a:schemeClr val="tx1">
                    <a:lumMod val="75000"/>
                    <a:lumOff val="25000"/>
                  </a:schemeClr>
                </a:solidFill>
              </a:rPr>
              <a:t>Bitcoin</a:t>
            </a:r>
            <a:r>
              <a:rPr lang="ru-RU" sz="1200" dirty="0" smtClean="0">
                <a:solidFill>
                  <a:schemeClr val="tx1">
                    <a:lumMod val="75000"/>
                    <a:lumOff val="25000"/>
                  </a:schemeClr>
                </a:solidFill>
              </a:rPr>
              <a:t>" образовано в английском языке от "</a:t>
            </a:r>
            <a:r>
              <a:rPr lang="ru-RU" sz="1200" dirty="0" err="1" smtClean="0">
                <a:solidFill>
                  <a:schemeClr val="tx1">
                    <a:lumMod val="75000"/>
                    <a:lumOff val="25000"/>
                  </a:schemeClr>
                </a:solidFill>
              </a:rPr>
              <a:t>bit</a:t>
            </a:r>
            <a:r>
              <a:rPr lang="ru-RU" sz="1200" dirty="0" smtClean="0">
                <a:solidFill>
                  <a:schemeClr val="tx1">
                    <a:lumMod val="75000"/>
                    <a:lumOff val="25000"/>
                  </a:schemeClr>
                </a:solidFill>
              </a:rPr>
              <a:t>" – минимальная единица информации и "</a:t>
            </a:r>
            <a:r>
              <a:rPr lang="ru-RU" sz="1200" dirty="0" err="1" smtClean="0">
                <a:solidFill>
                  <a:schemeClr val="tx1">
                    <a:lumMod val="75000"/>
                    <a:lumOff val="25000"/>
                  </a:schemeClr>
                </a:solidFill>
              </a:rPr>
              <a:t>coin</a:t>
            </a:r>
            <a:r>
              <a:rPr lang="ru-RU" sz="1200" dirty="0" smtClean="0">
                <a:solidFill>
                  <a:schemeClr val="tx1">
                    <a:lumMod val="75000"/>
                    <a:lumOff val="25000"/>
                  </a:schemeClr>
                </a:solidFill>
              </a:rPr>
              <a:t>" – монета. </a:t>
            </a:r>
          </a:p>
          <a:p>
            <a:r>
              <a:rPr lang="ru-RU" sz="1200" dirty="0" err="1" smtClean="0">
                <a:solidFill>
                  <a:schemeClr val="tx1">
                    <a:lumMod val="75000"/>
                    <a:lumOff val="25000"/>
                  </a:schemeClr>
                </a:solidFill>
              </a:rPr>
              <a:t>Биткоин</a:t>
            </a:r>
            <a:r>
              <a:rPr lang="ru-RU" sz="1200" dirty="0" smtClean="0">
                <a:solidFill>
                  <a:schemeClr val="tx1">
                    <a:lumMod val="75000"/>
                    <a:lumOff val="25000"/>
                  </a:schemeClr>
                </a:solidFill>
              </a:rPr>
              <a:t> - это цифровая валюта, созданная в 2009 году. Это новое поколение децентрализованной цифровой валюты, созданной и работающей только в сети интернет. Никто не контролирует ее, эмиссия валюты происходит посредством работы миллионов компьютеров по всему миру, используя программу для вычисления математических алгоритмов. Именно в этом заключается суть </a:t>
            </a:r>
            <a:r>
              <a:rPr lang="ru-RU" sz="1200" dirty="0" err="1" smtClean="0">
                <a:solidFill>
                  <a:schemeClr val="tx1">
                    <a:lumMod val="75000"/>
                    <a:lumOff val="25000"/>
                  </a:schemeClr>
                </a:solidFill>
              </a:rPr>
              <a:t>биткоина</a:t>
            </a:r>
            <a:r>
              <a:rPr lang="ru-RU" sz="1200" dirty="0" smtClean="0">
                <a:solidFill>
                  <a:schemeClr val="tx1">
                    <a:lumMod val="75000"/>
                    <a:lumOff val="25000"/>
                  </a:schemeClr>
                </a:solidFill>
              </a:rPr>
              <a:t>.</a:t>
            </a:r>
          </a:p>
          <a:p>
            <a:pPr algn="ctr"/>
            <a:endParaRPr lang="ru-RU" sz="1200" dirty="0">
              <a:solidFill>
                <a:schemeClr val="tx1">
                  <a:lumMod val="75000"/>
                  <a:lumOff val="25000"/>
                </a:schemeClr>
              </a:solidFill>
            </a:endParaRPr>
          </a:p>
        </p:txBody>
      </p:sp>
      <p:sp>
        <p:nvSpPr>
          <p:cNvPr id="7" name="Прямоугольник 6"/>
          <p:cNvSpPr/>
          <p:nvPr/>
        </p:nvSpPr>
        <p:spPr>
          <a:xfrm>
            <a:off x="214282" y="4143380"/>
            <a:ext cx="5572164" cy="2571768"/>
          </a:xfrm>
          <a:prstGeom prst="rect">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solidFill>
                  <a:schemeClr val="tx1">
                    <a:lumMod val="75000"/>
                    <a:lumOff val="25000"/>
                  </a:schemeClr>
                </a:solidFill>
              </a:rPr>
              <a:t>В чем самая значимая особенность </a:t>
            </a:r>
            <a:r>
              <a:rPr lang="ru-RU" sz="1400" dirty="0" err="1" smtClean="0">
                <a:solidFill>
                  <a:schemeClr val="tx1">
                    <a:lumMod val="75000"/>
                    <a:lumOff val="25000"/>
                  </a:schemeClr>
                </a:solidFill>
              </a:rPr>
              <a:t>Биткойна</a:t>
            </a:r>
            <a:r>
              <a:rPr lang="ru-RU" sz="1400" dirty="0" smtClean="0">
                <a:solidFill>
                  <a:schemeClr val="tx1">
                    <a:lumMod val="75000"/>
                    <a:lumOff val="25000"/>
                  </a:schemeClr>
                </a:solidFill>
              </a:rPr>
              <a:t> с точки зрения экономики? Это цифровой товар с ограниченным предложением, его алгоритм устроен таким образом, что в системе может существовать максимум 21 миллион единиц, каждая из которых также называется "</a:t>
            </a:r>
            <a:r>
              <a:rPr lang="ru-RU" sz="1400" dirty="0" err="1" smtClean="0">
                <a:solidFill>
                  <a:schemeClr val="tx1">
                    <a:lumMod val="75000"/>
                    <a:lumOff val="25000"/>
                  </a:schemeClr>
                </a:solidFill>
              </a:rPr>
              <a:t>биткойн</a:t>
            </a:r>
            <a:r>
              <a:rPr lang="ru-RU" sz="1400" dirty="0" smtClean="0">
                <a:solidFill>
                  <a:schemeClr val="tx1">
                    <a:lumMod val="75000"/>
                    <a:lumOff val="25000"/>
                  </a:schemeClr>
                </a:solidFill>
              </a:rPr>
              <a:t>". График эмиссии определен программно и заранее известен. После того, как будут сгенерированы последние монеты, их количество не будет изменяться. На 2017 год сгенерировано около 17 млн. </a:t>
            </a:r>
            <a:r>
              <a:rPr lang="ru-RU" sz="1400" dirty="0" err="1" smtClean="0">
                <a:solidFill>
                  <a:schemeClr val="tx1">
                    <a:lumMod val="75000"/>
                    <a:lumOff val="25000"/>
                  </a:schemeClr>
                </a:solidFill>
              </a:rPr>
              <a:t>биткоинов</a:t>
            </a:r>
            <a:r>
              <a:rPr lang="ru-RU" sz="1400" dirty="0" smtClean="0">
                <a:solidFill>
                  <a:schemeClr val="tx1">
                    <a:lumMod val="75000"/>
                    <a:lumOff val="25000"/>
                  </a:schemeClr>
                </a:solidFill>
              </a:rPr>
              <a:t>, конец </a:t>
            </a:r>
            <a:r>
              <a:rPr lang="ru-RU" sz="1400" dirty="0" err="1" smtClean="0">
                <a:solidFill>
                  <a:schemeClr val="tx1">
                    <a:lumMod val="75000"/>
                    <a:lumOff val="25000"/>
                  </a:schemeClr>
                </a:solidFill>
              </a:rPr>
              <a:t>герерации</a:t>
            </a:r>
            <a:r>
              <a:rPr lang="ru-RU" sz="1400" dirty="0" smtClean="0">
                <a:solidFill>
                  <a:schemeClr val="tx1">
                    <a:lumMod val="75000"/>
                    <a:lumOff val="25000"/>
                  </a:schemeClr>
                </a:solidFill>
              </a:rPr>
              <a:t> валюты наступит примерно в  2040 году.</a:t>
            </a:r>
          </a:p>
          <a:p>
            <a:endParaRPr lang="ru-RU" sz="1400" dirty="0"/>
          </a:p>
        </p:txBody>
      </p:sp>
      <p:pic>
        <p:nvPicPr>
          <p:cNvPr id="8" name="Рисунок 7" descr="биткоин.jpg"/>
          <p:cNvPicPr>
            <a:picLocks noChangeAspect="1"/>
          </p:cNvPicPr>
          <p:nvPr/>
        </p:nvPicPr>
        <p:blipFill>
          <a:blip r:embed="rId3" cstate="screen"/>
          <a:stretch>
            <a:fillRect/>
          </a:stretch>
        </p:blipFill>
        <p:spPr>
          <a:xfrm>
            <a:off x="5929322" y="4143380"/>
            <a:ext cx="2786082" cy="1360402"/>
          </a:xfrm>
          <a:prstGeom prst="rect">
            <a:avLst/>
          </a:prstGeom>
        </p:spPr>
      </p:pic>
      <p:sp>
        <p:nvSpPr>
          <p:cNvPr id="9" name="Прямоугольник 8"/>
          <p:cNvSpPr/>
          <p:nvPr/>
        </p:nvSpPr>
        <p:spPr>
          <a:xfrm>
            <a:off x="5929322" y="5572140"/>
            <a:ext cx="2786082" cy="1143008"/>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100" b="1" dirty="0" err="1" smtClean="0">
                <a:solidFill>
                  <a:schemeClr val="tx1">
                    <a:lumMod val="75000"/>
                    <a:lumOff val="25000"/>
                  </a:schemeClr>
                </a:solidFill>
              </a:rPr>
              <a:t>Биткоин</a:t>
            </a:r>
            <a:r>
              <a:rPr lang="ru-RU" sz="1100" dirty="0" smtClean="0">
                <a:solidFill>
                  <a:schemeClr val="tx1">
                    <a:lumMod val="75000"/>
                    <a:lumOff val="25000"/>
                  </a:schemeClr>
                </a:solidFill>
              </a:rPr>
              <a:t> — это </a:t>
            </a:r>
            <a:r>
              <a:rPr lang="ru-RU" sz="1100" dirty="0" err="1" smtClean="0">
                <a:solidFill>
                  <a:schemeClr val="tx1">
                    <a:lumMod val="75000"/>
                    <a:lumOff val="25000"/>
                  </a:schemeClr>
                </a:solidFill>
              </a:rPr>
              <a:t>криптовалюта</a:t>
            </a:r>
            <a:r>
              <a:rPr lang="ru-RU" sz="1100" dirty="0" smtClean="0">
                <a:solidFill>
                  <a:schemeClr val="tx1">
                    <a:lumMod val="75000"/>
                    <a:lumOff val="25000"/>
                  </a:schemeClr>
                </a:solidFill>
              </a:rPr>
              <a:t>, т.е. виртуальные деньги, которые </a:t>
            </a:r>
            <a:r>
              <a:rPr lang="ru-RU" sz="1100" b="1" dirty="0" smtClean="0">
                <a:solidFill>
                  <a:schemeClr val="tx1">
                    <a:lumMod val="75000"/>
                    <a:lumOff val="25000"/>
                  </a:schemeClr>
                </a:solidFill>
              </a:rPr>
              <a:t>не</a:t>
            </a:r>
            <a:r>
              <a:rPr lang="ru-RU" sz="1100" dirty="0" smtClean="0">
                <a:solidFill>
                  <a:schemeClr val="tx1">
                    <a:lumMod val="75000"/>
                    <a:lumOff val="25000"/>
                  </a:schemeClr>
                </a:solidFill>
              </a:rPr>
              <a:t> </a:t>
            </a:r>
            <a:r>
              <a:rPr lang="ru-RU" sz="1100" b="1" dirty="0" smtClean="0">
                <a:solidFill>
                  <a:schemeClr val="tx1">
                    <a:lumMod val="75000"/>
                    <a:lumOff val="25000"/>
                  </a:schemeClr>
                </a:solidFill>
              </a:rPr>
              <a:t>имеют</a:t>
            </a:r>
            <a:r>
              <a:rPr lang="ru-RU" sz="1100" dirty="0" smtClean="0">
                <a:solidFill>
                  <a:schemeClr val="tx1">
                    <a:lumMod val="75000"/>
                    <a:lumOff val="25000"/>
                  </a:schemeClr>
                </a:solidFill>
              </a:rPr>
              <a:t> </a:t>
            </a:r>
            <a:r>
              <a:rPr lang="ru-RU" sz="1100" b="1" dirty="0" smtClean="0">
                <a:solidFill>
                  <a:schemeClr val="tx1">
                    <a:lumMod val="75000"/>
                    <a:lumOff val="25000"/>
                  </a:schemeClr>
                </a:solidFill>
              </a:rPr>
              <a:t>материального</a:t>
            </a:r>
            <a:r>
              <a:rPr lang="ru-RU" sz="1100" dirty="0" smtClean="0">
                <a:solidFill>
                  <a:schemeClr val="tx1">
                    <a:lumMod val="75000"/>
                    <a:lumOff val="25000"/>
                  </a:schemeClr>
                </a:solidFill>
              </a:rPr>
              <a:t>     эквивалента и представляют из себя просто записи в специальной базе данных.</a:t>
            </a:r>
            <a:endParaRPr lang="ru-RU" sz="1100" dirty="0">
              <a:solidFill>
                <a:schemeClr val="tx1">
                  <a:lumMod val="75000"/>
                  <a:lumOff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142852"/>
            <a:ext cx="8572560" cy="6572296"/>
          </a:xfrm>
        </p:spPr>
        <p:txBody>
          <a:bodyPr>
            <a:normAutofit/>
          </a:bodyPr>
          <a:lstStyle/>
          <a:p>
            <a:pPr>
              <a:buNone/>
            </a:pPr>
            <a:r>
              <a:rPr lang="ru-RU" sz="1400" dirty="0" smtClean="0"/>
              <a:t>	Мы уже знаем, что </a:t>
            </a:r>
            <a:r>
              <a:rPr lang="ru-RU" sz="1400" dirty="0" err="1" smtClean="0"/>
              <a:t>биткоинов</a:t>
            </a:r>
            <a:r>
              <a:rPr lang="ru-RU" sz="1400" dirty="0" smtClean="0"/>
              <a:t> в системе максимум может существовать 21 млн. </a:t>
            </a:r>
            <a:r>
              <a:rPr lang="ru-RU" sz="1400" dirty="0" err="1" smtClean="0"/>
              <a:t>едениц</a:t>
            </a:r>
            <a:r>
              <a:rPr lang="ru-RU" sz="1400" dirty="0" smtClean="0"/>
              <a:t>, но Но самом деле, такого относительно небольшого количества монет вполне достаточно для повседневных расчётов, так как 1 </a:t>
            </a:r>
            <a:r>
              <a:rPr lang="ru-RU" sz="1400" dirty="0" err="1" smtClean="0"/>
              <a:t>биткойн</a:t>
            </a:r>
            <a:r>
              <a:rPr lang="ru-RU" sz="1400" dirty="0" smtClean="0"/>
              <a:t> делится на 100 000 000 частей, которые называются "</a:t>
            </a:r>
            <a:r>
              <a:rPr lang="ru-RU" sz="1400" dirty="0" err="1" smtClean="0"/>
              <a:t>сатоши</a:t>
            </a:r>
            <a:r>
              <a:rPr lang="ru-RU" sz="1400" dirty="0" smtClean="0"/>
              <a:t>", в честь создателя системы. Иногда используются понятия "</a:t>
            </a:r>
            <a:r>
              <a:rPr lang="ru-RU" sz="1400" dirty="0" err="1" smtClean="0"/>
              <a:t>миллибиткойн</a:t>
            </a:r>
            <a:r>
              <a:rPr lang="ru-RU" sz="1400" dirty="0" smtClean="0"/>
              <a:t>" (</a:t>
            </a:r>
            <a:r>
              <a:rPr lang="ru-RU" sz="1400" dirty="0" err="1" smtClean="0"/>
              <a:t>mBTC</a:t>
            </a:r>
            <a:r>
              <a:rPr lang="ru-RU" sz="1400" dirty="0" smtClean="0"/>
              <a:t>, одна тысячная) и "</a:t>
            </a:r>
            <a:r>
              <a:rPr lang="ru-RU" sz="1400" dirty="0" err="1" smtClean="0"/>
              <a:t>микробиткойн</a:t>
            </a:r>
            <a:r>
              <a:rPr lang="ru-RU" sz="1400" dirty="0" smtClean="0"/>
              <a:t>" (</a:t>
            </a:r>
            <a:r>
              <a:rPr lang="ru-RU" sz="1400" dirty="0" err="1" smtClean="0"/>
              <a:t>uBTC</a:t>
            </a:r>
            <a:r>
              <a:rPr lang="ru-RU" sz="1400" dirty="0" smtClean="0"/>
              <a:t>, одна миллионная). </a:t>
            </a:r>
          </a:p>
        </p:txBody>
      </p:sp>
      <p:sp>
        <p:nvSpPr>
          <p:cNvPr id="4" name="Прямоугольник 3"/>
          <p:cNvSpPr/>
          <p:nvPr/>
        </p:nvSpPr>
        <p:spPr>
          <a:xfrm>
            <a:off x="1785918" y="1500174"/>
            <a:ext cx="4786346" cy="642942"/>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2400" dirty="0" smtClean="0"/>
              <a:t>1 </a:t>
            </a:r>
            <a:r>
              <a:rPr lang="ru-RU" sz="2400" dirty="0" err="1" smtClean="0"/>
              <a:t>биткоин</a:t>
            </a:r>
            <a:r>
              <a:rPr lang="ru-RU" sz="2400" dirty="0" smtClean="0"/>
              <a:t> = 100 000 000 </a:t>
            </a:r>
            <a:r>
              <a:rPr lang="ru-RU" sz="2400" dirty="0" err="1" smtClean="0"/>
              <a:t>сатоши</a:t>
            </a:r>
            <a:endParaRPr lang="ru-RU" sz="2400" dirty="0" smtClean="0"/>
          </a:p>
          <a:p>
            <a:pPr algn="ctr"/>
            <a:endParaRPr lang="ru-RU" dirty="0"/>
          </a:p>
        </p:txBody>
      </p:sp>
      <p:sp>
        <p:nvSpPr>
          <p:cNvPr id="5" name="Прямоугольник 4"/>
          <p:cNvSpPr/>
          <p:nvPr/>
        </p:nvSpPr>
        <p:spPr>
          <a:xfrm>
            <a:off x="142844" y="2214554"/>
            <a:ext cx="8572560" cy="928694"/>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000" dirty="0" err="1" smtClean="0">
                <a:solidFill>
                  <a:schemeClr val="tx1">
                    <a:lumMod val="75000"/>
                    <a:lumOff val="25000"/>
                  </a:schemeClr>
                </a:solidFill>
              </a:rPr>
              <a:t>Биткойн</a:t>
            </a:r>
            <a:r>
              <a:rPr lang="ru-RU" sz="1000" dirty="0" smtClean="0">
                <a:solidFill>
                  <a:schemeClr val="tx1">
                    <a:lumMod val="75000"/>
                    <a:lumOff val="25000"/>
                  </a:schemeClr>
                </a:solidFill>
              </a:rPr>
              <a:t> начинался с концепции - </a:t>
            </a:r>
            <a:r>
              <a:rPr lang="ru-RU" sz="1000" u="sng" dirty="0" smtClean="0">
                <a:solidFill>
                  <a:schemeClr val="tx1">
                    <a:lumMod val="75000"/>
                    <a:lumOff val="25000"/>
                  </a:schemeClr>
                </a:solidFill>
                <a:hlinkClick r:id="rId3"/>
              </a:rPr>
              <a:t>документа</a:t>
            </a:r>
            <a:r>
              <a:rPr lang="ru-RU" sz="1000" dirty="0" smtClean="0">
                <a:solidFill>
                  <a:schemeClr val="tx1">
                    <a:lumMod val="75000"/>
                    <a:lumOff val="25000"/>
                  </a:schemeClr>
                </a:solidFill>
              </a:rPr>
              <a:t>, опубликованного 31 октября 2008 года таинственной личностью, работавшей под псевдонимом </a:t>
            </a:r>
            <a:r>
              <a:rPr lang="ru-RU" sz="1000" dirty="0" err="1" smtClean="0">
                <a:solidFill>
                  <a:schemeClr val="tx1">
                    <a:lumMod val="75000"/>
                    <a:lumOff val="25000"/>
                  </a:schemeClr>
                </a:solidFill>
              </a:rPr>
              <a:t>Сатоси</a:t>
            </a:r>
            <a:r>
              <a:rPr lang="ru-RU" sz="1000" dirty="0" smtClean="0">
                <a:solidFill>
                  <a:schemeClr val="tx1">
                    <a:lumMod val="75000"/>
                    <a:lumOff val="25000"/>
                  </a:schemeClr>
                </a:solidFill>
              </a:rPr>
              <a:t> </a:t>
            </a:r>
            <a:r>
              <a:rPr lang="ru-RU" sz="1000" dirty="0" err="1" smtClean="0">
                <a:solidFill>
                  <a:schemeClr val="tx1">
                    <a:lumMod val="75000"/>
                    <a:lumOff val="25000"/>
                  </a:schemeClr>
                </a:solidFill>
              </a:rPr>
              <a:t>Накамото</a:t>
            </a:r>
            <a:r>
              <a:rPr lang="ru-RU" sz="1000" dirty="0" smtClean="0">
                <a:solidFill>
                  <a:schemeClr val="tx1">
                    <a:lumMod val="75000"/>
                    <a:lumOff val="25000"/>
                  </a:schemeClr>
                </a:solidFill>
              </a:rPr>
              <a:t> (</a:t>
            </a:r>
            <a:r>
              <a:rPr lang="ru-RU" sz="1000" dirty="0" err="1" smtClean="0">
                <a:solidFill>
                  <a:schemeClr val="tx1">
                    <a:lumMod val="75000"/>
                    <a:lumOff val="25000"/>
                  </a:schemeClr>
                </a:solidFill>
              </a:rPr>
              <a:t>Satoshi</a:t>
            </a:r>
            <a:r>
              <a:rPr lang="ru-RU" sz="1000" dirty="0" smtClean="0">
                <a:solidFill>
                  <a:schemeClr val="tx1">
                    <a:lumMod val="75000"/>
                    <a:lumOff val="25000"/>
                  </a:schemeClr>
                </a:solidFill>
              </a:rPr>
              <a:t> </a:t>
            </a:r>
            <a:r>
              <a:rPr lang="ru-RU" sz="1000" dirty="0" err="1" smtClean="0">
                <a:solidFill>
                  <a:schemeClr val="tx1">
                    <a:lumMod val="75000"/>
                    <a:lumOff val="25000"/>
                  </a:schemeClr>
                </a:solidFill>
              </a:rPr>
              <a:t>Nakamoto</a:t>
            </a:r>
            <a:r>
              <a:rPr lang="ru-RU" sz="1000" dirty="0" smtClean="0">
                <a:solidFill>
                  <a:schemeClr val="tx1">
                    <a:lumMod val="75000"/>
                    <a:lumOff val="25000"/>
                  </a:schemeClr>
                </a:solidFill>
              </a:rPr>
              <a:t>). Кто является настоящим разработчиком, один это человек или группа – до сих пор неизвестно, несмотря на многочисленные журналистские расследования. С 3 января 2009 года берёт своё начало практическая реализация этой концепции в программном коде. В </a:t>
            </a:r>
            <a:r>
              <a:rPr lang="ru-RU" sz="1000" i="1" dirty="0" smtClean="0">
                <a:solidFill>
                  <a:schemeClr val="tx1">
                    <a:lumMod val="75000"/>
                    <a:lumOff val="25000"/>
                  </a:schemeClr>
                </a:solidFill>
              </a:rPr>
              <a:t>18:45</a:t>
            </a:r>
            <a:r>
              <a:rPr lang="ru-RU" sz="1000" dirty="0" smtClean="0">
                <a:solidFill>
                  <a:schemeClr val="tx1">
                    <a:lumMod val="75000"/>
                    <a:lumOff val="25000"/>
                  </a:schemeClr>
                </a:solidFill>
              </a:rPr>
              <a:t> по Гринвичу (22:45 МСК) </a:t>
            </a:r>
            <a:r>
              <a:rPr lang="ru-RU" sz="1000" i="1" dirty="0" smtClean="0">
                <a:solidFill>
                  <a:schemeClr val="tx1">
                    <a:lumMod val="75000"/>
                    <a:lumOff val="25000"/>
                  </a:schemeClr>
                </a:solidFill>
              </a:rPr>
              <a:t>03.01.2009</a:t>
            </a:r>
            <a:r>
              <a:rPr lang="ru-RU" sz="1000" dirty="0" smtClean="0">
                <a:solidFill>
                  <a:schemeClr val="tx1">
                    <a:lumMod val="75000"/>
                    <a:lumOff val="25000"/>
                  </a:schemeClr>
                </a:solidFill>
              </a:rPr>
              <a:t> был сгенерирован первый блок в сети, так называемый генезис-блок. Этот день считается днем рождения </a:t>
            </a:r>
            <a:r>
              <a:rPr lang="ru-RU" sz="1000" dirty="0" err="1" smtClean="0">
                <a:solidFill>
                  <a:schemeClr val="tx1">
                    <a:lumMod val="75000"/>
                    <a:lumOff val="25000"/>
                  </a:schemeClr>
                </a:solidFill>
              </a:rPr>
              <a:t>Биткойна</a:t>
            </a:r>
            <a:r>
              <a:rPr lang="ru-RU" sz="1000" dirty="0" smtClean="0">
                <a:solidFill>
                  <a:schemeClr val="tx1">
                    <a:lumMod val="75000"/>
                    <a:lumOff val="25000"/>
                  </a:schemeClr>
                </a:solidFill>
              </a:rPr>
              <a:t> и отмечается сообществом по всему миру.</a:t>
            </a:r>
          </a:p>
          <a:p>
            <a:endParaRPr lang="ru-RU" sz="1000" dirty="0">
              <a:solidFill>
                <a:schemeClr val="tx1">
                  <a:lumMod val="75000"/>
                  <a:lumOff val="25000"/>
                </a:schemeClr>
              </a:solidFill>
            </a:endParaRPr>
          </a:p>
        </p:txBody>
      </p:sp>
      <p:sp>
        <p:nvSpPr>
          <p:cNvPr id="7" name="Прямоугольник 6"/>
          <p:cNvSpPr/>
          <p:nvPr/>
        </p:nvSpPr>
        <p:spPr>
          <a:xfrm>
            <a:off x="214282" y="3214686"/>
            <a:ext cx="3143272" cy="3500462"/>
          </a:xfrm>
          <a:prstGeom prst="rect">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lumMod val="75000"/>
                    <a:lumOff val="25000"/>
                  </a:schemeClr>
                </a:solidFill>
              </a:rPr>
              <a:t>Первоначально </a:t>
            </a:r>
            <a:r>
              <a:rPr lang="ru-RU" sz="1200" dirty="0" err="1" smtClean="0">
                <a:solidFill>
                  <a:schemeClr val="tx1">
                    <a:lumMod val="75000"/>
                    <a:lumOff val="25000"/>
                  </a:schemeClr>
                </a:solidFill>
              </a:rPr>
              <a:t>биткойны</a:t>
            </a:r>
            <a:r>
              <a:rPr lang="ru-RU" sz="1200" dirty="0" smtClean="0">
                <a:solidFill>
                  <a:schemeClr val="tx1">
                    <a:lumMod val="75000"/>
                    <a:lumOff val="25000"/>
                  </a:schemeClr>
                </a:solidFill>
              </a:rPr>
              <a:t> были востребованы только в среде математиков, </a:t>
            </a:r>
            <a:r>
              <a:rPr lang="ru-RU" sz="1200" dirty="0" err="1" smtClean="0">
                <a:solidFill>
                  <a:schemeClr val="tx1">
                    <a:lumMod val="75000"/>
                    <a:lumOff val="25000"/>
                  </a:schemeClr>
                </a:solidFill>
              </a:rPr>
              <a:t>криптографов</a:t>
            </a:r>
            <a:r>
              <a:rPr lang="ru-RU" sz="1200" dirty="0" smtClean="0">
                <a:solidFill>
                  <a:schemeClr val="tx1">
                    <a:lumMod val="75000"/>
                    <a:lumOff val="25000"/>
                  </a:schemeClr>
                </a:solidFill>
              </a:rPr>
              <a:t>, а также людей, очень сильно увлечённых компьютерными и сетевыми технологиями. Тогда </a:t>
            </a:r>
            <a:r>
              <a:rPr lang="ru-RU" sz="1200" dirty="0" err="1" smtClean="0">
                <a:solidFill>
                  <a:schemeClr val="tx1">
                    <a:lumMod val="75000"/>
                    <a:lumOff val="25000"/>
                  </a:schemeClr>
                </a:solidFill>
              </a:rPr>
              <a:t>биткойны</a:t>
            </a:r>
            <a:r>
              <a:rPr lang="ru-RU" sz="1200" dirty="0" smtClean="0">
                <a:solidFill>
                  <a:schemeClr val="tx1">
                    <a:lumMod val="75000"/>
                    <a:lumOff val="25000"/>
                  </a:schemeClr>
                </a:solidFill>
              </a:rPr>
              <a:t> служили просто доказательством того, что возможны электронные деньги, не имеющие гарантированного обеспечения. Скорее, их можно назвать электронным аналогом золота — как и золото, </a:t>
            </a:r>
            <a:r>
              <a:rPr lang="ru-RU" sz="1200" dirty="0" err="1" smtClean="0">
                <a:solidFill>
                  <a:schemeClr val="tx1">
                    <a:lumMod val="75000"/>
                    <a:lumOff val="25000"/>
                  </a:schemeClr>
                </a:solidFill>
              </a:rPr>
              <a:t>биткойн</a:t>
            </a:r>
            <a:r>
              <a:rPr lang="ru-RU" sz="1200" dirty="0" smtClean="0">
                <a:solidFill>
                  <a:schemeClr val="tx1">
                    <a:lumMod val="75000"/>
                    <a:lumOff val="25000"/>
                  </a:schemeClr>
                </a:solidFill>
              </a:rPr>
              <a:t> сложно добывать, его количество ограничено, а трудоёмкость добычи со временем только возрастает. </a:t>
            </a:r>
            <a:r>
              <a:rPr lang="ru-RU" sz="1200" dirty="0" smtClean="0">
                <a:solidFill>
                  <a:schemeClr val="accent3"/>
                </a:solidFill>
              </a:rPr>
              <a:t>Осенью 2009 года 1 BTC уже можно было купить за 0.8 цента.  Сейчас стоимость 1 </a:t>
            </a:r>
            <a:r>
              <a:rPr lang="ru-RU" sz="1200" dirty="0" err="1" smtClean="0">
                <a:solidFill>
                  <a:schemeClr val="accent3"/>
                </a:solidFill>
              </a:rPr>
              <a:t>биткоина</a:t>
            </a:r>
            <a:r>
              <a:rPr lang="ru-RU" sz="1200" dirty="0" smtClean="0">
                <a:solidFill>
                  <a:schemeClr val="accent3"/>
                </a:solidFill>
              </a:rPr>
              <a:t>  около 5000 долларов.</a:t>
            </a:r>
            <a:endParaRPr lang="ru-RU" sz="1200" dirty="0">
              <a:solidFill>
                <a:schemeClr val="accent3"/>
              </a:solidFill>
            </a:endParaRPr>
          </a:p>
        </p:txBody>
      </p:sp>
      <p:pic>
        <p:nvPicPr>
          <p:cNvPr id="8" name="Рисунок 7" descr="back_to_future_buy_bitcoin.jpg"/>
          <p:cNvPicPr>
            <a:picLocks noChangeAspect="1"/>
          </p:cNvPicPr>
          <p:nvPr/>
        </p:nvPicPr>
        <p:blipFill>
          <a:blip r:embed="rId4" cstate="screen"/>
          <a:stretch>
            <a:fillRect/>
          </a:stretch>
        </p:blipFill>
        <p:spPr>
          <a:xfrm>
            <a:off x="3416003" y="3214686"/>
            <a:ext cx="5299401" cy="350046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428628"/>
          </a:xfrm>
        </p:spPr>
        <p:txBody>
          <a:bodyPr>
            <a:normAutofit fontScale="90000"/>
          </a:bodyPr>
          <a:lstStyle/>
          <a:p>
            <a:pPr algn="ctr"/>
            <a:r>
              <a:rPr lang="ru-RU" dirty="0" smtClean="0"/>
              <a:t>Из жизни </a:t>
            </a:r>
            <a:r>
              <a:rPr lang="ru-RU" dirty="0" err="1" smtClean="0"/>
              <a:t>биткоина</a:t>
            </a:r>
            <a:endParaRPr lang="ru-RU" dirty="0"/>
          </a:p>
        </p:txBody>
      </p:sp>
      <p:pic>
        <p:nvPicPr>
          <p:cNvPr id="4" name="Рисунок 3" descr="pizza1.png"/>
          <p:cNvPicPr>
            <a:picLocks noChangeAspect="1"/>
          </p:cNvPicPr>
          <p:nvPr/>
        </p:nvPicPr>
        <p:blipFill>
          <a:blip r:embed="rId2" cstate="screen"/>
          <a:stretch>
            <a:fillRect/>
          </a:stretch>
        </p:blipFill>
        <p:spPr>
          <a:xfrm>
            <a:off x="5572133" y="642918"/>
            <a:ext cx="3143271" cy="2143140"/>
          </a:xfrm>
          <a:prstGeom prst="rect">
            <a:avLst/>
          </a:prstGeom>
        </p:spPr>
      </p:pic>
      <p:sp>
        <p:nvSpPr>
          <p:cNvPr id="5" name="Прямоугольник 4"/>
          <p:cNvSpPr/>
          <p:nvPr/>
        </p:nvSpPr>
        <p:spPr>
          <a:xfrm>
            <a:off x="142844" y="642918"/>
            <a:ext cx="5429288" cy="1214446"/>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solidFill>
              </a:rPr>
              <a:t>Житель Флориды, </a:t>
            </a:r>
            <a:r>
              <a:rPr lang="ru-RU" sz="1200" dirty="0" err="1" smtClean="0">
                <a:solidFill>
                  <a:schemeClr val="tx1"/>
                </a:solidFill>
              </a:rPr>
              <a:t>Ласло</a:t>
            </a:r>
            <a:r>
              <a:rPr lang="ru-RU" sz="1200" dirty="0" smtClean="0">
                <a:solidFill>
                  <a:schemeClr val="tx1"/>
                </a:solidFill>
              </a:rPr>
              <a:t> </a:t>
            </a:r>
            <a:r>
              <a:rPr lang="ru-RU" sz="1200" dirty="0" err="1" smtClean="0">
                <a:solidFill>
                  <a:schemeClr val="tx1"/>
                </a:solidFill>
              </a:rPr>
              <a:t>Ханеч</a:t>
            </a:r>
            <a:r>
              <a:rPr lang="ru-RU" sz="1200" dirty="0" smtClean="0">
                <a:solidFill>
                  <a:schemeClr val="tx1"/>
                </a:solidFill>
              </a:rPr>
              <a:t>, вошёл в историю как покупатель самой дорогой пиццы в мире. Он также известен как первый человек в мире, сделавший покупку за </a:t>
            </a:r>
            <a:r>
              <a:rPr lang="ru-RU" sz="1200" dirty="0" err="1" smtClean="0">
                <a:solidFill>
                  <a:schemeClr val="tx1"/>
                </a:solidFill>
              </a:rPr>
              <a:t>биткойны</a:t>
            </a:r>
            <a:r>
              <a:rPr lang="ru-RU" sz="1200" dirty="0" smtClean="0">
                <a:solidFill>
                  <a:schemeClr val="tx1"/>
                </a:solidFill>
              </a:rPr>
              <a:t>. 10 000 </a:t>
            </a:r>
            <a:r>
              <a:rPr lang="ru-RU" sz="1200" dirty="0" err="1" smtClean="0">
                <a:solidFill>
                  <a:schemeClr val="tx1"/>
                </a:solidFill>
              </a:rPr>
              <a:t>биткойнов</a:t>
            </a:r>
            <a:r>
              <a:rPr lang="ru-RU" sz="1200" dirty="0" smtClean="0">
                <a:solidFill>
                  <a:schemeClr val="tx1"/>
                </a:solidFill>
              </a:rPr>
              <a:t>, за которые он в июне 2010 года </a:t>
            </a:r>
            <a:r>
              <a:rPr lang="ru-RU" sz="1200" dirty="0" smtClean="0">
                <a:solidFill>
                  <a:schemeClr val="tx1"/>
                </a:solidFill>
                <a:hlinkClick r:id="rId3"/>
              </a:rPr>
              <a:t>купил две пиццы</a:t>
            </a:r>
            <a:r>
              <a:rPr lang="ru-RU" sz="1200" dirty="0" smtClean="0">
                <a:solidFill>
                  <a:schemeClr val="tx1"/>
                </a:solidFill>
              </a:rPr>
              <a:t> из пиццерии Папы Джона, на тот момент стоили около $30.</a:t>
            </a:r>
          </a:p>
          <a:p>
            <a:r>
              <a:rPr lang="ru-RU" sz="1200" dirty="0" smtClean="0">
                <a:solidFill>
                  <a:schemeClr val="accent3"/>
                </a:solidFill>
              </a:rPr>
              <a:t>Сейчас стоимость этой пиццы оценивается в 50 000 000 долларов.</a:t>
            </a:r>
          </a:p>
          <a:p>
            <a:pPr algn="ctr"/>
            <a:endParaRPr lang="ru-RU" sz="1200" dirty="0">
              <a:solidFill>
                <a:schemeClr val="tx1"/>
              </a:solidFill>
            </a:endParaRPr>
          </a:p>
        </p:txBody>
      </p:sp>
      <p:sp>
        <p:nvSpPr>
          <p:cNvPr id="6" name="Прямоугольник 5"/>
          <p:cNvSpPr/>
          <p:nvPr/>
        </p:nvSpPr>
        <p:spPr>
          <a:xfrm>
            <a:off x="142844" y="1928802"/>
            <a:ext cx="5429288" cy="1000132"/>
          </a:xfrm>
          <a:prstGeom prst="rect">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solidFill>
              </a:rPr>
              <a:t>Джеймс </a:t>
            </a:r>
            <a:r>
              <a:rPr lang="ru-RU" sz="1200" dirty="0" err="1" smtClean="0">
                <a:solidFill>
                  <a:schemeClr val="tx1"/>
                </a:solidFill>
              </a:rPr>
              <a:t>Хоуэллс</a:t>
            </a:r>
            <a:r>
              <a:rPr lang="ru-RU" sz="1200" dirty="0" smtClean="0">
                <a:solidFill>
                  <a:schemeClr val="tx1"/>
                </a:solidFill>
              </a:rPr>
              <a:t> из Уэльса нечаянно выкинул жёсткий диск, на котором был приватный ключ к 7500 </a:t>
            </a:r>
            <a:r>
              <a:rPr lang="ru-RU" sz="1200" dirty="0" err="1" smtClean="0">
                <a:solidFill>
                  <a:schemeClr val="tx1"/>
                </a:solidFill>
              </a:rPr>
              <a:t>биткойнов</a:t>
            </a:r>
            <a:r>
              <a:rPr lang="ru-RU" sz="1200" dirty="0" smtClean="0">
                <a:solidFill>
                  <a:schemeClr val="tx1"/>
                </a:solidFill>
              </a:rPr>
              <a:t>. Восстановить этот ключ невозможно, на сегодняшний день </a:t>
            </a:r>
            <a:r>
              <a:rPr lang="ru-RU" sz="1200" dirty="0" smtClean="0">
                <a:solidFill>
                  <a:schemeClr val="accent3"/>
                </a:solidFill>
              </a:rPr>
              <a:t>сумма потери  37 500 000 долларов</a:t>
            </a:r>
            <a:r>
              <a:rPr lang="ru-RU" sz="1200" dirty="0" smtClean="0">
                <a:solidFill>
                  <a:schemeClr val="tx1"/>
                </a:solidFill>
              </a:rPr>
              <a:t>.</a:t>
            </a:r>
            <a:endParaRPr lang="ru-RU" sz="1200" dirty="0">
              <a:solidFill>
                <a:schemeClr val="tx1"/>
              </a:solidFill>
            </a:endParaRPr>
          </a:p>
        </p:txBody>
      </p:sp>
      <p:sp>
        <p:nvSpPr>
          <p:cNvPr id="7" name="Прямоугольник 6"/>
          <p:cNvSpPr/>
          <p:nvPr/>
        </p:nvSpPr>
        <p:spPr>
          <a:xfrm>
            <a:off x="5572132" y="2857496"/>
            <a:ext cx="3143272" cy="1500198"/>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solidFill>
              </a:rPr>
              <a:t>Иногда «забыть» о </a:t>
            </a:r>
            <a:r>
              <a:rPr lang="ru-RU" sz="1200" dirty="0" err="1" smtClean="0">
                <a:solidFill>
                  <a:schemeClr val="tx1"/>
                </a:solidFill>
              </a:rPr>
              <a:t>биткоина</a:t>
            </a:r>
            <a:r>
              <a:rPr lang="ru-RU" sz="1200" dirty="0" smtClean="0">
                <a:solidFill>
                  <a:schemeClr val="tx1"/>
                </a:solidFill>
              </a:rPr>
              <a:t> очень даже полезно (если вы их не потеряли!). Мужчина из Норвегии по имени Кристофер Кох ни с того ни с сего купил 5 000 </a:t>
            </a:r>
            <a:r>
              <a:rPr lang="ru-RU" sz="1200" dirty="0" err="1" smtClean="0">
                <a:solidFill>
                  <a:schemeClr val="tx1"/>
                </a:solidFill>
              </a:rPr>
              <a:t>биткоинов</a:t>
            </a:r>
            <a:r>
              <a:rPr lang="ru-RU" sz="1200" dirty="0" smtClean="0">
                <a:solidFill>
                  <a:schemeClr val="tx1"/>
                </a:solidFill>
              </a:rPr>
              <a:t> за 27 долларов в 2009 году.  И забыл о них. Вспомнил только в 2016.  На сегодняшний день </a:t>
            </a:r>
            <a:r>
              <a:rPr lang="ru-RU" sz="1200" dirty="0" smtClean="0">
                <a:solidFill>
                  <a:schemeClr val="accent3"/>
                </a:solidFill>
              </a:rPr>
              <a:t>сумма составляет 25 000 000 долларов.</a:t>
            </a:r>
            <a:endParaRPr lang="ru-RU" sz="1200" dirty="0">
              <a:solidFill>
                <a:schemeClr val="accent3"/>
              </a:solidFill>
            </a:endParaRPr>
          </a:p>
        </p:txBody>
      </p:sp>
      <p:sp>
        <p:nvSpPr>
          <p:cNvPr id="9" name="Прямоугольник 8"/>
          <p:cNvSpPr/>
          <p:nvPr/>
        </p:nvSpPr>
        <p:spPr>
          <a:xfrm>
            <a:off x="142844" y="4500570"/>
            <a:ext cx="8572560" cy="2214578"/>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solidFill>
                  <a:schemeClr val="tx1"/>
                </a:solidFill>
              </a:rPr>
              <a:t>Роджер Вер</a:t>
            </a:r>
            <a:r>
              <a:rPr lang="ru-RU" sz="1400" dirty="0" smtClean="0">
                <a:solidFill>
                  <a:schemeClr val="tx1"/>
                </a:solidFill>
              </a:rPr>
              <a:t/>
            </a:r>
            <a:br>
              <a:rPr lang="ru-RU" sz="1400" dirty="0" smtClean="0">
                <a:solidFill>
                  <a:schemeClr val="tx1"/>
                </a:solidFill>
              </a:rPr>
            </a:br>
            <a:r>
              <a:rPr lang="ru-RU" sz="1400" i="1" dirty="0" smtClean="0">
                <a:solidFill>
                  <a:schemeClr val="tx1"/>
                </a:solidFill>
              </a:rPr>
              <a:t>Число </a:t>
            </a:r>
            <a:r>
              <a:rPr lang="ru-RU" sz="1400" i="1" dirty="0" err="1" smtClean="0">
                <a:solidFill>
                  <a:schemeClr val="tx1"/>
                </a:solidFill>
              </a:rPr>
              <a:t>биткоинов</a:t>
            </a:r>
            <a:r>
              <a:rPr lang="ru-RU" sz="1400" i="1" dirty="0" smtClean="0">
                <a:solidFill>
                  <a:schemeClr val="tx1"/>
                </a:solidFill>
              </a:rPr>
              <a:t>: 300 тысяч</a:t>
            </a:r>
            <a:r>
              <a:rPr lang="ru-RU" sz="1400" dirty="0" smtClean="0">
                <a:solidFill>
                  <a:schemeClr val="tx1"/>
                </a:solidFill>
              </a:rPr>
              <a:t/>
            </a:r>
            <a:br>
              <a:rPr lang="ru-RU" sz="1400" dirty="0" smtClean="0">
                <a:solidFill>
                  <a:schemeClr val="tx1"/>
                </a:solidFill>
              </a:rPr>
            </a:br>
            <a:r>
              <a:rPr lang="ru-RU" sz="1400" i="1" dirty="0" smtClean="0">
                <a:solidFill>
                  <a:schemeClr val="accent3"/>
                </a:solidFill>
              </a:rPr>
              <a:t>Оценочная стоимость: 1 миллиард 500 миллионов долларов</a:t>
            </a:r>
            <a:endParaRPr lang="ru-RU" sz="1400" dirty="0" smtClean="0">
              <a:solidFill>
                <a:schemeClr val="accent3"/>
              </a:solidFill>
            </a:endParaRPr>
          </a:p>
          <a:p>
            <a:r>
              <a:rPr lang="ru-RU" sz="1400" dirty="0" smtClean="0">
                <a:solidFill>
                  <a:schemeClr val="tx1"/>
                </a:solidFill>
              </a:rPr>
              <a:t>Роджер Вер с самого начала проникся идеей </a:t>
            </a:r>
            <a:r>
              <a:rPr lang="ru-RU" sz="1400" dirty="0" err="1" smtClean="0">
                <a:solidFill>
                  <a:schemeClr val="tx1"/>
                </a:solidFill>
              </a:rPr>
              <a:t>криптовалюты</a:t>
            </a:r>
            <a:r>
              <a:rPr lang="ru-RU" sz="1400" dirty="0" smtClean="0">
                <a:solidFill>
                  <a:schemeClr val="tx1"/>
                </a:solidFill>
              </a:rPr>
              <a:t>. Его называют «</a:t>
            </a:r>
            <a:r>
              <a:rPr lang="ru-RU" sz="1400" dirty="0" err="1" smtClean="0">
                <a:solidFill>
                  <a:schemeClr val="tx1"/>
                </a:solidFill>
              </a:rPr>
              <a:t>биткоиновым</a:t>
            </a:r>
            <a:r>
              <a:rPr lang="ru-RU" sz="1400" dirty="0" smtClean="0">
                <a:solidFill>
                  <a:schemeClr val="tx1"/>
                </a:solidFill>
              </a:rPr>
              <a:t> Иисусом». В 2011 году, когда за </a:t>
            </a:r>
            <a:r>
              <a:rPr lang="ru-RU" sz="1400" dirty="0" err="1" smtClean="0">
                <a:solidFill>
                  <a:schemeClr val="tx1"/>
                </a:solidFill>
              </a:rPr>
              <a:t>биткоин</a:t>
            </a:r>
            <a:r>
              <a:rPr lang="ru-RU" sz="1400" dirty="0" smtClean="0">
                <a:solidFill>
                  <a:schemeClr val="tx1"/>
                </a:solidFill>
              </a:rPr>
              <a:t> давали около 10 долларов, он предсказал, что цифровые деньги превзойдут по доходности любые другие классы активов в сто раз в последующие два года. А затем наблюдал, как предсказание сбывается.</a:t>
            </a:r>
          </a:p>
          <a:p>
            <a:r>
              <a:rPr lang="ru-RU" sz="1400" dirty="0" smtClean="0">
                <a:solidFill>
                  <a:schemeClr val="tx1"/>
                </a:solidFill>
              </a:rPr>
              <a:t>Вер вкладывался в различные </a:t>
            </a:r>
            <a:r>
              <a:rPr lang="ru-RU" sz="1400" dirty="0" err="1" smtClean="0">
                <a:solidFill>
                  <a:schemeClr val="tx1"/>
                </a:solidFill>
              </a:rPr>
              <a:t>стартапы</a:t>
            </a:r>
            <a:r>
              <a:rPr lang="ru-RU" sz="1400" dirty="0" smtClean="0">
                <a:solidFill>
                  <a:schemeClr val="tx1"/>
                </a:solidFill>
              </a:rPr>
              <a:t>, основанные на идее цифровых денег. Сейчас он глава сайта </a:t>
            </a:r>
            <a:r>
              <a:rPr lang="ru-RU" sz="1400" dirty="0" err="1" smtClean="0">
                <a:solidFill>
                  <a:schemeClr val="tx1"/>
                </a:solidFill>
              </a:rPr>
              <a:t>Bitcoin.com</a:t>
            </a:r>
            <a:r>
              <a:rPr lang="ru-RU" sz="1400" dirty="0" smtClean="0">
                <a:solidFill>
                  <a:schemeClr val="tx1"/>
                </a:solidFill>
              </a:rPr>
              <a:t>.</a:t>
            </a:r>
          </a:p>
          <a:p>
            <a:pPr algn="ctr"/>
            <a:endParaRPr lang="ru-RU" sz="1400" dirty="0">
              <a:solidFill>
                <a:schemeClr val="tx1"/>
              </a:solidFill>
            </a:endParaRPr>
          </a:p>
        </p:txBody>
      </p:sp>
      <p:pic>
        <p:nvPicPr>
          <p:cNvPr id="11" name="Рисунок 10" descr="биткоин график.jpg"/>
          <p:cNvPicPr>
            <a:picLocks noChangeAspect="1"/>
          </p:cNvPicPr>
          <p:nvPr/>
        </p:nvPicPr>
        <p:blipFill>
          <a:blip r:embed="rId4" cstate="screen"/>
          <a:stretch>
            <a:fillRect/>
          </a:stretch>
        </p:blipFill>
        <p:spPr>
          <a:xfrm>
            <a:off x="142844" y="2928934"/>
            <a:ext cx="5429288" cy="150019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Прямая со стрелкой 25"/>
          <p:cNvCxnSpPr/>
          <p:nvPr/>
        </p:nvCxnSpPr>
        <p:spPr>
          <a:xfrm rot="5400000">
            <a:off x="4214810" y="1214422"/>
            <a:ext cx="142876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rot="5400000">
            <a:off x="2643174" y="1214422"/>
            <a:ext cx="142876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457200" y="214290"/>
            <a:ext cx="7467600" cy="357190"/>
          </a:xfrm>
        </p:spPr>
        <p:txBody>
          <a:bodyPr>
            <a:noAutofit/>
          </a:bodyPr>
          <a:lstStyle/>
          <a:p>
            <a:pPr lvl="0" algn="ctr"/>
            <a:r>
              <a:rPr lang="ru-RU" sz="2400" dirty="0" smtClean="0"/>
              <a:t>Особенности </a:t>
            </a:r>
            <a:r>
              <a:rPr lang="ru-RU" sz="2400" dirty="0" err="1" smtClean="0"/>
              <a:t>биткоин</a:t>
            </a:r>
            <a:r>
              <a:rPr lang="ru-RU" sz="2400" dirty="0" smtClean="0"/>
              <a:t> </a:t>
            </a:r>
            <a:endParaRPr lang="ru-RU" sz="2400" dirty="0"/>
          </a:p>
        </p:txBody>
      </p:sp>
      <p:cxnSp>
        <p:nvCxnSpPr>
          <p:cNvPr id="6" name="Прямая со стрелкой 5"/>
          <p:cNvCxnSpPr/>
          <p:nvPr/>
        </p:nvCxnSpPr>
        <p:spPr>
          <a:xfrm rot="10800000" flipV="1">
            <a:off x="642910" y="500042"/>
            <a:ext cx="192882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214282" y="1142984"/>
            <a:ext cx="1857388"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Децентрализация и доступность</a:t>
            </a:r>
            <a:endParaRPr lang="ru-RU" sz="1200" dirty="0">
              <a:solidFill>
                <a:schemeClr val="tx1">
                  <a:lumMod val="75000"/>
                  <a:lumOff val="25000"/>
                </a:schemeClr>
              </a:solidFill>
            </a:endParaRPr>
          </a:p>
        </p:txBody>
      </p:sp>
      <p:cxnSp>
        <p:nvCxnSpPr>
          <p:cNvPr id="10" name="Прямая со стрелкой 9"/>
          <p:cNvCxnSpPr/>
          <p:nvPr/>
        </p:nvCxnSpPr>
        <p:spPr>
          <a:xfrm rot="5400000">
            <a:off x="1643042" y="785794"/>
            <a:ext cx="1428760"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214282" y="1928802"/>
            <a:ext cx="1981454"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Полная прозрачность расчетов</a:t>
            </a:r>
            <a:endParaRPr lang="ru-RU" sz="1200" dirty="0">
              <a:solidFill>
                <a:schemeClr val="tx1">
                  <a:lumMod val="75000"/>
                  <a:lumOff val="25000"/>
                </a:schemeClr>
              </a:solidFill>
            </a:endParaRPr>
          </a:p>
        </p:txBody>
      </p:sp>
      <p:cxnSp>
        <p:nvCxnSpPr>
          <p:cNvPr id="13" name="Прямая со стрелкой 12"/>
          <p:cNvCxnSpPr/>
          <p:nvPr/>
        </p:nvCxnSpPr>
        <p:spPr>
          <a:xfrm rot="5400000">
            <a:off x="3822695" y="820719"/>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3143240" y="1142984"/>
            <a:ext cx="2286016"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Свободный выбор степени участия</a:t>
            </a:r>
            <a:endParaRPr lang="ru-RU" sz="1200" dirty="0">
              <a:solidFill>
                <a:schemeClr val="tx1">
                  <a:lumMod val="75000"/>
                  <a:lumOff val="25000"/>
                </a:schemeClr>
              </a:solidFill>
            </a:endParaRPr>
          </a:p>
        </p:txBody>
      </p:sp>
      <p:sp>
        <p:nvSpPr>
          <p:cNvPr id="22" name="Прямоугольник 21"/>
          <p:cNvSpPr/>
          <p:nvPr/>
        </p:nvSpPr>
        <p:spPr>
          <a:xfrm>
            <a:off x="2285984" y="1928802"/>
            <a:ext cx="1857388"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Отсутствие контроля за сетью</a:t>
            </a:r>
            <a:endParaRPr lang="ru-RU" sz="1200" dirty="0">
              <a:solidFill>
                <a:schemeClr val="tx1">
                  <a:lumMod val="75000"/>
                  <a:lumOff val="25000"/>
                </a:schemeClr>
              </a:solidFill>
            </a:endParaRPr>
          </a:p>
        </p:txBody>
      </p:sp>
      <p:sp>
        <p:nvSpPr>
          <p:cNvPr id="27" name="Прямоугольник 26"/>
          <p:cNvSpPr/>
          <p:nvPr/>
        </p:nvSpPr>
        <p:spPr>
          <a:xfrm>
            <a:off x="4286248" y="1928802"/>
            <a:ext cx="2000264"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Возможность анонимных расчетов</a:t>
            </a:r>
            <a:endParaRPr lang="ru-RU" sz="1200" dirty="0">
              <a:solidFill>
                <a:schemeClr val="tx1">
                  <a:lumMod val="75000"/>
                  <a:lumOff val="25000"/>
                </a:schemeClr>
              </a:solidFill>
            </a:endParaRPr>
          </a:p>
        </p:txBody>
      </p:sp>
      <p:cxnSp>
        <p:nvCxnSpPr>
          <p:cNvPr id="29" name="Прямая со стрелкой 28"/>
          <p:cNvCxnSpPr/>
          <p:nvPr/>
        </p:nvCxnSpPr>
        <p:spPr>
          <a:xfrm>
            <a:off x="5715008" y="500042"/>
            <a:ext cx="1714512"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6643702" y="1142984"/>
            <a:ext cx="2000264"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Награда за поддержку сети</a:t>
            </a:r>
            <a:endParaRPr lang="ru-RU" sz="1200" dirty="0">
              <a:solidFill>
                <a:schemeClr val="tx1">
                  <a:lumMod val="75000"/>
                  <a:lumOff val="25000"/>
                </a:schemeClr>
              </a:solidFill>
            </a:endParaRPr>
          </a:p>
        </p:txBody>
      </p:sp>
      <p:cxnSp>
        <p:nvCxnSpPr>
          <p:cNvPr id="32" name="Прямая со стрелкой 31"/>
          <p:cNvCxnSpPr/>
          <p:nvPr/>
        </p:nvCxnSpPr>
        <p:spPr>
          <a:xfrm rot="16200000" flipH="1">
            <a:off x="5572132" y="571480"/>
            <a:ext cx="1428760"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Прямоугольник 33"/>
          <p:cNvSpPr/>
          <p:nvPr/>
        </p:nvSpPr>
        <p:spPr>
          <a:xfrm>
            <a:off x="6429388" y="1928802"/>
            <a:ext cx="2214578" cy="42862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lumMod val="75000"/>
                    <a:lumOff val="25000"/>
                  </a:schemeClr>
                </a:solidFill>
              </a:rPr>
              <a:t>Непревзойденная защита</a:t>
            </a:r>
            <a:endParaRPr lang="ru-RU" sz="1200" dirty="0">
              <a:solidFill>
                <a:schemeClr val="tx1">
                  <a:lumMod val="75000"/>
                  <a:lumOff val="25000"/>
                </a:schemeClr>
              </a:solidFill>
            </a:endParaRPr>
          </a:p>
        </p:txBody>
      </p:sp>
      <p:sp>
        <p:nvSpPr>
          <p:cNvPr id="35" name="Прямоугольник 34"/>
          <p:cNvSpPr/>
          <p:nvPr/>
        </p:nvSpPr>
        <p:spPr>
          <a:xfrm>
            <a:off x="214282" y="2428868"/>
            <a:ext cx="8429684" cy="421484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r>
              <a:rPr lang="ru-RU" sz="900" b="1" dirty="0" smtClean="0">
                <a:solidFill>
                  <a:schemeClr val="tx1">
                    <a:lumMod val="75000"/>
                    <a:lumOff val="25000"/>
                  </a:schemeClr>
                </a:solidFill>
              </a:rPr>
              <a:t>Децентрализация и доступность.</a:t>
            </a:r>
            <a:r>
              <a:rPr lang="ru-RU" sz="900" dirty="0" smtClean="0">
                <a:solidFill>
                  <a:schemeClr val="tx1">
                    <a:lumMod val="75000"/>
                    <a:lumOff val="25000"/>
                  </a:schemeClr>
                </a:solidFill>
              </a:rPr>
              <a:t> Сеть </a:t>
            </a:r>
            <a:r>
              <a:rPr lang="ru-RU" sz="900" dirty="0" err="1" smtClean="0">
                <a:solidFill>
                  <a:schemeClr val="tx1">
                    <a:lumMod val="75000"/>
                    <a:lumOff val="25000"/>
                  </a:schemeClr>
                </a:solidFill>
              </a:rPr>
              <a:t>Bitcoin</a:t>
            </a:r>
            <a:r>
              <a:rPr lang="ru-RU" sz="900" dirty="0" smtClean="0">
                <a:solidFill>
                  <a:schemeClr val="tx1">
                    <a:lumMod val="75000"/>
                    <a:lumOff val="25000"/>
                  </a:schemeClr>
                </a:solidFill>
              </a:rPr>
              <a:t> является сочетанием всех клиентских программ (кошельков) и распределённой базы данных </a:t>
            </a:r>
            <a:r>
              <a:rPr lang="ru-RU" sz="900" dirty="0" err="1" smtClean="0">
                <a:solidFill>
                  <a:schemeClr val="tx1">
                    <a:lumMod val="75000"/>
                    <a:lumOff val="25000"/>
                  </a:schemeClr>
                </a:solidFill>
              </a:rPr>
              <a:t>blockchain</a:t>
            </a:r>
            <a:r>
              <a:rPr lang="ru-RU" sz="900" dirty="0" smtClean="0">
                <a:solidFill>
                  <a:schemeClr val="tx1">
                    <a:lumMod val="75000"/>
                    <a:lumOff val="25000"/>
                  </a:schemeClr>
                </a:solidFill>
              </a:rPr>
              <a:t> (</a:t>
            </a:r>
            <a:r>
              <a:rPr lang="ru-RU" sz="900" dirty="0" err="1" smtClean="0">
                <a:solidFill>
                  <a:schemeClr val="tx1">
                    <a:lumMod val="75000"/>
                    <a:lumOff val="25000"/>
                  </a:schemeClr>
                </a:solidFill>
              </a:rPr>
              <a:t>блокчейн</a:t>
            </a:r>
            <a:r>
              <a:rPr lang="ru-RU" sz="900" dirty="0" smtClean="0">
                <a:solidFill>
                  <a:schemeClr val="tx1">
                    <a:lumMod val="75000"/>
                    <a:lumOff val="25000"/>
                  </a:schemeClr>
                </a:solidFill>
              </a:rPr>
              <a:t>, цепочка блоков), которая хранится на каждом компьютере, где установлен полный </a:t>
            </a:r>
            <a:r>
              <a:rPr lang="ru-RU" sz="900" dirty="0" err="1" smtClean="0">
                <a:solidFill>
                  <a:schemeClr val="tx1">
                    <a:lumMod val="75000"/>
                    <a:lumOff val="25000"/>
                  </a:schemeClr>
                </a:solidFill>
              </a:rPr>
              <a:t>контент</a:t>
            </a:r>
            <a:r>
              <a:rPr lang="ru-RU" sz="900" dirty="0" smtClean="0">
                <a:solidFill>
                  <a:schemeClr val="tx1">
                    <a:lumMod val="75000"/>
                    <a:lumOff val="25000"/>
                  </a:schemeClr>
                </a:solidFill>
              </a:rPr>
              <a:t>. </a:t>
            </a:r>
            <a:r>
              <a:rPr lang="ru-RU" sz="900" dirty="0" err="1" smtClean="0">
                <a:solidFill>
                  <a:schemeClr val="tx1">
                    <a:lumMod val="75000"/>
                    <a:lumOff val="25000"/>
                  </a:schemeClr>
                </a:solidFill>
              </a:rPr>
              <a:t>Блокчейн</a:t>
            </a:r>
            <a:r>
              <a:rPr lang="ru-RU" sz="900" dirty="0" smtClean="0">
                <a:solidFill>
                  <a:schemeClr val="tx1">
                    <a:lumMod val="75000"/>
                    <a:lumOff val="25000"/>
                  </a:schemeClr>
                </a:solidFill>
              </a:rPr>
              <a:t> представляет собой полностью открытый для просмотра реестр всех операций в системе. Подключение к этому реестру возможно с помощью собственного кошелька или </a:t>
            </a:r>
            <a:r>
              <a:rPr lang="ru-RU" sz="900" dirty="0" err="1" smtClean="0">
                <a:solidFill>
                  <a:schemeClr val="tx1">
                    <a:lumMod val="75000"/>
                    <a:lumOff val="25000"/>
                  </a:schemeClr>
                </a:solidFill>
              </a:rPr>
              <a:t>веб-интерфейса</a:t>
            </a:r>
            <a:r>
              <a:rPr lang="ru-RU" sz="900" dirty="0" smtClean="0">
                <a:solidFill>
                  <a:schemeClr val="tx1">
                    <a:lumMod val="75000"/>
                    <a:lumOff val="25000"/>
                  </a:schemeClr>
                </a:solidFill>
              </a:rPr>
              <a:t> специальных сервисов мониторинга из любой точки мира, без паролей и любой другой авторизации.</a:t>
            </a:r>
          </a:p>
          <a:p>
            <a:pPr lvl="0" fontAlgn="base"/>
            <a:r>
              <a:rPr lang="ru-RU" sz="900" b="1" dirty="0" smtClean="0">
                <a:solidFill>
                  <a:schemeClr val="tx1">
                    <a:lumMod val="75000"/>
                    <a:lumOff val="25000"/>
                  </a:schemeClr>
                </a:solidFill>
              </a:rPr>
              <a:t>Полная прозрачность расчетов.</a:t>
            </a:r>
            <a:r>
              <a:rPr lang="ru-RU" sz="900" dirty="0" smtClean="0">
                <a:solidFill>
                  <a:schemeClr val="tx1">
                    <a:lumMod val="75000"/>
                    <a:lumOff val="25000"/>
                  </a:schemeClr>
                </a:solidFill>
              </a:rPr>
              <a:t> Историю любого платежа можно (теоретически) отследить до самого момента генерации монет и он никогда не будет удален из базы данных. Зная только адрес </a:t>
            </a:r>
            <a:r>
              <a:rPr lang="ru-RU" sz="900" dirty="0" err="1" smtClean="0">
                <a:solidFill>
                  <a:schemeClr val="tx1">
                    <a:lumMod val="75000"/>
                    <a:lumOff val="25000"/>
                  </a:schemeClr>
                </a:solidFill>
              </a:rPr>
              <a:t>Bitcoin</a:t>
            </a:r>
            <a:r>
              <a:rPr lang="ru-RU" sz="900" dirty="0" smtClean="0">
                <a:solidFill>
                  <a:schemeClr val="tx1">
                    <a:lumMod val="75000"/>
                    <a:lumOff val="25000"/>
                  </a:schemeClr>
                </a:solidFill>
              </a:rPr>
              <a:t>, можно в любое время узнать все транзакции, принятые этим адресом или отправленные с него.</a:t>
            </a:r>
          </a:p>
          <a:p>
            <a:pPr lvl="0" fontAlgn="base"/>
            <a:r>
              <a:rPr lang="ru-RU" sz="900" b="1" dirty="0" smtClean="0">
                <a:solidFill>
                  <a:schemeClr val="tx1">
                    <a:lumMod val="75000"/>
                    <a:lumOff val="25000"/>
                  </a:schemeClr>
                </a:solidFill>
              </a:rPr>
              <a:t>Свободный выбор степени участия.</a:t>
            </a:r>
            <a:r>
              <a:rPr lang="ru-RU" sz="900" dirty="0" smtClean="0">
                <a:solidFill>
                  <a:schemeClr val="tx1">
                    <a:lumMod val="75000"/>
                    <a:lumOff val="25000"/>
                  </a:schemeClr>
                </a:solidFill>
              </a:rPr>
              <a:t> Вы можете установить официальный клиент </a:t>
            </a:r>
            <a:r>
              <a:rPr lang="ru-RU" sz="900" dirty="0" err="1" smtClean="0">
                <a:solidFill>
                  <a:schemeClr val="tx1">
                    <a:lumMod val="75000"/>
                    <a:lumOff val="25000"/>
                  </a:schemeClr>
                </a:solidFill>
              </a:rPr>
              <a:t>Bitcoin</a:t>
            </a:r>
            <a:r>
              <a:rPr lang="ru-RU" sz="900" dirty="0" smtClean="0">
                <a:solidFill>
                  <a:schemeClr val="tx1">
                    <a:lumMod val="75000"/>
                    <a:lumOff val="25000"/>
                  </a:schemeClr>
                </a:solidFill>
              </a:rPr>
              <a:t> </a:t>
            </a:r>
            <a:r>
              <a:rPr lang="ru-RU" sz="900" dirty="0" err="1" smtClean="0">
                <a:solidFill>
                  <a:schemeClr val="tx1">
                    <a:lumMod val="75000"/>
                    <a:lumOff val="25000"/>
                  </a:schemeClr>
                </a:solidFill>
              </a:rPr>
              <a:t>Core</a:t>
            </a:r>
            <a:r>
              <a:rPr lang="ru-RU" sz="900" dirty="0" smtClean="0">
                <a:solidFill>
                  <a:schemeClr val="tx1">
                    <a:lumMod val="75000"/>
                    <a:lumOff val="25000"/>
                  </a:schemeClr>
                </a:solidFill>
              </a:rPr>
              <a:t>, который хранит всю историю транзакций. Если вам не нужна автономная работа и анализ </a:t>
            </a:r>
            <a:r>
              <a:rPr lang="ru-RU" sz="900" dirty="0" err="1" smtClean="0">
                <a:solidFill>
                  <a:schemeClr val="tx1">
                    <a:lumMod val="75000"/>
                    <a:lumOff val="25000"/>
                  </a:schemeClr>
                </a:solidFill>
              </a:rPr>
              <a:t>блокчейна</a:t>
            </a:r>
            <a:r>
              <a:rPr lang="ru-RU" sz="900" dirty="0" smtClean="0">
                <a:solidFill>
                  <a:schemeClr val="tx1">
                    <a:lumMod val="75000"/>
                    <a:lumOff val="25000"/>
                  </a:schemeClr>
                </a:solidFill>
              </a:rPr>
              <a:t>, можно установить один из легких или мобильных кошельков, которые требуют значительно меньше ресурсов. Если же вы собираетесь только оплачивать небольшие покупки в пути или просто попробовать технологию – достаточно будет мобильного или </a:t>
            </a:r>
            <a:r>
              <a:rPr lang="ru-RU" sz="900" dirty="0" err="1" smtClean="0">
                <a:solidFill>
                  <a:schemeClr val="tx1">
                    <a:lumMod val="75000"/>
                    <a:lumOff val="25000"/>
                  </a:schemeClr>
                </a:solidFill>
              </a:rPr>
              <a:t>онлайн</a:t>
            </a:r>
            <a:r>
              <a:rPr lang="ru-RU" sz="900" dirty="0" smtClean="0">
                <a:solidFill>
                  <a:schemeClr val="tx1">
                    <a:lumMod val="75000"/>
                    <a:lumOff val="25000"/>
                  </a:schemeClr>
                </a:solidFill>
              </a:rPr>
              <a:t> кошелька. Для максимальной безопасности существуют аппаратные кошельки с дополнительными степенями защиты.</a:t>
            </a:r>
          </a:p>
          <a:p>
            <a:pPr lvl="0" fontAlgn="base"/>
            <a:r>
              <a:rPr lang="ru-RU" sz="900" b="1" dirty="0" smtClean="0">
                <a:solidFill>
                  <a:schemeClr val="tx1">
                    <a:lumMod val="75000"/>
                    <a:lumOff val="25000"/>
                  </a:schemeClr>
                </a:solidFill>
              </a:rPr>
              <a:t>Отсутствие контроля за сетью. </a:t>
            </a:r>
            <a:r>
              <a:rPr lang="ru-RU" sz="900" dirty="0" smtClean="0">
                <a:solidFill>
                  <a:schemeClr val="tx1">
                    <a:lumMod val="75000"/>
                    <a:lumOff val="25000"/>
                  </a:schemeClr>
                </a:solidFill>
              </a:rPr>
              <a:t>Так как </a:t>
            </a:r>
            <a:r>
              <a:rPr lang="ru-RU" sz="900" dirty="0" err="1" smtClean="0">
                <a:solidFill>
                  <a:schemeClr val="tx1">
                    <a:lumMod val="75000"/>
                    <a:lumOff val="25000"/>
                  </a:schemeClr>
                </a:solidFill>
              </a:rPr>
              <a:t>блокчейн</a:t>
            </a:r>
            <a:r>
              <a:rPr lang="ru-RU" sz="900" dirty="0" smtClean="0">
                <a:solidFill>
                  <a:schemeClr val="tx1">
                    <a:lumMod val="75000"/>
                    <a:lumOff val="25000"/>
                  </a:schemeClr>
                </a:solidFill>
              </a:rPr>
              <a:t> — распределённая база, созданная на основе равноправных узлов, сеть </a:t>
            </a:r>
            <a:r>
              <a:rPr lang="ru-RU" sz="900" dirty="0" err="1" smtClean="0">
                <a:solidFill>
                  <a:schemeClr val="tx1">
                    <a:lumMod val="75000"/>
                    <a:lumOff val="25000"/>
                  </a:schemeClr>
                </a:solidFill>
              </a:rPr>
              <a:t>Биткойн</a:t>
            </a:r>
            <a:r>
              <a:rPr lang="ru-RU" sz="900" dirty="0" smtClean="0">
                <a:solidFill>
                  <a:schemeClr val="tx1">
                    <a:lumMod val="75000"/>
                    <a:lumOff val="25000"/>
                  </a:schemeClr>
                </a:solidFill>
              </a:rPr>
              <a:t> не имеет контролирующего центра, который может заморозить какой-либо счёт, изменить количество денежных единиц в системе, заблокировать либо отменить платёж. Есть небольшие </a:t>
            </a:r>
            <a:r>
              <a:rPr lang="ru-RU" sz="900" dirty="0" smtClean="0">
                <a:solidFill>
                  <a:schemeClr val="tx1">
                    <a:lumMod val="75000"/>
                    <a:lumOff val="25000"/>
                  </a:schemeClr>
                </a:solidFill>
                <a:hlinkClick r:id="rId2" tooltip="forum.bits.media/index.php?/topic/558-komissii-bitcoin/"/>
              </a:rPr>
              <a:t>комиссионные</a:t>
            </a:r>
            <a:r>
              <a:rPr lang="ru-RU" sz="900" dirty="0" smtClean="0">
                <a:solidFill>
                  <a:schemeClr val="tx1">
                    <a:lumMod val="75000"/>
                    <a:lumOff val="25000"/>
                  </a:schemeClr>
                </a:solidFill>
              </a:rPr>
              <a:t>, размер которых на практике почти неощутим и не зависит от суммы перевода. Сделки в системе являются безвозвратными так же, как и операции с наличными деньгами.</a:t>
            </a:r>
          </a:p>
          <a:p>
            <a:pPr lvl="0" fontAlgn="base"/>
            <a:r>
              <a:rPr lang="ru-RU" sz="900" b="1" dirty="0" smtClean="0">
                <a:solidFill>
                  <a:schemeClr val="tx1">
                    <a:lumMod val="75000"/>
                    <a:lumOff val="25000"/>
                  </a:schemeClr>
                </a:solidFill>
              </a:rPr>
              <a:t>Возможность анонимных расчетов.</a:t>
            </a:r>
            <a:r>
              <a:rPr lang="ru-RU" sz="900" dirty="0" smtClean="0">
                <a:solidFill>
                  <a:schemeClr val="tx1">
                    <a:lumMod val="75000"/>
                    <a:lumOff val="25000"/>
                  </a:schemeClr>
                </a:solidFill>
              </a:rPr>
              <a:t> </a:t>
            </a:r>
            <a:r>
              <a:rPr lang="ru-RU" sz="900" dirty="0" err="1" smtClean="0">
                <a:solidFill>
                  <a:schemeClr val="tx1">
                    <a:lumMod val="75000"/>
                    <a:lumOff val="25000"/>
                  </a:schemeClr>
                </a:solidFill>
              </a:rPr>
              <a:t>Биткойн</a:t>
            </a:r>
            <a:r>
              <a:rPr lang="ru-RU" sz="900" dirty="0" smtClean="0">
                <a:solidFill>
                  <a:schemeClr val="tx1">
                    <a:lumMod val="75000"/>
                    <a:lumOff val="25000"/>
                  </a:schemeClr>
                </a:solidFill>
              </a:rPr>
              <a:t> предоставляет удобное и при желании анонимное средство расчётов, адрес - номер счёта в системе - не связан с его владельцем, и для его открытия не требуется никаких документов. Это строка длиной около 34 символов из цифр и букв латинского алфавита в разном регистре. Адрес выглядит, например, так: 1BQ9qza7fn9snSCyJQB3ZcN46biBtkt4ee. Его можно перевести в форму QR-кода или другого двухмерного кода для удобства расчётов, а также передать как есть.</a:t>
            </a:r>
          </a:p>
          <a:p>
            <a:pPr fontAlgn="base"/>
            <a:r>
              <a:rPr lang="ru-RU" sz="900" dirty="0" smtClean="0">
                <a:solidFill>
                  <a:schemeClr val="tx1">
                    <a:lumMod val="75000"/>
                    <a:lumOff val="25000"/>
                  </a:schemeClr>
                </a:solidFill>
              </a:rPr>
              <a:t> </a:t>
            </a:r>
            <a:r>
              <a:rPr lang="ru-RU" sz="900" b="1" dirty="0" smtClean="0">
                <a:solidFill>
                  <a:schemeClr val="tx1">
                    <a:lumMod val="75000"/>
                    <a:lumOff val="25000"/>
                  </a:schemeClr>
                </a:solidFill>
              </a:rPr>
              <a:t>Награда за поддержку сети.</a:t>
            </a:r>
            <a:r>
              <a:rPr lang="ru-RU" sz="900" dirty="0" smtClean="0">
                <a:solidFill>
                  <a:schemeClr val="tx1">
                    <a:lumMod val="75000"/>
                    <a:lumOff val="25000"/>
                  </a:schemeClr>
                </a:solidFill>
              </a:rPr>
              <a:t> Новые </a:t>
            </a:r>
            <a:r>
              <a:rPr lang="ru-RU" sz="900" dirty="0" err="1" smtClean="0">
                <a:solidFill>
                  <a:schemeClr val="tx1">
                    <a:lumMod val="75000"/>
                    <a:lumOff val="25000"/>
                  </a:schemeClr>
                </a:solidFill>
              </a:rPr>
              <a:t>биткойны</a:t>
            </a:r>
            <a:r>
              <a:rPr lang="ru-RU" sz="900" dirty="0" smtClean="0">
                <a:solidFill>
                  <a:schemeClr val="tx1">
                    <a:lumMod val="75000"/>
                    <a:lumOff val="25000"/>
                  </a:schemeClr>
                </a:solidFill>
              </a:rPr>
              <a:t> поступают в обращение в виде награды для тех, кто осуществляет вычислительные операции, обеспечивающие передачу транзакций. Вычисления получили название "</a:t>
            </a:r>
            <a:r>
              <a:rPr lang="ru-RU" sz="900" b="1" dirty="0" err="1" smtClean="0">
                <a:solidFill>
                  <a:schemeClr val="tx1">
                    <a:lumMod val="75000"/>
                    <a:lumOff val="25000"/>
                  </a:schemeClr>
                </a:solidFill>
                <a:hlinkClick r:id="rId3"/>
              </a:rPr>
              <a:t>майнинга</a:t>
            </a:r>
            <a:r>
              <a:rPr lang="ru-RU" sz="900" dirty="0" smtClean="0">
                <a:solidFill>
                  <a:schemeClr val="tx1">
                    <a:lumMod val="75000"/>
                    <a:lumOff val="25000"/>
                  </a:schemeClr>
                </a:solidFill>
              </a:rPr>
              <a:t>", от английского слова "</a:t>
            </a:r>
            <a:r>
              <a:rPr lang="ru-RU" sz="900" dirty="0" err="1" smtClean="0">
                <a:solidFill>
                  <a:schemeClr val="tx1">
                    <a:lumMod val="75000"/>
                    <a:lumOff val="25000"/>
                  </a:schemeClr>
                </a:solidFill>
              </a:rPr>
              <a:t>mining</a:t>
            </a:r>
            <a:r>
              <a:rPr lang="ru-RU" sz="900" dirty="0" smtClean="0">
                <a:solidFill>
                  <a:schemeClr val="tx1">
                    <a:lumMod val="75000"/>
                    <a:lumOff val="25000"/>
                  </a:schemeClr>
                </a:solidFill>
              </a:rPr>
              <a:t>" – добыча полезных ископаемых. Тех, кто занимается этими вычислениями, называют «</a:t>
            </a:r>
            <a:r>
              <a:rPr lang="ru-RU" sz="900" dirty="0" err="1" smtClean="0">
                <a:solidFill>
                  <a:schemeClr val="tx1">
                    <a:lumMod val="75000"/>
                    <a:lumOff val="25000"/>
                  </a:schemeClr>
                </a:solidFill>
              </a:rPr>
              <a:t>майнерами</a:t>
            </a:r>
            <a:r>
              <a:rPr lang="ru-RU" sz="900" dirty="0" smtClean="0">
                <a:solidFill>
                  <a:schemeClr val="tx1">
                    <a:lumMod val="75000"/>
                    <a:lumOff val="25000"/>
                  </a:schemeClr>
                </a:solidFill>
              </a:rPr>
              <a:t>». Их задача заключается в том, чтобы записать в один блок все транзакции, которые произошли в сети с момента выпуска предыдущего (в среднем 10 минут), и «запечатать» его сложной криптографической подписью. Следующий блок вычисляется на основе подписи предыдущего, что даёт гарантию безвозвратности транзакций, а также предотвращает попадание в систему «фальшивых» денежных знаков. Так блоки сцепляются между собой, образуя цепочку - </a:t>
            </a:r>
            <a:r>
              <a:rPr lang="ru-RU" sz="900" dirty="0" err="1" smtClean="0">
                <a:solidFill>
                  <a:schemeClr val="tx1">
                    <a:lumMod val="75000"/>
                    <a:lumOff val="25000"/>
                  </a:schemeClr>
                </a:solidFill>
              </a:rPr>
              <a:t>блокчейн</a:t>
            </a:r>
            <a:r>
              <a:rPr lang="ru-RU" sz="900" dirty="0" smtClean="0">
                <a:solidFill>
                  <a:schemeClr val="tx1">
                    <a:lumMod val="75000"/>
                    <a:lumOff val="25000"/>
                  </a:schemeClr>
                </a:solidFill>
              </a:rPr>
              <a:t>.</a:t>
            </a:r>
          </a:p>
          <a:p>
            <a:pPr lvl="0" fontAlgn="base"/>
            <a:r>
              <a:rPr lang="ru-RU" sz="900" b="1" dirty="0" smtClean="0">
                <a:solidFill>
                  <a:schemeClr val="tx1">
                    <a:lumMod val="75000"/>
                    <a:lumOff val="25000"/>
                  </a:schemeClr>
                </a:solidFill>
              </a:rPr>
              <a:t>Непревзойденная защита. </a:t>
            </a:r>
            <a:r>
              <a:rPr lang="ru-RU" sz="900" dirty="0" smtClean="0">
                <a:solidFill>
                  <a:schemeClr val="tx1">
                    <a:lumMod val="75000"/>
                    <a:lumOff val="25000"/>
                  </a:schemeClr>
                </a:solidFill>
              </a:rPr>
              <a:t>С каждым новым блоком растёт вычислительная мощность, необходимая </a:t>
            </a:r>
            <a:r>
              <a:rPr lang="ru-RU" sz="900" dirty="0" err="1" smtClean="0">
                <a:solidFill>
                  <a:schemeClr val="tx1">
                    <a:lumMod val="75000"/>
                    <a:lumOff val="25000"/>
                  </a:schemeClr>
                </a:solidFill>
              </a:rPr>
              <a:t>майнерам</a:t>
            </a:r>
            <a:r>
              <a:rPr lang="ru-RU" sz="900" dirty="0" smtClean="0">
                <a:solidFill>
                  <a:schemeClr val="tx1">
                    <a:lumMod val="75000"/>
                    <a:lumOff val="25000"/>
                  </a:schemeClr>
                </a:solidFill>
              </a:rPr>
              <a:t> для расчёта всей цепочки с нуля, и чем длиннее цепь – тем труднее «взломать» сеть. На сегодняшний день </a:t>
            </a:r>
            <a:r>
              <a:rPr lang="ru-RU" sz="900" dirty="0" err="1" smtClean="0">
                <a:solidFill>
                  <a:schemeClr val="tx1">
                    <a:lumMod val="75000"/>
                    <a:lumOff val="25000"/>
                  </a:schemeClr>
                </a:solidFill>
              </a:rPr>
              <a:t>Биткойн</a:t>
            </a:r>
            <a:r>
              <a:rPr lang="ru-RU" sz="900" dirty="0" smtClean="0">
                <a:solidFill>
                  <a:schemeClr val="tx1">
                    <a:lumMod val="75000"/>
                    <a:lumOff val="25000"/>
                  </a:schemeClr>
                </a:solidFill>
              </a:rPr>
              <a:t> - это децентрализованная вычислительная сеть, производительность которой </a:t>
            </a:r>
            <a:r>
              <a:rPr lang="ru-RU" sz="900" b="1" dirty="0" smtClean="0">
                <a:solidFill>
                  <a:schemeClr val="tx1">
                    <a:lumMod val="75000"/>
                    <a:lumOff val="25000"/>
                  </a:schemeClr>
                </a:solidFill>
              </a:rPr>
              <a:t>более чем в 8 раз (по скорости расчета </a:t>
            </a:r>
            <a:r>
              <a:rPr lang="ru-RU" sz="900" b="1" dirty="0" err="1" smtClean="0">
                <a:solidFill>
                  <a:schemeClr val="tx1">
                    <a:lumMod val="75000"/>
                    <a:lumOff val="25000"/>
                  </a:schemeClr>
                </a:solidFill>
                <a:hlinkClick r:id="rId4" tooltip="https://bits.media/sha2-simple/"/>
              </a:rPr>
              <a:t>хэшей</a:t>
            </a:r>
            <a:r>
              <a:rPr lang="ru-RU" sz="900" b="1" dirty="0" smtClean="0">
                <a:solidFill>
                  <a:schemeClr val="tx1">
                    <a:lumMod val="75000"/>
                    <a:lumOff val="25000"/>
                  </a:schemeClr>
                </a:solidFill>
                <a:hlinkClick r:id="rId4" tooltip="https://bits.media/sha2-simple/"/>
              </a:rPr>
              <a:t> SHA-256</a:t>
            </a:r>
            <a:r>
              <a:rPr lang="ru-RU" sz="900" b="1" dirty="0" smtClean="0">
                <a:solidFill>
                  <a:schemeClr val="tx1">
                    <a:lumMod val="75000"/>
                    <a:lumOff val="25000"/>
                  </a:schemeClr>
                </a:solidFill>
              </a:rPr>
              <a:t>) превышает суммарную вычислительную мощность всех суперкомпьютеров в мире.</a:t>
            </a:r>
            <a:r>
              <a:rPr lang="ru-RU" sz="900" dirty="0" smtClean="0">
                <a:solidFill>
                  <a:schemeClr val="tx1">
                    <a:lumMod val="75000"/>
                    <a:lumOff val="25000"/>
                  </a:schemeClr>
                </a:solidFill>
              </a:rPr>
              <a:t> Для того, чтобы захватить над ней даже ограниченный контроль, нужны огромные ресурсы и расходы в сотни миллионов долларов.</a:t>
            </a:r>
          </a:p>
          <a:p>
            <a:pPr algn="ctr"/>
            <a:endParaRPr lang="ru-RU" sz="900" dirty="0">
              <a:solidFill>
                <a:schemeClr val="tx1">
                  <a:lumMod val="75000"/>
                  <a:lumOff val="2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782</TotalTime>
  <Words>935</Words>
  <Application>Microsoft Office PowerPoint</Application>
  <PresentationFormat>Экран (4:3)</PresentationFormat>
  <Paragraphs>128</Paragraphs>
  <Slides>21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Эркер</vt:lpstr>
      <vt:lpstr>Биткоин – криптовалюта современности </vt:lpstr>
      <vt:lpstr>план</vt:lpstr>
      <vt:lpstr>Криптовалюта – что это?</vt:lpstr>
      <vt:lpstr>Слайд 4</vt:lpstr>
      <vt:lpstr>Криптографические протоколы</vt:lpstr>
      <vt:lpstr>Что такое биткоин?</vt:lpstr>
      <vt:lpstr>Слайд 7</vt:lpstr>
      <vt:lpstr>Из жизни биткоина</vt:lpstr>
      <vt:lpstr>Особенности биткоин </vt:lpstr>
      <vt:lpstr>Слайд 10</vt:lpstr>
      <vt:lpstr>Слайд 11</vt:lpstr>
      <vt:lpstr>Слайд 12</vt:lpstr>
      <vt:lpstr>Как заработать или получить биткоины? </vt:lpstr>
      <vt:lpstr> </vt:lpstr>
      <vt:lpstr>Слайд 15</vt:lpstr>
      <vt:lpstr>Биткоин - майнинг</vt:lpstr>
      <vt:lpstr>Слайд 17</vt:lpstr>
      <vt:lpstr>Биткоин-краны</vt:lpstr>
      <vt:lpstr>Недостатки биткоин</vt:lpstr>
      <vt:lpstr>Слайд 20</vt:lpstr>
      <vt:lpstr>Источники информации</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Бузилова</dc:creator>
  <cp:lastModifiedBy>Учитель</cp:lastModifiedBy>
  <cp:revision>101</cp:revision>
  <dcterms:created xsi:type="dcterms:W3CDTF">2017-10-07T15:47:20Z</dcterms:created>
  <dcterms:modified xsi:type="dcterms:W3CDTF">2018-11-15T13:47:42Z</dcterms:modified>
</cp:coreProperties>
</file>