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7" r:id="rId2"/>
    <p:sldId id="258" r:id="rId3"/>
    <p:sldId id="259" r:id="rId4"/>
    <p:sldId id="267" r:id="rId5"/>
    <p:sldId id="260" r:id="rId6"/>
    <p:sldId id="261" r:id="rId7"/>
    <p:sldId id="262" r:id="rId8"/>
    <p:sldId id="274" r:id="rId9"/>
    <p:sldId id="264" r:id="rId10"/>
    <p:sldId id="265" r:id="rId11"/>
    <p:sldId id="268" r:id="rId12"/>
    <p:sldId id="269" r:id="rId13"/>
    <p:sldId id="266" r:id="rId14"/>
    <p:sldId id="270" r:id="rId15"/>
    <p:sldId id="278"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6EC93628-4552-414E-8DA7-D8602F11862B}" type="datetimeFigureOut">
              <a:rPr lang="ru-RU"/>
              <a:pPr>
                <a:defRPr/>
              </a:pPr>
              <a:t>15.11.2018</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5D975FFA-767A-4855-9CF5-45143A1CE4EA}"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D39DEA77-0679-4924-92B4-0463A98B22C5}" type="datetimeFigureOut">
              <a:rPr lang="ru-RU"/>
              <a:pPr>
                <a:defRPr/>
              </a:pPr>
              <a:t>15.11.2018</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E2C2B8A5-90A7-4551-897C-0E0D553833E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A22BA774-5037-4859-BCCF-C6A0F90F02A1}" type="datetimeFigureOut">
              <a:rPr lang="ru-RU"/>
              <a:pPr>
                <a:defRPr/>
              </a:pPr>
              <a:t>15.11.2018</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60B4F75E-7CE7-409C-893A-2F10E6160568}"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708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4648200" y="1600200"/>
            <a:ext cx="4038600" cy="4708525"/>
          </a:xfrm>
        </p:spPr>
        <p:txBody>
          <a:bodyPr/>
          <a:lstStyle/>
          <a:p>
            <a:pPr lvl="0"/>
            <a:endParaRPr lang="ru-RU" noProof="0"/>
          </a:p>
        </p:txBody>
      </p:sp>
      <p:sp>
        <p:nvSpPr>
          <p:cNvPr id="5" name="Дата 13"/>
          <p:cNvSpPr>
            <a:spLocks noGrp="1"/>
          </p:cNvSpPr>
          <p:nvPr>
            <p:ph type="dt" sz="half" idx="10"/>
          </p:nvPr>
        </p:nvSpPr>
        <p:spPr/>
        <p:txBody>
          <a:bodyPr/>
          <a:lstStyle>
            <a:lvl1pPr>
              <a:defRPr/>
            </a:lvl1pPr>
          </a:lstStyle>
          <a:p>
            <a:pPr>
              <a:defRPr/>
            </a:pPr>
            <a:fld id="{2924A596-7EC3-4CAD-92A8-A46F8EBFB9A8}" type="datetimeFigureOut">
              <a:rPr lang="ru-RU"/>
              <a:pPr>
                <a:defRPr/>
              </a:pPr>
              <a:t>15.11.2018</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EA620F80-C85E-4B0B-AAF5-23D87ABA207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3156F10E-DFEE-4A2A-8996-F5E7396F2977}" type="datetimeFigureOut">
              <a:rPr lang="ru-RU"/>
              <a:pPr>
                <a:defRPr/>
              </a:pPr>
              <a:t>15.11.2018</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EFE9975B-B955-498F-A0DE-8A217A56CF9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13"/>
          <p:cNvSpPr>
            <a:spLocks noGrp="1"/>
          </p:cNvSpPr>
          <p:nvPr>
            <p:ph type="dt" sz="half" idx="10"/>
          </p:nvPr>
        </p:nvSpPr>
        <p:spPr/>
        <p:txBody>
          <a:bodyPr/>
          <a:lstStyle>
            <a:lvl1pPr>
              <a:defRPr/>
            </a:lvl1pPr>
          </a:lstStyle>
          <a:p>
            <a:pPr>
              <a:defRPr/>
            </a:pPr>
            <a:fld id="{5DF44EA7-0BD7-489F-B4D3-758CF264059D}" type="datetimeFigureOut">
              <a:rPr lang="ru-RU"/>
              <a:pPr>
                <a:defRPr/>
              </a:pPr>
              <a:t>15.11.2018</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5339803E-923B-4E0E-9606-FB83D450D66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1F04A627-6C9B-40F7-8B8F-6F3F738F4635}" type="datetimeFigureOut">
              <a:rPr lang="ru-RU"/>
              <a:pPr>
                <a:defRPr/>
              </a:pPr>
              <a:t>15.11.2018</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33CC1423-ECD2-46C0-A181-D8742256DDE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29D0CA71-25DB-4E74-B992-580142C9FB29}" type="datetimeFigureOut">
              <a:rPr lang="ru-RU"/>
              <a:pPr>
                <a:defRPr/>
              </a:pPr>
              <a:t>15.11.2018</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E01D2A44-1B86-40DC-A055-07C31447ABF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284A01C0-E6D2-43A6-9D1D-C407D5952DDF}" type="datetimeFigureOut">
              <a:rPr lang="ru-RU"/>
              <a:pPr>
                <a:defRPr/>
              </a:pPr>
              <a:t>15.11.2018</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AC16ED4A-688F-446F-AB0F-478D4E38C21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B953567A-190B-4EDA-B3F1-953039AB3FEF}" type="datetimeFigureOut">
              <a:rPr lang="ru-RU"/>
              <a:pPr>
                <a:defRPr/>
              </a:pPr>
              <a:t>15.11.2018</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02FE631A-0EB1-4C86-A74E-E394663A5B5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41459792-BB2B-49E1-9AF4-6752C11DE6C6}" type="datetimeFigureOut">
              <a:rPr lang="ru-RU"/>
              <a:pPr>
                <a:defRPr/>
              </a:pPr>
              <a:t>15.11.2018</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8E30491B-0254-437B-A390-8EDAAC08BB2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EF5D71BE-941D-468E-9343-E15CEFF2F174}" type="datetimeFigureOut">
              <a:rPr lang="ru-RU"/>
              <a:pPr>
                <a:defRPr/>
              </a:pPr>
              <a:t>15.11.2018</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7AC796AE-B6C7-49C5-92B5-44394FF1EF1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43A76D99-E1FD-41D3-A46C-287A42A5B30C}" type="datetimeFigureOut">
              <a:rPr lang="ru-RU"/>
              <a:pPr>
                <a:defRPr/>
              </a:pPr>
              <a:t>15.11.2018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DA32D9B9-FB9D-43CA-879F-1B4A5A8E0D3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000000"/>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8.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27058"/>
          </a:xfrm>
        </p:spPr>
        <p:txBody>
          <a:bodyPr>
            <a:normAutofit fontScale="90000"/>
          </a:bodyPr>
          <a:lstStyle/>
          <a:p>
            <a:pPr algn="ctr" eaLnBrk="1" fontAlgn="auto" hangingPunct="1">
              <a:spcAft>
                <a:spcPts val="0"/>
              </a:spcAft>
              <a:defRPr/>
            </a:pPr>
            <a:r>
              <a:rPr lang="ru-RU" dirty="0" smtClean="0">
                <a:solidFill>
                  <a:schemeClr val="tx1"/>
                </a:solidFill>
              </a:rPr>
              <a:t>Мы проводили игры с водой</a:t>
            </a:r>
            <a:endParaRPr lang="ru-RU" dirty="0">
              <a:solidFill>
                <a:schemeClr val="tx1"/>
              </a:solidFill>
            </a:endParaRPr>
          </a:p>
        </p:txBody>
      </p:sp>
      <p:sp>
        <p:nvSpPr>
          <p:cNvPr id="5123" name="Текст 2"/>
          <p:cNvSpPr>
            <a:spLocks noGrp="1"/>
          </p:cNvSpPr>
          <p:nvPr>
            <p:ph type="body" idx="2"/>
          </p:nvPr>
        </p:nvSpPr>
        <p:spPr/>
        <p:txBody>
          <a:bodyPr/>
          <a:lstStyle/>
          <a:p>
            <a:pPr algn="ctr" eaLnBrk="1" hangingPunct="1"/>
            <a:r>
              <a:rPr lang="ru-RU" sz="1800" b="1" smtClean="0"/>
              <a:t>Цель</a:t>
            </a:r>
            <a:r>
              <a:rPr lang="ru-RU" sz="1800" smtClean="0"/>
              <a:t>: </a:t>
            </a:r>
          </a:p>
          <a:p>
            <a:pPr eaLnBrk="1" hangingPunct="1"/>
            <a:r>
              <a:rPr lang="ru-RU" sz="1800" smtClean="0"/>
              <a:t>развивать мелкую моторику рук, тактильные ощущения, пространственное воображение, кругозор, изучение свойств воды</a:t>
            </a:r>
          </a:p>
          <a:p>
            <a:pPr algn="ctr" eaLnBrk="1" hangingPunct="1"/>
            <a:r>
              <a:rPr lang="ru-RU" sz="1800" b="1" smtClean="0"/>
              <a:t>Рыбалка: </a:t>
            </a:r>
          </a:p>
          <a:p>
            <a:pPr eaLnBrk="1" hangingPunct="1"/>
            <a:r>
              <a:rPr lang="ru-RU" sz="1800" smtClean="0"/>
              <a:t>При помощи удочки с магнитным наконечником дети ловили рыбку с маленьким магнитиком во рту.</a:t>
            </a:r>
          </a:p>
          <a:p>
            <a:pPr eaLnBrk="1" hangingPunct="1"/>
            <a:endParaRPr lang="ru-RU" sz="1800" smtClean="0"/>
          </a:p>
          <a:p>
            <a:pPr eaLnBrk="1" hangingPunct="1"/>
            <a:endParaRPr lang="ru-RU" smtClean="0"/>
          </a:p>
        </p:txBody>
      </p:sp>
      <p:pic>
        <p:nvPicPr>
          <p:cNvPr id="5124" name="Содержимое 4" descr="IMG_0168.JPG"/>
          <p:cNvPicPr>
            <a:picLocks noGrp="1" noChangeAspect="1"/>
          </p:cNvPicPr>
          <p:nvPr>
            <p:ph sz="half" idx="1"/>
          </p:nvPr>
        </p:nvPicPr>
        <p:blipFill>
          <a:blip r:embed="rId2" cstate="email"/>
          <a:srcRect/>
          <a:stretch>
            <a:fillRect/>
          </a:stretch>
        </p:blipFill>
        <p:spPr>
          <a:xfrm>
            <a:off x="3643313" y="571500"/>
            <a:ext cx="5111750" cy="5572125"/>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28625" y="1285875"/>
            <a:ext cx="3008313" cy="4000500"/>
          </a:xfrm>
        </p:spPr>
        <p:txBody>
          <a:bodyPr>
            <a:normAutofit lnSpcReduction="10000"/>
          </a:bodyPr>
          <a:lstStyle/>
          <a:p>
            <a:pPr algn="ctr" eaLnBrk="1" fontAlgn="auto" hangingPunct="1">
              <a:spcAft>
                <a:spcPts val="0"/>
              </a:spcAft>
              <a:buClr>
                <a:schemeClr val="tx1">
                  <a:shade val="95000"/>
                </a:schemeClr>
              </a:buClr>
              <a:buFont typeface="Wingdings 2"/>
              <a:buNone/>
              <a:defRPr/>
            </a:pPr>
            <a:r>
              <a:rPr lang="ru-RU" sz="1800" b="1" dirty="0" smtClean="0"/>
              <a:t>Погремушки</a:t>
            </a:r>
          </a:p>
          <a:p>
            <a:pPr eaLnBrk="1" fontAlgn="auto" hangingPunct="1">
              <a:spcAft>
                <a:spcPts val="0"/>
              </a:spcAft>
              <a:buClr>
                <a:schemeClr val="tx1">
                  <a:shade val="95000"/>
                </a:schemeClr>
              </a:buClr>
              <a:buFont typeface="Wingdings 2"/>
              <a:buNone/>
              <a:defRPr/>
            </a:pPr>
            <a:r>
              <a:rPr lang="ru-RU" sz="1800" dirty="0" smtClean="0"/>
              <a:t>Детям предлагается своими руками сделать погремушки из пластмассовой основы от шоколадного яйца и различных круп.</a:t>
            </a:r>
          </a:p>
          <a:p>
            <a:pPr eaLnBrk="1" fontAlgn="auto" hangingPunct="1">
              <a:spcAft>
                <a:spcPts val="0"/>
              </a:spcAft>
              <a:buClr>
                <a:schemeClr val="tx1">
                  <a:shade val="95000"/>
                </a:schemeClr>
              </a:buClr>
              <a:buFont typeface="Wingdings 2"/>
              <a:buNone/>
              <a:defRPr/>
            </a:pPr>
            <a:r>
              <a:rPr lang="ru-RU" sz="1800" dirty="0" smtClean="0"/>
              <a:t>В другом варианте игры с крупами детям предлагается отобрать горох от фасоли. Мы проводим такую игру в теме «больница», поэтому для интереса детям предлагается разбирать «таблеточки».</a:t>
            </a:r>
            <a:endParaRPr lang="ru-RU" sz="1800" dirty="0"/>
          </a:p>
        </p:txBody>
      </p:sp>
      <p:pic>
        <p:nvPicPr>
          <p:cNvPr id="14339" name="Picture 4" descr="2012-12-13-712"/>
          <p:cNvPicPr>
            <a:picLocks noChangeAspect="1" noChangeArrowheads="1"/>
          </p:cNvPicPr>
          <p:nvPr/>
        </p:nvPicPr>
        <p:blipFill>
          <a:blip r:embed="rId2" cstate="email"/>
          <a:srcRect/>
          <a:stretch>
            <a:fillRect/>
          </a:stretch>
        </p:blipFill>
        <p:spPr bwMode="auto">
          <a:xfrm>
            <a:off x="3995738" y="2708275"/>
            <a:ext cx="2752725" cy="3671888"/>
          </a:xfrm>
          <a:prstGeom prst="rect">
            <a:avLst/>
          </a:prstGeom>
          <a:noFill/>
          <a:ln w="9525">
            <a:noFill/>
            <a:miter lim="800000"/>
            <a:headEnd/>
            <a:tailEnd/>
          </a:ln>
        </p:spPr>
      </p:pic>
      <p:pic>
        <p:nvPicPr>
          <p:cNvPr id="14340" name="Picture 3" descr="2012-12-13-711"/>
          <p:cNvPicPr>
            <a:picLocks noChangeAspect="1" noChangeArrowheads="1"/>
          </p:cNvPicPr>
          <p:nvPr/>
        </p:nvPicPr>
        <p:blipFill>
          <a:blip r:embed="rId3" cstate="email"/>
          <a:srcRect/>
          <a:stretch>
            <a:fillRect/>
          </a:stretch>
        </p:blipFill>
        <p:spPr bwMode="auto">
          <a:xfrm>
            <a:off x="5508625" y="908050"/>
            <a:ext cx="3024188" cy="226536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Текст 2"/>
          <p:cNvSpPr>
            <a:spLocks noGrp="1"/>
          </p:cNvSpPr>
          <p:nvPr>
            <p:ph type="body" idx="2"/>
          </p:nvPr>
        </p:nvSpPr>
        <p:spPr>
          <a:xfrm>
            <a:off x="457200" y="285750"/>
            <a:ext cx="3008313" cy="5840413"/>
          </a:xfrm>
        </p:spPr>
        <p:txBody>
          <a:bodyPr/>
          <a:lstStyle/>
          <a:p>
            <a:pPr algn="ctr" eaLnBrk="1" hangingPunct="1"/>
            <a:r>
              <a:rPr lang="ru-RU" sz="1600" b="1" smtClean="0"/>
              <a:t>Сыпется – не сыпется</a:t>
            </a:r>
          </a:p>
          <a:p>
            <a:pPr eaLnBrk="1" hangingPunct="1"/>
            <a:r>
              <a:rPr lang="ru-RU" sz="1600" smtClean="0"/>
              <a:t>Для наглядности мы берем мельницу и манку. Детям, как и в подобном занятии с водой предлагается насыпая манку в отверстие наблюдать как их действия заставляют мельницу работать.</a:t>
            </a:r>
          </a:p>
          <a:p>
            <a:pPr algn="ctr" eaLnBrk="1" hangingPunct="1"/>
            <a:endParaRPr lang="ru-RU" sz="1600" b="1" smtClean="0">
              <a:latin typeface="Arial" charset="0"/>
            </a:endParaRPr>
          </a:p>
          <a:p>
            <a:pPr algn="ctr" eaLnBrk="1" hangingPunct="1"/>
            <a:r>
              <a:rPr lang="ru-RU" sz="1600" b="1" smtClean="0"/>
              <a:t>Мешочки с крупой</a:t>
            </a:r>
          </a:p>
          <a:p>
            <a:pPr eaLnBrk="1" hangingPunct="1"/>
            <a:r>
              <a:rPr lang="ru-RU" sz="1600" smtClean="0"/>
              <a:t>Цель игры на ощупь определить что именно зашито в данном мешочке. Для разнообразия мешочки тоже можно делать из материала разных фактур.</a:t>
            </a:r>
            <a:endParaRPr lang="ru-RU" sz="1600" smtClean="0">
              <a:latin typeface="Arial" charset="0"/>
            </a:endParaRPr>
          </a:p>
          <a:p>
            <a:pPr algn="ctr" eaLnBrk="1" hangingPunct="1"/>
            <a:endParaRPr lang="ru-RU" sz="1600" b="1" smtClean="0">
              <a:latin typeface="Arial" charset="0"/>
            </a:endParaRPr>
          </a:p>
          <a:p>
            <a:pPr algn="ctr" eaLnBrk="1" hangingPunct="1"/>
            <a:r>
              <a:rPr lang="ru-RU" sz="1600" b="1" smtClean="0"/>
              <a:t>Пересыпаем ложкой</a:t>
            </a:r>
            <a:endParaRPr lang="ru-RU" sz="1600" b="1" smtClean="0">
              <a:latin typeface="Arial" charset="0"/>
            </a:endParaRPr>
          </a:p>
          <a:p>
            <a:pPr eaLnBrk="1" hangingPunct="1"/>
            <a:r>
              <a:rPr lang="ru-RU" sz="1600" smtClean="0"/>
              <a:t>Цель игры</a:t>
            </a:r>
            <a:r>
              <a:rPr lang="ru-RU" sz="1600" smtClean="0">
                <a:latin typeface="Arial" charset="0"/>
              </a:rPr>
              <a:t> </a:t>
            </a:r>
            <a:r>
              <a:rPr lang="ru-RU" sz="1600" smtClean="0"/>
              <a:t>пересыпать крупу из одной емкости в другую при помощи ложки</a:t>
            </a:r>
            <a:r>
              <a:rPr lang="ru-RU" sz="1600" smtClean="0">
                <a:latin typeface="Arial" charset="0"/>
              </a:rPr>
              <a:t>. </a:t>
            </a:r>
          </a:p>
        </p:txBody>
      </p:sp>
      <p:pic>
        <p:nvPicPr>
          <p:cNvPr id="15363" name="Содержимое 4" descr="2012-10-22-299.jpg"/>
          <p:cNvPicPr>
            <a:picLocks noGrp="1" noChangeAspect="1"/>
          </p:cNvPicPr>
          <p:nvPr>
            <p:ph sz="half" idx="1"/>
          </p:nvPr>
        </p:nvPicPr>
        <p:blipFill>
          <a:blip r:embed="rId2" cstate="email"/>
          <a:srcRect/>
          <a:stretch>
            <a:fillRect/>
          </a:stretch>
        </p:blipFill>
        <p:spPr>
          <a:xfrm>
            <a:off x="4140200" y="260350"/>
            <a:ext cx="2379663" cy="4235450"/>
          </a:xfrm>
        </p:spPr>
      </p:pic>
      <p:pic>
        <p:nvPicPr>
          <p:cNvPr id="15364" name="Picture 4" descr="2012-10-25-358"/>
          <p:cNvPicPr>
            <a:picLocks noChangeAspect="1" noChangeArrowheads="1"/>
          </p:cNvPicPr>
          <p:nvPr/>
        </p:nvPicPr>
        <p:blipFill>
          <a:blip r:embed="rId3" cstate="email"/>
          <a:srcRect/>
          <a:stretch>
            <a:fillRect/>
          </a:stretch>
        </p:blipFill>
        <p:spPr bwMode="auto">
          <a:xfrm>
            <a:off x="7019925" y="115888"/>
            <a:ext cx="1941513" cy="3457575"/>
          </a:xfrm>
          <a:prstGeom prst="rect">
            <a:avLst/>
          </a:prstGeom>
          <a:noFill/>
          <a:ln w="9525">
            <a:noFill/>
            <a:miter lim="800000"/>
            <a:headEnd/>
            <a:tailEnd/>
          </a:ln>
        </p:spPr>
      </p:pic>
      <p:pic>
        <p:nvPicPr>
          <p:cNvPr id="15365" name="Picture 5" descr="2012-12-13-732"/>
          <p:cNvPicPr>
            <a:picLocks noChangeAspect="1" noChangeArrowheads="1"/>
          </p:cNvPicPr>
          <p:nvPr/>
        </p:nvPicPr>
        <p:blipFill>
          <a:blip r:embed="rId4" cstate="email"/>
          <a:srcRect/>
          <a:stretch>
            <a:fillRect/>
          </a:stretch>
        </p:blipFill>
        <p:spPr bwMode="auto">
          <a:xfrm>
            <a:off x="6588125" y="3429000"/>
            <a:ext cx="1860550" cy="280828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584182"/>
          </a:xfrm>
        </p:spPr>
        <p:txBody>
          <a:bodyPr/>
          <a:lstStyle/>
          <a:p>
            <a:pPr eaLnBrk="1" fontAlgn="auto" hangingPunct="1">
              <a:spcAft>
                <a:spcPts val="0"/>
              </a:spcAft>
              <a:defRPr/>
            </a:pPr>
            <a:r>
              <a:rPr lang="ru-RU" dirty="0" smtClean="0">
                <a:solidFill>
                  <a:schemeClr val="tx1"/>
                </a:solidFill>
              </a:rPr>
              <a:t>Черепаха</a:t>
            </a:r>
            <a:endParaRPr lang="ru-RU" dirty="0">
              <a:solidFill>
                <a:schemeClr val="tx1"/>
              </a:solidFill>
            </a:endParaRPr>
          </a:p>
        </p:txBody>
      </p:sp>
      <p:sp>
        <p:nvSpPr>
          <p:cNvPr id="16387" name="Текст 2"/>
          <p:cNvSpPr>
            <a:spLocks noGrp="1"/>
          </p:cNvSpPr>
          <p:nvPr>
            <p:ph type="body" idx="2"/>
          </p:nvPr>
        </p:nvSpPr>
        <p:spPr/>
        <p:txBody>
          <a:bodyPr/>
          <a:lstStyle/>
          <a:p>
            <a:pPr eaLnBrk="1" hangingPunct="1"/>
            <a:r>
              <a:rPr lang="ru-RU" sz="1800" smtClean="0"/>
              <a:t>Для развития моторики существует множество различных игрушек и приспособлений. В нашем случае, использована черепаха. Очень удобна в применении, имеет множество одежек, позволяя каждое занятие учиться чему-то новому: застегиванию пуговиц, молний, шнуровке, прикреплению предметов на липучки и многому другому.</a:t>
            </a:r>
          </a:p>
        </p:txBody>
      </p:sp>
      <p:pic>
        <p:nvPicPr>
          <p:cNvPr id="16388" name="Picture 5" descr="2012-12-13-746"/>
          <p:cNvPicPr>
            <a:picLocks noGrp="1" noChangeAspect="1" noChangeArrowheads="1"/>
          </p:cNvPicPr>
          <p:nvPr>
            <p:ph sz="half" idx="4294967295"/>
          </p:nvPr>
        </p:nvPicPr>
        <p:blipFill>
          <a:blip r:embed="rId2" cstate="email"/>
          <a:srcRect/>
          <a:stretch>
            <a:fillRect/>
          </a:stretch>
        </p:blipFill>
        <p:spPr>
          <a:xfrm>
            <a:off x="4486275" y="273050"/>
            <a:ext cx="3289300" cy="585311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512744"/>
          </a:xfrm>
        </p:spPr>
        <p:txBody>
          <a:bodyPr/>
          <a:lstStyle/>
          <a:p>
            <a:pPr eaLnBrk="1" fontAlgn="auto" hangingPunct="1">
              <a:spcAft>
                <a:spcPts val="0"/>
              </a:spcAft>
              <a:defRPr/>
            </a:pPr>
            <a:r>
              <a:rPr lang="ru-RU" dirty="0" err="1" smtClean="0">
                <a:solidFill>
                  <a:schemeClr val="tx1"/>
                </a:solidFill>
              </a:rPr>
              <a:t>Пазлы</a:t>
            </a:r>
            <a:endParaRPr lang="ru-RU" dirty="0">
              <a:solidFill>
                <a:schemeClr val="tx1"/>
              </a:solidFill>
            </a:endParaRPr>
          </a:p>
        </p:txBody>
      </p:sp>
      <p:sp>
        <p:nvSpPr>
          <p:cNvPr id="17411" name="Текст 2"/>
          <p:cNvSpPr>
            <a:spLocks noGrp="1"/>
          </p:cNvSpPr>
          <p:nvPr>
            <p:ph type="body" idx="2"/>
          </p:nvPr>
        </p:nvSpPr>
        <p:spPr/>
        <p:txBody>
          <a:bodyPr/>
          <a:lstStyle/>
          <a:p>
            <a:pPr eaLnBrk="1" hangingPunct="1"/>
            <a:r>
              <a:rPr lang="ru-RU" sz="1800" smtClean="0"/>
              <a:t>Цель: развивать мелкую моторику рук, тактильные ощущения, усидчивость,  развитие наглядно-образного мышления</a:t>
            </a:r>
          </a:p>
          <a:p>
            <a:pPr eaLnBrk="1" hangingPunct="1"/>
            <a:r>
              <a:rPr lang="ru-RU" sz="1800" smtClean="0"/>
              <a:t> </a:t>
            </a:r>
          </a:p>
          <a:p>
            <a:pPr eaLnBrk="1" hangingPunct="1"/>
            <a:r>
              <a:rPr lang="ru-RU" sz="1800" smtClean="0"/>
              <a:t>Варианты игры: для каждой темы существуют отдельные, соответствующие ей пазлы из 3-5 элементов. Ребенку просто предлагается его собрать.</a:t>
            </a:r>
          </a:p>
        </p:txBody>
      </p:sp>
      <p:pic>
        <p:nvPicPr>
          <p:cNvPr id="17412" name="Содержимое 4" descr="DSC07893.JPG"/>
          <p:cNvPicPr>
            <a:picLocks noGrp="1" noChangeAspect="1"/>
          </p:cNvPicPr>
          <p:nvPr>
            <p:ph sz="half" idx="1"/>
          </p:nvPr>
        </p:nvPicPr>
        <p:blipFill>
          <a:blip r:embed="rId2" cstate="email"/>
          <a:srcRect/>
          <a:stretch>
            <a:fillRect/>
          </a:stretch>
        </p:blipFill>
        <p:spPr>
          <a:xfrm>
            <a:off x="3643313" y="214313"/>
            <a:ext cx="2786062" cy="5143500"/>
          </a:xfrm>
        </p:spPr>
      </p:pic>
      <p:pic>
        <p:nvPicPr>
          <p:cNvPr id="17413" name="Рисунок 5" descr="2012-10-24-312.jpg"/>
          <p:cNvPicPr>
            <a:picLocks noChangeAspect="1"/>
          </p:cNvPicPr>
          <p:nvPr/>
        </p:nvPicPr>
        <p:blipFill>
          <a:blip r:embed="rId3" cstate="email"/>
          <a:srcRect/>
          <a:stretch>
            <a:fillRect/>
          </a:stretch>
        </p:blipFill>
        <p:spPr bwMode="auto">
          <a:xfrm>
            <a:off x="5929313" y="3000375"/>
            <a:ext cx="2928937" cy="357187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0687" y="265112"/>
            <a:ext cx="3008313" cy="512745"/>
          </a:xfrm>
        </p:spPr>
        <p:txBody>
          <a:bodyPr/>
          <a:lstStyle/>
          <a:p>
            <a:pPr eaLnBrk="1" fontAlgn="auto" hangingPunct="1">
              <a:spcAft>
                <a:spcPts val="0"/>
              </a:spcAft>
              <a:defRPr/>
            </a:pPr>
            <a:r>
              <a:rPr lang="ru-RU" dirty="0" smtClean="0">
                <a:solidFill>
                  <a:schemeClr val="tx1"/>
                </a:solidFill>
              </a:rPr>
              <a:t>Наклейки</a:t>
            </a:r>
            <a:endParaRPr lang="ru-RU" dirty="0">
              <a:solidFill>
                <a:schemeClr val="tx1"/>
              </a:solidFill>
            </a:endParaRPr>
          </a:p>
        </p:txBody>
      </p:sp>
      <p:sp>
        <p:nvSpPr>
          <p:cNvPr id="18435" name="Текст 2"/>
          <p:cNvSpPr>
            <a:spLocks noGrp="1"/>
          </p:cNvSpPr>
          <p:nvPr>
            <p:ph type="body" idx="2"/>
          </p:nvPr>
        </p:nvSpPr>
        <p:spPr>
          <a:xfrm>
            <a:off x="428625" y="1357313"/>
            <a:ext cx="3008313" cy="4602162"/>
          </a:xfrm>
        </p:spPr>
        <p:txBody>
          <a:bodyPr/>
          <a:lstStyle/>
          <a:p>
            <a:pPr eaLnBrk="1" hangingPunct="1"/>
            <a:r>
              <a:rPr lang="ru-RU" sz="1800" smtClean="0"/>
              <a:t>Одна из самых интересных для наблюдений форма работы с детьми является приклеивание наклеек. Для ребенка процесс отклеивания картинки от основы и перемещения ее на нужный лист- бумаги чрезвычайно трудная задача, поэтому мы стараемся в каждом задании как-то обыграть этот процесс: украшение салфетки перед чаепитием, приклеивание лошадей на травку в «домашних животных», украшение тарелочек и т.д.</a:t>
            </a:r>
          </a:p>
        </p:txBody>
      </p:sp>
      <p:pic>
        <p:nvPicPr>
          <p:cNvPr id="18436" name="Рисунок 6" descr="КОШКИ АППЛИК1.jpg"/>
          <p:cNvPicPr>
            <a:picLocks noChangeAspect="1"/>
          </p:cNvPicPr>
          <p:nvPr/>
        </p:nvPicPr>
        <p:blipFill>
          <a:blip r:embed="rId2" cstate="email"/>
          <a:srcRect/>
          <a:stretch>
            <a:fillRect/>
          </a:stretch>
        </p:blipFill>
        <p:spPr bwMode="auto">
          <a:xfrm>
            <a:off x="3857625" y="214313"/>
            <a:ext cx="4786313" cy="3284537"/>
          </a:xfrm>
          <a:prstGeom prst="rect">
            <a:avLst/>
          </a:prstGeom>
          <a:noFill/>
          <a:ln w="9525">
            <a:noFill/>
            <a:miter lim="800000"/>
            <a:headEnd/>
            <a:tailEnd/>
          </a:ln>
        </p:spPr>
      </p:pic>
      <p:pic>
        <p:nvPicPr>
          <p:cNvPr id="18438" name="Содержимое 4" descr="ЖИВОТ АППЛИК3.jpg"/>
          <p:cNvPicPr>
            <a:picLocks noGrp="1" noChangeAspect="1"/>
          </p:cNvPicPr>
          <p:nvPr>
            <p:ph sz="half" idx="1"/>
          </p:nvPr>
        </p:nvPicPr>
        <p:blipFill>
          <a:blip r:embed="rId3" cstate="email"/>
          <a:srcRect/>
          <a:stretch>
            <a:fillRect/>
          </a:stretch>
        </p:blipFill>
        <p:spPr>
          <a:xfrm>
            <a:off x="4143375" y="3071813"/>
            <a:ext cx="2371725" cy="3513137"/>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
          <p:cNvSpPr>
            <a:spLocks noGrp="1"/>
          </p:cNvSpPr>
          <p:nvPr>
            <p:ph type="body" sz="half" idx="1"/>
          </p:nvPr>
        </p:nvSpPr>
        <p:spPr>
          <a:xfrm>
            <a:off x="457200" y="404813"/>
            <a:ext cx="4038600" cy="5903912"/>
          </a:xfrm>
        </p:spPr>
        <p:txBody>
          <a:bodyPr/>
          <a:lstStyle/>
          <a:p>
            <a:pPr eaLnBrk="1" hangingPunct="1"/>
            <a:r>
              <a:rPr lang="ru-RU" sz="1600" b="1" smtClean="0"/>
              <a:t>Матрешка</a:t>
            </a:r>
          </a:p>
          <a:p>
            <a:pPr eaLnBrk="1" hangingPunct="1"/>
            <a:r>
              <a:rPr lang="ru-RU" sz="1800" smtClean="0"/>
              <a:t>Цель- развитие мелкой моторики пальцев рук, что как известно весьма благотворно действует на развитие головного мозга малыша.  Тренировка логики мышления, понятия о большем и меньшем, части и целом.</a:t>
            </a:r>
            <a:r>
              <a:rPr lang="ru-RU" sz="2400" smtClean="0"/>
              <a:t> </a:t>
            </a:r>
            <a:endParaRPr lang="ru-RU" sz="2400" smtClean="0">
              <a:latin typeface="Arial" charset="0"/>
            </a:endParaRPr>
          </a:p>
          <a:p>
            <a:pPr eaLnBrk="1" hangingPunct="1"/>
            <a:endParaRPr lang="ru-RU" sz="2400" smtClean="0">
              <a:latin typeface="Arial" charset="0"/>
            </a:endParaRPr>
          </a:p>
          <a:p>
            <a:pPr eaLnBrk="1" hangingPunct="1"/>
            <a:r>
              <a:rPr lang="ru-RU" sz="1600" b="1" smtClean="0"/>
              <a:t>Пирамидка</a:t>
            </a:r>
            <a:endParaRPr lang="ru-RU" sz="1600" b="1" smtClean="0">
              <a:latin typeface="Arial" charset="0"/>
            </a:endParaRPr>
          </a:p>
          <a:p>
            <a:pPr eaLnBrk="1" hangingPunct="1"/>
            <a:r>
              <a:rPr lang="ru-RU" sz="1800" smtClean="0"/>
              <a:t>Принцип игры заключается в нанизывании деталей пирамиды на специальный стержень. В процессе игры малыш познакомится с цветами, формами игрушек и геометрическими фигурами. </a:t>
            </a:r>
          </a:p>
        </p:txBody>
      </p:sp>
      <p:pic>
        <p:nvPicPr>
          <p:cNvPr id="19459" name="Picture 10" descr="2012-12-13-756"/>
          <p:cNvPicPr>
            <a:picLocks noGrp="1" noChangeAspect="1" noChangeArrowheads="1"/>
          </p:cNvPicPr>
          <p:nvPr>
            <p:ph sz="half" idx="2"/>
          </p:nvPr>
        </p:nvPicPr>
        <p:blipFill>
          <a:blip r:embed="rId2" cstate="email"/>
          <a:srcRect/>
          <a:stretch>
            <a:fillRect/>
          </a:stretch>
        </p:blipFill>
        <p:spPr>
          <a:xfrm>
            <a:off x="4643438" y="357166"/>
            <a:ext cx="2225675" cy="3960813"/>
          </a:xfrm>
        </p:spPr>
      </p:pic>
      <p:pic>
        <p:nvPicPr>
          <p:cNvPr id="19460" name="Picture 11" descr="2012-12-13-765"/>
          <p:cNvPicPr>
            <a:picLocks noChangeAspect="1" noChangeArrowheads="1"/>
          </p:cNvPicPr>
          <p:nvPr/>
        </p:nvPicPr>
        <p:blipFill>
          <a:blip r:embed="rId3" cstate="email"/>
          <a:srcRect/>
          <a:stretch>
            <a:fillRect/>
          </a:stretch>
        </p:blipFill>
        <p:spPr bwMode="auto">
          <a:xfrm>
            <a:off x="6804025" y="3357563"/>
            <a:ext cx="2184400" cy="324008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285750"/>
            <a:ext cx="4757738" cy="5643580"/>
          </a:xfrm>
        </p:spPr>
        <p:txBody>
          <a:bodyPr>
            <a:normAutofit fontScale="47500" lnSpcReduction="20000"/>
          </a:bodyPr>
          <a:lstStyle/>
          <a:p>
            <a:pPr algn="ctr" eaLnBrk="1" fontAlgn="auto" hangingPunct="1">
              <a:spcAft>
                <a:spcPts val="0"/>
              </a:spcAft>
              <a:buClr>
                <a:schemeClr val="tx1">
                  <a:shade val="95000"/>
                </a:schemeClr>
              </a:buClr>
              <a:buFont typeface="Wingdings 2"/>
              <a:buNone/>
              <a:defRPr/>
            </a:pPr>
            <a:r>
              <a:rPr lang="ru-RU" sz="5900" b="1" dirty="0" smtClean="0"/>
              <a:t>Льется – не льется:</a:t>
            </a:r>
          </a:p>
          <a:p>
            <a:pPr eaLnBrk="1" fontAlgn="auto" hangingPunct="1">
              <a:spcAft>
                <a:spcPts val="0"/>
              </a:spcAft>
              <a:buClr>
                <a:schemeClr val="tx1">
                  <a:shade val="95000"/>
                </a:schemeClr>
              </a:buClr>
              <a:buFont typeface="Wingdings 2"/>
              <a:buNone/>
              <a:defRPr/>
            </a:pPr>
            <a:r>
              <a:rPr lang="ru-RU" sz="5900" dirty="0" smtClean="0"/>
              <a:t>Детям показывали водяную мельницу и объясняли на примере принцип ее работы. Далее каждому ребенку раздавали стаканчики и предлагали попробовать самостоятельно. </a:t>
            </a:r>
          </a:p>
          <a:p>
            <a:pPr algn="ctr" eaLnBrk="1" fontAlgn="auto" hangingPunct="1">
              <a:spcAft>
                <a:spcPts val="0"/>
              </a:spcAft>
              <a:buClr>
                <a:schemeClr val="tx1">
                  <a:shade val="95000"/>
                </a:schemeClr>
              </a:buClr>
              <a:buFont typeface="Wingdings 2"/>
              <a:buNone/>
              <a:defRPr/>
            </a:pPr>
            <a:r>
              <a:rPr lang="ru-RU" sz="5900" b="1" dirty="0" smtClean="0"/>
              <a:t>Переливание:</a:t>
            </a:r>
          </a:p>
          <a:p>
            <a:pPr eaLnBrk="1" fontAlgn="auto" hangingPunct="1">
              <a:spcAft>
                <a:spcPts val="0"/>
              </a:spcAft>
              <a:buClr>
                <a:schemeClr val="tx1">
                  <a:shade val="95000"/>
                </a:schemeClr>
              </a:buClr>
              <a:buFont typeface="Wingdings 2"/>
              <a:buNone/>
              <a:defRPr/>
            </a:pPr>
            <a:r>
              <a:rPr lang="ru-RU" sz="5900" dirty="0" smtClean="0"/>
              <a:t>Детям предлагается перелить воду из одной емкости в другую, а затем наоборот и сравнить сложность выполнения в обоих случаях</a:t>
            </a:r>
          </a:p>
          <a:p>
            <a:pPr eaLnBrk="1" fontAlgn="auto" hangingPunct="1">
              <a:spcAft>
                <a:spcPts val="0"/>
              </a:spcAft>
              <a:buClr>
                <a:schemeClr val="tx1">
                  <a:shade val="95000"/>
                </a:schemeClr>
              </a:buClr>
              <a:buFont typeface="Wingdings 2"/>
              <a:buNone/>
              <a:defRPr/>
            </a:pPr>
            <a:endParaRPr lang="ru-RU" sz="1800" dirty="0" smtClean="0"/>
          </a:p>
          <a:p>
            <a:pPr eaLnBrk="1" fontAlgn="auto" hangingPunct="1">
              <a:spcAft>
                <a:spcPts val="0"/>
              </a:spcAft>
              <a:buClr>
                <a:schemeClr val="tx1">
                  <a:shade val="95000"/>
                </a:schemeClr>
              </a:buClr>
              <a:buFont typeface="Wingdings 2"/>
              <a:buNone/>
              <a:defRPr/>
            </a:pPr>
            <a:endParaRPr lang="ru-RU" sz="1800" dirty="0"/>
          </a:p>
        </p:txBody>
      </p:sp>
      <p:pic>
        <p:nvPicPr>
          <p:cNvPr id="6147" name="Содержимое 4" descr="2012-10-03-267.jpg"/>
          <p:cNvPicPr>
            <a:picLocks noGrp="1" noChangeAspect="1"/>
          </p:cNvPicPr>
          <p:nvPr>
            <p:ph sz="half" idx="1"/>
          </p:nvPr>
        </p:nvPicPr>
        <p:blipFill>
          <a:blip r:embed="rId2" cstate="email"/>
          <a:srcRect/>
          <a:stretch>
            <a:fillRect/>
          </a:stretch>
        </p:blipFill>
        <p:spPr>
          <a:xfrm>
            <a:off x="5357813" y="428625"/>
            <a:ext cx="3500437" cy="529113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Текст 2"/>
          <p:cNvSpPr>
            <a:spLocks noGrp="1"/>
          </p:cNvSpPr>
          <p:nvPr>
            <p:ph type="body" idx="2"/>
          </p:nvPr>
        </p:nvSpPr>
        <p:spPr>
          <a:xfrm>
            <a:off x="457200" y="285750"/>
            <a:ext cx="3008313" cy="5840413"/>
          </a:xfrm>
        </p:spPr>
        <p:txBody>
          <a:bodyPr/>
          <a:lstStyle/>
          <a:p>
            <a:pPr algn="ctr" eaLnBrk="1" hangingPunct="1"/>
            <a:r>
              <a:rPr lang="ru-RU" sz="1800" b="1" smtClean="0"/>
              <a:t>Следы:</a:t>
            </a:r>
          </a:p>
          <a:p>
            <a:pPr eaLnBrk="1" hangingPunct="1"/>
            <a:r>
              <a:rPr lang="ru-RU" sz="1800" smtClean="0"/>
              <a:t>Особенно явно это видно, если слегка смочить детскую ручку, затем приложить к цветной однотонной салфетке. Остается отпечаток руки более темного цвета, чем сухая часть салфетки.</a:t>
            </a:r>
          </a:p>
          <a:p>
            <a:pPr eaLnBrk="1" hangingPunct="1"/>
            <a:r>
              <a:rPr lang="ru-RU" sz="1800" smtClean="0"/>
              <a:t> </a:t>
            </a:r>
          </a:p>
          <a:p>
            <a:pPr algn="ctr" eaLnBrk="1" hangingPunct="1"/>
            <a:r>
              <a:rPr lang="ru-RU" sz="1800" b="1" smtClean="0"/>
              <a:t>Тонет – не тонет:</a:t>
            </a:r>
          </a:p>
          <a:p>
            <a:pPr eaLnBrk="1" hangingPunct="1"/>
            <a:r>
              <a:rPr lang="ru-RU" sz="1800" smtClean="0"/>
              <a:t>Детям предлагается самим провести эксперимент с камешками, фасолью, пластмассовой закрытой баночкой, монетками и тд.</a:t>
            </a:r>
          </a:p>
        </p:txBody>
      </p:sp>
      <p:pic>
        <p:nvPicPr>
          <p:cNvPr id="7171" name="Рисунок 5" descr="2012-10-24-317.jpg"/>
          <p:cNvPicPr>
            <a:picLocks noChangeAspect="1"/>
          </p:cNvPicPr>
          <p:nvPr/>
        </p:nvPicPr>
        <p:blipFill>
          <a:blip r:embed="rId2" cstate="email"/>
          <a:srcRect/>
          <a:stretch>
            <a:fillRect/>
          </a:stretch>
        </p:blipFill>
        <p:spPr bwMode="auto">
          <a:xfrm>
            <a:off x="3643313" y="214313"/>
            <a:ext cx="3070225" cy="5786437"/>
          </a:xfrm>
          <a:prstGeom prst="rect">
            <a:avLst/>
          </a:prstGeom>
          <a:noFill/>
          <a:ln w="9525">
            <a:noFill/>
            <a:miter lim="800000"/>
            <a:headEnd/>
            <a:tailEnd/>
          </a:ln>
        </p:spPr>
      </p:pic>
      <p:pic>
        <p:nvPicPr>
          <p:cNvPr id="7172" name="Содержимое 4" descr="2012-10-24-322.jpg"/>
          <p:cNvPicPr>
            <a:picLocks noGrp="1" noChangeAspect="1"/>
          </p:cNvPicPr>
          <p:nvPr>
            <p:ph sz="half" idx="1"/>
          </p:nvPr>
        </p:nvPicPr>
        <p:blipFill>
          <a:blip r:embed="rId3" cstate="email"/>
          <a:srcRect/>
          <a:stretch>
            <a:fillRect/>
          </a:stretch>
        </p:blipFill>
        <p:spPr>
          <a:xfrm>
            <a:off x="6286500" y="1714500"/>
            <a:ext cx="2574925" cy="4924425"/>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Текст 2"/>
          <p:cNvSpPr>
            <a:spLocks noGrp="1"/>
          </p:cNvSpPr>
          <p:nvPr>
            <p:ph type="body" idx="2"/>
          </p:nvPr>
        </p:nvSpPr>
        <p:spPr>
          <a:xfrm>
            <a:off x="428625" y="1285875"/>
            <a:ext cx="3008313" cy="2643188"/>
          </a:xfrm>
        </p:spPr>
        <p:txBody>
          <a:bodyPr/>
          <a:lstStyle/>
          <a:p>
            <a:pPr algn="ctr" eaLnBrk="1" hangingPunct="1"/>
            <a:r>
              <a:rPr lang="ru-RU" sz="1800" b="1" smtClean="0"/>
              <a:t>Цветная соль:</a:t>
            </a:r>
          </a:p>
          <a:p>
            <a:pPr eaLnBrk="1" hangingPunct="1"/>
            <a:r>
              <a:rPr lang="ru-RU" sz="1800" smtClean="0"/>
              <a:t>Дети с удовольствием участвовали  в игре, создают множество различных оттенков дозируя количество соли в емкости с водой.  Тренируются работать чайной ложкой</a:t>
            </a:r>
          </a:p>
        </p:txBody>
      </p:sp>
      <p:pic>
        <p:nvPicPr>
          <p:cNvPr id="8195" name="Содержимое 5" descr="DSC07873.JPG"/>
          <p:cNvPicPr>
            <a:picLocks noGrp="1" noChangeAspect="1"/>
          </p:cNvPicPr>
          <p:nvPr>
            <p:ph sz="half" idx="1"/>
          </p:nvPr>
        </p:nvPicPr>
        <p:blipFill>
          <a:blip r:embed="rId2" cstate="email"/>
          <a:srcRect/>
          <a:stretch>
            <a:fillRect/>
          </a:stretch>
        </p:blipFill>
        <p:spPr>
          <a:xfrm>
            <a:off x="3571875" y="214312"/>
            <a:ext cx="5111750" cy="6000769"/>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584182"/>
          </a:xfrm>
        </p:spPr>
        <p:txBody>
          <a:bodyPr/>
          <a:lstStyle/>
          <a:p>
            <a:pPr eaLnBrk="1" fontAlgn="auto" hangingPunct="1">
              <a:spcAft>
                <a:spcPts val="0"/>
              </a:spcAft>
              <a:defRPr/>
            </a:pPr>
            <a:r>
              <a:rPr lang="ru-RU" dirty="0" smtClean="0">
                <a:solidFill>
                  <a:schemeClr val="tx1"/>
                </a:solidFill>
              </a:rPr>
              <a:t>Прищепки</a:t>
            </a:r>
            <a:endParaRPr lang="ru-RU" dirty="0">
              <a:solidFill>
                <a:schemeClr val="tx1"/>
              </a:solidFill>
            </a:endParaRPr>
          </a:p>
        </p:txBody>
      </p:sp>
      <p:sp>
        <p:nvSpPr>
          <p:cNvPr id="3" name="Текст 2"/>
          <p:cNvSpPr>
            <a:spLocks noGrp="1"/>
          </p:cNvSpPr>
          <p:nvPr>
            <p:ph type="body" idx="2"/>
          </p:nvPr>
        </p:nvSpPr>
        <p:spPr>
          <a:xfrm>
            <a:off x="285750" y="928688"/>
            <a:ext cx="3214688" cy="4602162"/>
          </a:xfrm>
        </p:spPr>
        <p:txBody>
          <a:bodyPr>
            <a:normAutofit lnSpcReduction="10000"/>
          </a:bodyPr>
          <a:lstStyle/>
          <a:p>
            <a:pPr algn="ctr" eaLnBrk="1" fontAlgn="auto" hangingPunct="1">
              <a:spcAft>
                <a:spcPts val="0"/>
              </a:spcAft>
              <a:buClr>
                <a:schemeClr val="tx1">
                  <a:shade val="95000"/>
                </a:schemeClr>
              </a:buClr>
              <a:buFont typeface="Wingdings 2"/>
              <a:buNone/>
              <a:defRPr/>
            </a:pPr>
            <a:r>
              <a:rPr lang="ru-RU" sz="1800" b="1" dirty="0" smtClean="0"/>
              <a:t>Цель: </a:t>
            </a:r>
          </a:p>
          <a:p>
            <a:pPr eaLnBrk="1" fontAlgn="auto" hangingPunct="1">
              <a:spcAft>
                <a:spcPts val="0"/>
              </a:spcAft>
              <a:buClr>
                <a:schemeClr val="tx1">
                  <a:shade val="95000"/>
                </a:schemeClr>
              </a:buClr>
              <a:buFont typeface="Wingdings 2"/>
              <a:buNone/>
              <a:defRPr/>
            </a:pPr>
            <a:r>
              <a:rPr lang="ru-RU" sz="1800" dirty="0" smtClean="0"/>
              <a:t>развивать мелкую моторику рук, тактильные ощущения.</a:t>
            </a:r>
          </a:p>
          <a:p>
            <a:pPr algn="ctr" eaLnBrk="1" fontAlgn="auto" hangingPunct="1">
              <a:spcAft>
                <a:spcPts val="0"/>
              </a:spcAft>
              <a:buClr>
                <a:schemeClr val="tx1">
                  <a:shade val="95000"/>
                </a:schemeClr>
              </a:buClr>
              <a:buFont typeface="Wingdings 2"/>
              <a:buNone/>
              <a:defRPr/>
            </a:pPr>
            <a:r>
              <a:rPr lang="ru-RU" sz="1800" b="1" dirty="0" smtClean="0"/>
              <a:t>Платочки:</a:t>
            </a:r>
          </a:p>
          <a:p>
            <a:pPr eaLnBrk="1" fontAlgn="auto" hangingPunct="1">
              <a:spcAft>
                <a:spcPts val="0"/>
              </a:spcAft>
              <a:buClr>
                <a:schemeClr val="tx1">
                  <a:shade val="95000"/>
                </a:schemeClr>
              </a:buClr>
              <a:buFont typeface="Wingdings 2"/>
              <a:buNone/>
              <a:defRPr/>
            </a:pPr>
            <a:r>
              <a:rPr lang="ru-RU" sz="1800" dirty="0" smtClean="0"/>
              <a:t>Педагог учит нажимать пальчиками на прищепку, чтобы она открывалась. А затем, когда платочек «высохнет» предлагает снять прищепки, проследив, чтобы ребёнок снова делал нажим на прищепку и открывал её.</a:t>
            </a:r>
          </a:p>
          <a:p>
            <a:pPr algn="ctr" eaLnBrk="1" fontAlgn="auto" hangingPunct="1">
              <a:spcAft>
                <a:spcPts val="0"/>
              </a:spcAft>
              <a:buClr>
                <a:schemeClr val="tx1">
                  <a:shade val="95000"/>
                </a:schemeClr>
              </a:buClr>
              <a:buFont typeface="Wingdings 2"/>
              <a:buNone/>
              <a:defRPr/>
            </a:pPr>
            <a:r>
              <a:rPr lang="ru-RU" sz="1800" b="1" dirty="0" smtClean="0"/>
              <a:t>Картинки из прищепок</a:t>
            </a:r>
          </a:p>
          <a:p>
            <a:pPr eaLnBrk="1" fontAlgn="auto" hangingPunct="1">
              <a:spcAft>
                <a:spcPts val="0"/>
              </a:spcAft>
              <a:buClr>
                <a:schemeClr val="tx1">
                  <a:shade val="95000"/>
                </a:schemeClr>
              </a:buClr>
              <a:buFont typeface="Wingdings 2"/>
              <a:buNone/>
              <a:defRPr/>
            </a:pPr>
            <a:r>
              <a:rPr lang="ru-RU" sz="1800" dirty="0" smtClean="0"/>
              <a:t>Прищепки нужно  было расположить, дополнив ими рисунок (ежик, солнышко)</a:t>
            </a:r>
          </a:p>
          <a:p>
            <a:pPr eaLnBrk="1" fontAlgn="auto" hangingPunct="1">
              <a:spcAft>
                <a:spcPts val="0"/>
              </a:spcAft>
              <a:buClr>
                <a:schemeClr val="tx1">
                  <a:shade val="95000"/>
                </a:schemeClr>
              </a:buClr>
              <a:buFont typeface="Wingdings 2"/>
              <a:buNone/>
              <a:defRPr/>
            </a:pPr>
            <a:endParaRPr lang="ru-RU" dirty="0"/>
          </a:p>
        </p:txBody>
      </p:sp>
      <p:pic>
        <p:nvPicPr>
          <p:cNvPr id="9220" name="Picture 4" descr="2012-10-25-383"/>
          <p:cNvPicPr>
            <a:picLocks noGrp="1" noChangeAspect="1" noChangeArrowheads="1"/>
          </p:cNvPicPr>
          <p:nvPr>
            <p:ph sz="half" idx="1"/>
          </p:nvPr>
        </p:nvPicPr>
        <p:blipFill>
          <a:blip r:embed="rId2" cstate="email"/>
          <a:srcRect/>
          <a:stretch>
            <a:fillRect/>
          </a:stretch>
        </p:blipFill>
        <p:spPr>
          <a:xfrm>
            <a:off x="6188075" y="3000375"/>
            <a:ext cx="2505075" cy="3571875"/>
          </a:xfrm>
        </p:spPr>
      </p:pic>
      <p:pic>
        <p:nvPicPr>
          <p:cNvPr id="9221" name="Picture 2" descr="E:\для даши\прищепки\хозяйка.jpg"/>
          <p:cNvPicPr>
            <a:picLocks noChangeAspect="1" noChangeArrowheads="1"/>
          </p:cNvPicPr>
          <p:nvPr/>
        </p:nvPicPr>
        <p:blipFill>
          <a:blip r:embed="rId3" cstate="email"/>
          <a:srcRect/>
          <a:stretch>
            <a:fillRect/>
          </a:stretch>
        </p:blipFill>
        <p:spPr bwMode="auto">
          <a:xfrm>
            <a:off x="4071938" y="357188"/>
            <a:ext cx="2500312" cy="43688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655620"/>
          </a:xfrm>
        </p:spPr>
        <p:txBody>
          <a:bodyPr/>
          <a:lstStyle/>
          <a:p>
            <a:pPr eaLnBrk="1" fontAlgn="auto" hangingPunct="1">
              <a:spcAft>
                <a:spcPts val="0"/>
              </a:spcAft>
              <a:defRPr/>
            </a:pPr>
            <a:r>
              <a:rPr lang="ru-RU" dirty="0" smtClean="0">
                <a:solidFill>
                  <a:schemeClr val="tx1"/>
                </a:solidFill>
              </a:rPr>
              <a:t>Пластилин</a:t>
            </a:r>
            <a:endParaRPr lang="ru-RU" dirty="0">
              <a:solidFill>
                <a:schemeClr val="tx1"/>
              </a:solidFill>
            </a:endParaRPr>
          </a:p>
        </p:txBody>
      </p:sp>
      <p:sp>
        <p:nvSpPr>
          <p:cNvPr id="10243" name="Текст 2"/>
          <p:cNvSpPr>
            <a:spLocks noGrp="1"/>
          </p:cNvSpPr>
          <p:nvPr>
            <p:ph type="body" idx="2"/>
          </p:nvPr>
        </p:nvSpPr>
        <p:spPr>
          <a:xfrm>
            <a:off x="428625" y="1785938"/>
            <a:ext cx="3008313" cy="3833812"/>
          </a:xfrm>
        </p:spPr>
        <p:txBody>
          <a:bodyPr/>
          <a:lstStyle/>
          <a:p>
            <a:pPr algn="ctr" eaLnBrk="1" hangingPunct="1"/>
            <a:r>
              <a:rPr lang="ru-RU" sz="1800" b="1" smtClean="0"/>
              <a:t>Цель:</a:t>
            </a:r>
          </a:p>
          <a:p>
            <a:pPr eaLnBrk="1" hangingPunct="1"/>
            <a:r>
              <a:rPr lang="ru-RU" sz="1800" smtClean="0"/>
              <a:t> развивать мелкую моторику рук, тактильные ощущения, усидчивость</a:t>
            </a:r>
          </a:p>
          <a:p>
            <a:pPr eaLnBrk="1" hangingPunct="1"/>
            <a:endParaRPr lang="ru-RU" sz="1800" smtClean="0"/>
          </a:p>
          <a:p>
            <a:pPr eaLnBrk="1" hangingPunct="1"/>
            <a:r>
              <a:rPr lang="ru-RU" sz="1800" smtClean="0"/>
              <a:t>Мы лепили червячка для курочки в теме «птицы», яблочки для ежика в теме «животные леса», маленькие помидоры и огурцы в теме «сад-огород», делали налепы яблок и груш на ферме.</a:t>
            </a:r>
          </a:p>
        </p:txBody>
      </p:sp>
      <p:pic>
        <p:nvPicPr>
          <p:cNvPr id="10244" name="Содержимое 4" descr="2012-10-24-350.jpg"/>
          <p:cNvPicPr>
            <a:picLocks noGrp="1" noChangeAspect="1"/>
          </p:cNvPicPr>
          <p:nvPr>
            <p:ph sz="half" idx="1"/>
          </p:nvPr>
        </p:nvPicPr>
        <p:blipFill>
          <a:blip r:embed="rId2" cstate="email"/>
          <a:srcRect/>
          <a:stretch>
            <a:fillRect/>
          </a:stretch>
        </p:blipFill>
        <p:spPr>
          <a:xfrm>
            <a:off x="3929063" y="285750"/>
            <a:ext cx="2300287" cy="3584575"/>
          </a:xfrm>
        </p:spPr>
      </p:pic>
      <p:pic>
        <p:nvPicPr>
          <p:cNvPr id="10245" name="Picture 2" descr="E:\для даши\пластилин\последние 268.jpg"/>
          <p:cNvPicPr>
            <a:picLocks noChangeAspect="1" noChangeArrowheads="1"/>
          </p:cNvPicPr>
          <p:nvPr/>
        </p:nvPicPr>
        <p:blipFill>
          <a:blip r:embed="rId3" cstate="email"/>
          <a:srcRect/>
          <a:stretch>
            <a:fillRect/>
          </a:stretch>
        </p:blipFill>
        <p:spPr bwMode="auto">
          <a:xfrm>
            <a:off x="5572125" y="2428875"/>
            <a:ext cx="3213100" cy="404971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3008313" cy="584182"/>
          </a:xfrm>
        </p:spPr>
        <p:txBody>
          <a:bodyPr/>
          <a:lstStyle/>
          <a:p>
            <a:pPr eaLnBrk="1" fontAlgn="auto" hangingPunct="1">
              <a:spcAft>
                <a:spcPts val="0"/>
              </a:spcAft>
              <a:defRPr/>
            </a:pPr>
            <a:r>
              <a:rPr lang="ru-RU" dirty="0" err="1" smtClean="0">
                <a:solidFill>
                  <a:schemeClr val="tx1"/>
                </a:solidFill>
              </a:rPr>
              <a:t>Лего</a:t>
            </a:r>
            <a:endParaRPr lang="ru-RU" dirty="0">
              <a:solidFill>
                <a:schemeClr val="tx1"/>
              </a:solidFill>
            </a:endParaRPr>
          </a:p>
        </p:txBody>
      </p:sp>
      <p:sp>
        <p:nvSpPr>
          <p:cNvPr id="11267" name="Текст 2"/>
          <p:cNvSpPr>
            <a:spLocks noGrp="1"/>
          </p:cNvSpPr>
          <p:nvPr>
            <p:ph type="body" idx="2"/>
          </p:nvPr>
        </p:nvSpPr>
        <p:spPr>
          <a:xfrm>
            <a:off x="142875" y="571500"/>
            <a:ext cx="4357688" cy="5786438"/>
          </a:xfrm>
        </p:spPr>
        <p:txBody>
          <a:bodyPr/>
          <a:lstStyle/>
          <a:p>
            <a:pPr algn="ctr" eaLnBrk="1" hangingPunct="1"/>
            <a:r>
              <a:rPr lang="ru-RU" sz="1800" b="1" smtClean="0"/>
              <a:t>Цель:</a:t>
            </a:r>
          </a:p>
          <a:p>
            <a:pPr eaLnBrk="1" hangingPunct="1"/>
            <a:r>
              <a:rPr lang="ru-RU" sz="1800" smtClean="0"/>
              <a:t> развивать мелкую моторику рук, тактильные ощущения, усидчивость, изучение цветов.</a:t>
            </a:r>
          </a:p>
          <a:p>
            <a:pPr eaLnBrk="1" hangingPunct="1"/>
            <a:endParaRPr lang="ru-RU" sz="1800" smtClean="0"/>
          </a:p>
          <a:p>
            <a:pPr eaLnBrk="1" hangingPunct="1"/>
            <a:r>
              <a:rPr lang="ru-RU" sz="1800" smtClean="0"/>
              <a:t>Из тематического лего – конструктора: в теме «сад-огород», ребенку предлагается посадить в ряд грядки, затем собрать урожай (каждого цвета в отдельный мешочек), в теме «семья» ребенок помогает сажать цветы во дворе лего-дома, в теме «животные леса» ребенку предлагается расставить одинаковых животных по их вольерам. Во время игры ребенок перемещает элементы конструктора по игровой поверхности по своему желанию (переставляет местами кровати, шкафы, элементы декора..), тем самым достигая поставленной нами цели самостоятельно.</a:t>
            </a:r>
          </a:p>
        </p:txBody>
      </p:sp>
      <p:pic>
        <p:nvPicPr>
          <p:cNvPr id="11268" name="Содержимое 5" descr="241020111709.jpg"/>
          <p:cNvPicPr>
            <a:picLocks noGrp="1" noChangeAspect="1"/>
          </p:cNvPicPr>
          <p:nvPr>
            <p:ph sz="half" idx="1"/>
          </p:nvPr>
        </p:nvPicPr>
        <p:blipFill>
          <a:blip r:embed="rId2" cstate="email"/>
          <a:srcRect/>
          <a:stretch>
            <a:fillRect/>
          </a:stretch>
        </p:blipFill>
        <p:spPr>
          <a:xfrm>
            <a:off x="4714875" y="500063"/>
            <a:ext cx="4143375" cy="2643187"/>
          </a:xfrm>
        </p:spPr>
      </p:pic>
      <p:pic>
        <p:nvPicPr>
          <p:cNvPr id="11269" name="Рисунок 6" descr="2012-10-22-301.jpg"/>
          <p:cNvPicPr>
            <a:picLocks noChangeAspect="1"/>
          </p:cNvPicPr>
          <p:nvPr/>
        </p:nvPicPr>
        <p:blipFill>
          <a:blip r:embed="rId3" cstate="email"/>
          <a:srcRect/>
          <a:stretch>
            <a:fillRect/>
          </a:stretch>
        </p:blipFill>
        <p:spPr bwMode="auto">
          <a:xfrm>
            <a:off x="4857750" y="3500438"/>
            <a:ext cx="4286250" cy="29273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3008313" cy="584182"/>
          </a:xfrm>
        </p:spPr>
        <p:txBody>
          <a:bodyPr/>
          <a:lstStyle/>
          <a:p>
            <a:pPr eaLnBrk="1" fontAlgn="auto" hangingPunct="1">
              <a:spcAft>
                <a:spcPts val="0"/>
              </a:spcAft>
              <a:defRPr/>
            </a:pPr>
            <a:r>
              <a:rPr lang="ru-RU" dirty="0" err="1" smtClean="0">
                <a:solidFill>
                  <a:schemeClr val="tx1"/>
                </a:solidFill>
              </a:rPr>
              <a:t>Лего</a:t>
            </a:r>
            <a:endParaRPr lang="ru-RU" dirty="0">
              <a:solidFill>
                <a:schemeClr val="tx1"/>
              </a:solidFill>
            </a:endParaRPr>
          </a:p>
        </p:txBody>
      </p:sp>
      <p:sp>
        <p:nvSpPr>
          <p:cNvPr id="12291" name="Текст 2"/>
          <p:cNvSpPr>
            <a:spLocks noGrp="1"/>
          </p:cNvSpPr>
          <p:nvPr>
            <p:ph type="body" idx="2"/>
          </p:nvPr>
        </p:nvSpPr>
        <p:spPr>
          <a:xfrm>
            <a:off x="142875" y="571500"/>
            <a:ext cx="4357688" cy="5786438"/>
          </a:xfrm>
        </p:spPr>
        <p:txBody>
          <a:bodyPr/>
          <a:lstStyle/>
          <a:p>
            <a:pPr algn="ctr" eaLnBrk="1" hangingPunct="1"/>
            <a:r>
              <a:rPr lang="ru-RU" sz="1800" b="1" smtClean="0"/>
              <a:t>Цель:</a:t>
            </a:r>
          </a:p>
          <a:p>
            <a:pPr eaLnBrk="1" hangingPunct="1"/>
            <a:r>
              <a:rPr lang="ru-RU" sz="1800" smtClean="0"/>
              <a:t> развивать мелкую моторику рук, тактильные ощущения, усидчивость, закреплять знание цвета</a:t>
            </a:r>
          </a:p>
          <a:p>
            <a:pPr eaLnBrk="1" hangingPunct="1"/>
            <a:r>
              <a:rPr lang="ru-RU" sz="1800" smtClean="0"/>
              <a:t>Из крупного лего – конструктора  строили паровоз для игрушек, ворота для машин, башни и дорожки</a:t>
            </a:r>
          </a:p>
        </p:txBody>
      </p:sp>
      <p:pic>
        <p:nvPicPr>
          <p:cNvPr id="12292" name="Picture 2" descr="E:\для даши\лего\IMG_1829.JPG"/>
          <p:cNvPicPr>
            <a:picLocks noChangeAspect="1" noChangeArrowheads="1"/>
          </p:cNvPicPr>
          <p:nvPr/>
        </p:nvPicPr>
        <p:blipFill>
          <a:blip r:embed="rId2" cstate="email"/>
          <a:srcRect/>
          <a:stretch>
            <a:fillRect/>
          </a:stretch>
        </p:blipFill>
        <p:spPr bwMode="auto">
          <a:xfrm>
            <a:off x="5500688" y="357188"/>
            <a:ext cx="3214687" cy="4286250"/>
          </a:xfrm>
          <a:prstGeom prst="rect">
            <a:avLst/>
          </a:prstGeom>
          <a:noFill/>
          <a:ln w="9525">
            <a:noFill/>
            <a:miter lim="800000"/>
            <a:headEnd/>
            <a:tailEnd/>
          </a:ln>
        </p:spPr>
      </p:pic>
      <p:pic>
        <p:nvPicPr>
          <p:cNvPr id="12293" name="Picture 3" descr="E:\для даши\лего\IMG_1843.JPG"/>
          <p:cNvPicPr>
            <a:picLocks noChangeAspect="1" noChangeArrowheads="1"/>
          </p:cNvPicPr>
          <p:nvPr/>
        </p:nvPicPr>
        <p:blipFill>
          <a:blip r:embed="rId3" cstate="email"/>
          <a:srcRect/>
          <a:stretch>
            <a:fillRect/>
          </a:stretch>
        </p:blipFill>
        <p:spPr bwMode="auto">
          <a:xfrm>
            <a:off x="428625" y="3143250"/>
            <a:ext cx="4429125" cy="33210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584182"/>
          </a:xfrm>
        </p:spPr>
        <p:txBody>
          <a:bodyPr/>
          <a:lstStyle/>
          <a:p>
            <a:pPr eaLnBrk="1" fontAlgn="auto" hangingPunct="1">
              <a:spcAft>
                <a:spcPts val="0"/>
              </a:spcAft>
              <a:defRPr/>
            </a:pPr>
            <a:r>
              <a:rPr lang="ru-RU" dirty="0" smtClean="0">
                <a:solidFill>
                  <a:schemeClr val="tx1"/>
                </a:solidFill>
              </a:rPr>
              <a:t>Игры с крупой</a:t>
            </a:r>
            <a:endParaRPr lang="ru-RU" dirty="0">
              <a:solidFill>
                <a:schemeClr val="tx1"/>
              </a:solidFill>
            </a:endParaRPr>
          </a:p>
        </p:txBody>
      </p:sp>
      <p:sp>
        <p:nvSpPr>
          <p:cNvPr id="13315" name="Текст 2"/>
          <p:cNvSpPr>
            <a:spLocks noGrp="1"/>
          </p:cNvSpPr>
          <p:nvPr>
            <p:ph type="body" idx="2"/>
          </p:nvPr>
        </p:nvSpPr>
        <p:spPr>
          <a:xfrm>
            <a:off x="285750" y="928688"/>
            <a:ext cx="3571875" cy="5072062"/>
          </a:xfrm>
        </p:spPr>
        <p:txBody>
          <a:bodyPr/>
          <a:lstStyle/>
          <a:p>
            <a:pPr algn="ctr" eaLnBrk="1" hangingPunct="1"/>
            <a:r>
              <a:rPr lang="ru-RU" sz="1800" b="1" smtClean="0"/>
              <a:t>Цель:</a:t>
            </a:r>
          </a:p>
          <a:p>
            <a:pPr eaLnBrk="1" hangingPunct="1"/>
            <a:r>
              <a:rPr lang="ru-RU" sz="1800" smtClean="0"/>
              <a:t> развивать мелкую моторику рук, тактильные ощущения, усидчивость.</a:t>
            </a:r>
          </a:p>
          <a:p>
            <a:pPr algn="ctr" eaLnBrk="1" hangingPunct="1"/>
            <a:r>
              <a:rPr lang="ru-RU" sz="1800" b="1" smtClean="0"/>
              <a:t>Найди клад</a:t>
            </a:r>
          </a:p>
          <a:p>
            <a:pPr eaLnBrk="1" hangingPunct="1"/>
            <a:r>
              <a:rPr lang="ru-RU" sz="1800" smtClean="0"/>
              <a:t>в контейнер насыпаются крупы (манка, гречка, горох, фасоль..) и кладется несколько стеклянных шариков. Детям предлагается найти эти шарики, затем снова спрятать в крупу.</a:t>
            </a:r>
          </a:p>
          <a:p>
            <a:pPr eaLnBrk="1" hangingPunct="1"/>
            <a:r>
              <a:rPr lang="ru-RU" sz="1800" smtClean="0"/>
              <a:t>Так же можно делать со всеми крупами по отдельности, заостряя внимание ребенка на том какие ощущения он испытывает при соприкосновении именно с этим материалом.</a:t>
            </a:r>
          </a:p>
          <a:p>
            <a:pPr eaLnBrk="1" hangingPunct="1"/>
            <a:endParaRPr lang="ru-RU" smtClean="0"/>
          </a:p>
        </p:txBody>
      </p:sp>
      <p:pic>
        <p:nvPicPr>
          <p:cNvPr id="13316" name="Picture 2" descr="E:\для даши\крупа\последние 293.jpg"/>
          <p:cNvPicPr>
            <a:picLocks noChangeAspect="1" noChangeArrowheads="1"/>
          </p:cNvPicPr>
          <p:nvPr/>
        </p:nvPicPr>
        <p:blipFill>
          <a:blip r:embed="rId2" cstate="email"/>
          <a:srcRect/>
          <a:stretch>
            <a:fillRect/>
          </a:stretch>
        </p:blipFill>
        <p:spPr bwMode="auto">
          <a:xfrm>
            <a:off x="5572132" y="2786058"/>
            <a:ext cx="2643187" cy="3722688"/>
          </a:xfrm>
          <a:prstGeom prst="rect">
            <a:avLst/>
          </a:prstGeom>
          <a:noFill/>
          <a:ln w="9525">
            <a:noFill/>
            <a:miter lim="800000"/>
            <a:headEnd/>
            <a:tailEnd/>
          </a:ln>
        </p:spPr>
      </p:pic>
      <p:pic>
        <p:nvPicPr>
          <p:cNvPr id="13317" name="Picture 6" descr="2012-10-25-369"/>
          <p:cNvPicPr>
            <a:picLocks noChangeAspect="1" noChangeArrowheads="1"/>
          </p:cNvPicPr>
          <p:nvPr/>
        </p:nvPicPr>
        <p:blipFill>
          <a:blip r:embed="rId3" cstate="email"/>
          <a:srcRect/>
          <a:stretch>
            <a:fillRect/>
          </a:stretch>
        </p:blipFill>
        <p:spPr bwMode="auto">
          <a:xfrm>
            <a:off x="5003800" y="188913"/>
            <a:ext cx="1871663" cy="25654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TotalTime>
  <Words>782</Words>
  <Application>Microsoft Office PowerPoint</Application>
  <PresentationFormat>Экран (4:3)</PresentationFormat>
  <Paragraphs>67</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Апекс</vt:lpstr>
      <vt:lpstr>Мы проводили игры с водой</vt:lpstr>
      <vt:lpstr>Слайд 2</vt:lpstr>
      <vt:lpstr>Слайд 3</vt:lpstr>
      <vt:lpstr>Слайд 4</vt:lpstr>
      <vt:lpstr>Прищепки</vt:lpstr>
      <vt:lpstr>Пластилин</vt:lpstr>
      <vt:lpstr>Лего</vt:lpstr>
      <vt:lpstr>Лего</vt:lpstr>
      <vt:lpstr>Игры с крупой</vt:lpstr>
      <vt:lpstr>Слайд 10</vt:lpstr>
      <vt:lpstr>Слайд 11</vt:lpstr>
      <vt:lpstr>Черепаха</vt:lpstr>
      <vt:lpstr>Пазлы</vt:lpstr>
      <vt:lpstr>Наклейки</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Даша</dc:creator>
  <cp:lastModifiedBy>Дашуня</cp:lastModifiedBy>
  <cp:revision>32</cp:revision>
  <dcterms:created xsi:type="dcterms:W3CDTF">2012-10-21T13:55:17Z</dcterms:created>
  <dcterms:modified xsi:type="dcterms:W3CDTF">2018-11-15T11:54:18Z</dcterms:modified>
</cp:coreProperties>
</file>