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BFB2D-CF94-4F47-9390-B0CCB3214A56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6D0FB-76BF-47AE-A4E7-41457F1DAA5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BFB2D-CF94-4F47-9390-B0CCB3214A56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6D0FB-76BF-47AE-A4E7-41457F1DAA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BFB2D-CF94-4F47-9390-B0CCB3214A56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6D0FB-76BF-47AE-A4E7-41457F1DAA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BFB2D-CF94-4F47-9390-B0CCB3214A56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6D0FB-76BF-47AE-A4E7-41457F1DAA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BFB2D-CF94-4F47-9390-B0CCB3214A56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6D0FB-76BF-47AE-A4E7-41457F1DAA5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BFB2D-CF94-4F47-9390-B0CCB3214A56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6D0FB-76BF-47AE-A4E7-41457F1DAA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BFB2D-CF94-4F47-9390-B0CCB3214A56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6D0FB-76BF-47AE-A4E7-41457F1DAA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BFB2D-CF94-4F47-9390-B0CCB3214A56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6D0FB-76BF-47AE-A4E7-41457F1DAA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BFB2D-CF94-4F47-9390-B0CCB3214A56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6D0FB-76BF-47AE-A4E7-41457F1DAA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BFB2D-CF94-4F47-9390-B0CCB3214A56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6D0FB-76BF-47AE-A4E7-41457F1DAA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BFB2D-CF94-4F47-9390-B0CCB3214A56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796D0FB-76BF-47AE-A4E7-41457F1DAA59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52BFB2D-CF94-4F47-9390-B0CCB3214A56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796D0FB-76BF-47AE-A4E7-41457F1DAA59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861048"/>
            <a:ext cx="88924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i="1" dirty="0"/>
              <a:t>Единственное средство умственного общения людей</a:t>
            </a:r>
            <a:endParaRPr lang="ru-RU" sz="2400" dirty="0"/>
          </a:p>
          <a:p>
            <a:pPr algn="r"/>
            <a:r>
              <a:rPr lang="ru-RU" sz="2400" i="1" dirty="0"/>
              <a:t>есть слово… Если же можно употреблять слова как попало</a:t>
            </a:r>
            <a:endParaRPr lang="ru-RU" sz="2400" dirty="0"/>
          </a:p>
          <a:p>
            <a:pPr algn="r"/>
            <a:r>
              <a:rPr lang="ru-RU" sz="2400" i="1" dirty="0"/>
              <a:t>и под словами разуметь что нам вздумается,</a:t>
            </a:r>
            <a:endParaRPr lang="ru-RU" sz="2400" dirty="0"/>
          </a:p>
          <a:p>
            <a:pPr algn="r"/>
            <a:r>
              <a:rPr lang="ru-RU" sz="2400" i="1" dirty="0"/>
              <a:t>то лучше уж не говорить, а показывать знаками.</a:t>
            </a:r>
            <a:endParaRPr lang="ru-RU" sz="2400" dirty="0"/>
          </a:p>
          <a:p>
            <a:pPr algn="r"/>
            <a:r>
              <a:rPr lang="ru-RU" sz="2400" i="1" dirty="0"/>
              <a:t>Л.Н. Толстой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345410" y="2132856"/>
            <a:ext cx="85689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Орфоэпические и акцентологические нормы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501767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2060848"/>
            <a:ext cx="8496944" cy="2074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b="1" i="1" dirty="0" smtClean="0">
                <a:effectLst/>
                <a:ea typeface="Calibri"/>
                <a:cs typeface="Times New Roman"/>
              </a:rPr>
              <a:t>Орфоэпические нормы – </a:t>
            </a:r>
            <a:r>
              <a:rPr lang="ru-RU" sz="2800" dirty="0" smtClean="0">
                <a:effectLst/>
                <a:ea typeface="Calibri"/>
                <a:cs typeface="Times New Roman"/>
              </a:rPr>
              <a:t>произносительные, предписывающие, как поставить ударение в слове, как произнести тот или иной звук: сжал [жал], </a:t>
            </a:r>
            <a:r>
              <a:rPr lang="ru-RU" sz="2800" dirty="0" err="1" smtClean="0">
                <a:effectLst/>
                <a:ea typeface="Calibri"/>
                <a:cs typeface="Times New Roman"/>
              </a:rPr>
              <a:t>квартАл</a:t>
            </a:r>
            <a:r>
              <a:rPr lang="ru-RU" sz="2800" dirty="0" smtClean="0">
                <a:effectLst/>
                <a:ea typeface="Calibri"/>
                <a:cs typeface="Times New Roman"/>
              </a:rPr>
              <a:t> (не </a:t>
            </a:r>
            <a:r>
              <a:rPr lang="ru-RU" sz="2800" dirty="0" err="1" smtClean="0">
                <a:effectLst/>
                <a:ea typeface="Calibri"/>
                <a:cs typeface="Times New Roman"/>
              </a:rPr>
              <a:t>квАртал</a:t>
            </a:r>
            <a:r>
              <a:rPr lang="ru-RU" sz="2800" dirty="0" smtClean="0">
                <a:effectLst/>
                <a:ea typeface="Calibri"/>
                <a:cs typeface="Times New Roman"/>
              </a:rPr>
              <a:t>), </a:t>
            </a:r>
            <a:r>
              <a:rPr lang="ru-RU" sz="2800" dirty="0" err="1" smtClean="0">
                <a:effectLst/>
                <a:ea typeface="Calibri"/>
                <a:cs typeface="Times New Roman"/>
              </a:rPr>
              <a:t>красИвее</a:t>
            </a:r>
            <a:r>
              <a:rPr lang="ru-RU" sz="2800" dirty="0" smtClean="0">
                <a:effectLst/>
                <a:ea typeface="Calibri"/>
                <a:cs typeface="Times New Roman"/>
              </a:rPr>
              <a:t> (не </a:t>
            </a:r>
            <a:r>
              <a:rPr lang="ru-RU" sz="2800" dirty="0" err="1" smtClean="0">
                <a:effectLst/>
                <a:ea typeface="Calibri"/>
                <a:cs typeface="Times New Roman"/>
              </a:rPr>
              <a:t>красивЕе</a:t>
            </a:r>
            <a:r>
              <a:rPr lang="ru-RU" sz="2800" dirty="0" smtClean="0">
                <a:effectLst/>
                <a:ea typeface="Calibri"/>
                <a:cs typeface="Times New Roman"/>
              </a:rPr>
              <a:t>).</a:t>
            </a:r>
            <a:endParaRPr lang="ru-RU" sz="2800" dirty="0">
              <a:effectLst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44580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2204864"/>
            <a:ext cx="74888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Пример «иканья»</a:t>
            </a:r>
          </a:p>
          <a:p>
            <a:pPr algn="ctr"/>
            <a:endParaRPr lang="ru-RU" sz="3600" dirty="0"/>
          </a:p>
          <a:p>
            <a:pPr algn="ctr"/>
            <a:r>
              <a:rPr lang="ru-RU" sz="3600" dirty="0" smtClean="0">
                <a:effectLst/>
                <a:latin typeface="Times New Roman"/>
                <a:ea typeface="Calibri"/>
              </a:rPr>
              <a:t>[и]: несу - [</a:t>
            </a:r>
            <a:r>
              <a:rPr lang="ru-RU" sz="3600" dirty="0" err="1" smtClean="0">
                <a:effectLst/>
                <a:latin typeface="Times New Roman"/>
                <a:ea typeface="Calibri"/>
              </a:rPr>
              <a:t>н’ису</a:t>
            </a:r>
            <a:r>
              <a:rPr lang="ru-RU" sz="3600" dirty="0" smtClean="0">
                <a:effectLst/>
                <a:latin typeface="Times New Roman"/>
                <a:ea typeface="Calibri"/>
              </a:rPr>
              <a:t>].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334230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2744" y="908720"/>
            <a:ext cx="878497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/>
              <a:t>Орфоэпические правила русского языка:</a:t>
            </a:r>
            <a:endParaRPr lang="ru-RU" sz="24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/>
              <a:t>Наличие непроизносимых согласных – </a:t>
            </a:r>
            <a:r>
              <a:rPr lang="ru-RU" sz="2400" dirty="0" err="1"/>
              <a:t>сол</a:t>
            </a:r>
            <a:r>
              <a:rPr lang="ru-RU" sz="2400" dirty="0"/>
              <a:t>[-]</a:t>
            </a:r>
            <a:r>
              <a:rPr lang="ru-RU" sz="2400" dirty="0" err="1"/>
              <a:t>це</a:t>
            </a:r>
            <a:r>
              <a:rPr lang="ru-RU" sz="2400" dirty="0"/>
              <a:t>, </a:t>
            </a:r>
            <a:endParaRPr lang="ru-RU" sz="2400" dirty="0" smtClean="0"/>
          </a:p>
          <a:p>
            <a:pPr lvl="0"/>
            <a:r>
              <a:rPr lang="ru-RU" sz="2400" dirty="0" err="1" smtClean="0"/>
              <a:t>голлан</a:t>
            </a:r>
            <a:r>
              <a:rPr lang="ru-RU" sz="2400" dirty="0"/>
              <a:t>[-]</a:t>
            </a:r>
            <a:r>
              <a:rPr lang="ru-RU" sz="2400" dirty="0" err="1"/>
              <a:t>ский</a:t>
            </a:r>
            <a:r>
              <a:rPr lang="ru-RU" sz="2400" dirty="0"/>
              <a:t>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/>
              <a:t>Оглушение согласных на конце слова – плод [плот];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/>
              <a:t>Сохранение твёрдого согласного во многих иноязычных словах перед «е» - т[э]</a:t>
            </a:r>
            <a:r>
              <a:rPr lang="ru-RU" sz="2400" dirty="0" err="1"/>
              <a:t>мп</a:t>
            </a:r>
            <a:r>
              <a:rPr lang="ru-RU" sz="2400" dirty="0"/>
              <a:t>, </a:t>
            </a:r>
            <a:r>
              <a:rPr lang="ru-RU" sz="2400" dirty="0" err="1"/>
              <a:t>бизн</a:t>
            </a:r>
            <a:r>
              <a:rPr lang="ru-RU" sz="2400" dirty="0"/>
              <a:t>[э]с, </a:t>
            </a:r>
            <a:r>
              <a:rPr lang="ru-RU" sz="2400" dirty="0" err="1"/>
              <a:t>кашн</a:t>
            </a:r>
            <a:r>
              <a:rPr lang="ru-RU" sz="2400" dirty="0"/>
              <a:t>[э], ант[э]</a:t>
            </a:r>
            <a:r>
              <a:rPr lang="ru-RU" sz="2400" dirty="0" err="1"/>
              <a:t>нна</a:t>
            </a:r>
            <a:r>
              <a:rPr lang="ru-RU" sz="2400" dirty="0"/>
              <a:t>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/>
              <a:t>Озвончение и оглушение согласных вплоть до полного исчезновения – ко[з’]ба, до[щ’];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/>
              <a:t>Произношение [</a:t>
            </a:r>
            <a:r>
              <a:rPr lang="ru-RU" sz="2400" dirty="0" err="1"/>
              <a:t>шн</a:t>
            </a:r>
            <a:r>
              <a:rPr lang="ru-RU" sz="2400" dirty="0"/>
              <a:t>] на месте ЧН в некоторых словах: яичница, скучный, конечно, горчичный, скворечник, Кузьминична;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/>
              <a:t>Стяжение звуков в разговорной речи - [</a:t>
            </a:r>
            <a:r>
              <a:rPr lang="ru-RU" sz="2400" dirty="0" err="1"/>
              <a:t>мар’ивана</a:t>
            </a:r>
            <a:r>
              <a:rPr lang="ru-RU" sz="2400" dirty="0"/>
              <a:t>] вместо Мария Ивановна;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/>
              <a:t>Произношение окончаний основы прилагательных с мягкими [г’], [к’], [х’]: строгий, мелкий.</a:t>
            </a:r>
          </a:p>
        </p:txBody>
      </p:sp>
    </p:spTree>
    <p:extLst>
      <p:ext uri="{BB962C8B-B14F-4D97-AF65-F5344CB8AC3E}">
        <p14:creationId xmlns:p14="http://schemas.microsoft.com/office/powerpoint/2010/main" val="1901667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1268760"/>
            <a:ext cx="813690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/>
              <a:t>Некоторые причины акцентологических ошибок:</a:t>
            </a:r>
            <a:endParaRPr lang="ru-RU" sz="2400" dirty="0"/>
          </a:p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ru-RU" sz="2400" dirty="0"/>
              <a:t>Незнание этимологии иноязычного слова, постановки его ударения (</a:t>
            </a:r>
            <a:r>
              <a:rPr lang="ru-RU" sz="2400" dirty="0" err="1"/>
              <a:t>мИзерный</a:t>
            </a:r>
            <a:r>
              <a:rPr lang="ru-RU" sz="2400" dirty="0"/>
              <a:t> и </a:t>
            </a:r>
            <a:r>
              <a:rPr lang="ru-RU" sz="2400" dirty="0" err="1"/>
              <a:t>мизЕрный</a:t>
            </a:r>
            <a:r>
              <a:rPr lang="ru-RU" sz="2400" dirty="0"/>
              <a:t>, </a:t>
            </a:r>
            <a:r>
              <a:rPr lang="ru-RU" sz="2400" dirty="0" err="1"/>
              <a:t>мизЕр</a:t>
            </a:r>
            <a:r>
              <a:rPr lang="ru-RU" sz="2400" dirty="0"/>
              <a:t> – франц.);</a:t>
            </a:r>
          </a:p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ru-RU" sz="2400" dirty="0"/>
              <a:t>Отсутствие в печатном тексте буквы Ё (</a:t>
            </a:r>
            <a:r>
              <a:rPr lang="ru-RU" sz="2400" dirty="0" err="1"/>
              <a:t>новорОжденный</a:t>
            </a:r>
            <a:r>
              <a:rPr lang="ru-RU" sz="2400" dirty="0"/>
              <a:t>, а не </a:t>
            </a:r>
            <a:r>
              <a:rPr lang="ru-RU" sz="2400" dirty="0" err="1"/>
              <a:t>новорождЁнный</a:t>
            </a:r>
            <a:r>
              <a:rPr lang="ru-RU" sz="2400" dirty="0"/>
              <a:t>);</a:t>
            </a:r>
          </a:p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ru-RU" sz="2400" dirty="0"/>
              <a:t>Взаимопроникновение слов между близкородственными языками (</a:t>
            </a:r>
            <a:r>
              <a:rPr lang="ru-RU" sz="2400" dirty="0" err="1"/>
              <a:t>крапИва</a:t>
            </a:r>
            <a:r>
              <a:rPr lang="ru-RU" sz="2400" dirty="0"/>
              <a:t> </a:t>
            </a:r>
            <a:r>
              <a:rPr lang="ru-RU" sz="2400" i="1" dirty="0"/>
              <a:t>(рус)</a:t>
            </a:r>
            <a:r>
              <a:rPr lang="ru-RU" sz="2400" dirty="0"/>
              <a:t> – </a:t>
            </a:r>
            <a:r>
              <a:rPr lang="ru-RU" sz="2400" dirty="0" err="1"/>
              <a:t>крапивА</a:t>
            </a:r>
            <a:r>
              <a:rPr lang="ru-RU" sz="2400" dirty="0"/>
              <a:t> </a:t>
            </a:r>
            <a:r>
              <a:rPr lang="ru-RU" sz="2400" i="1" dirty="0"/>
              <a:t>(</a:t>
            </a:r>
            <a:r>
              <a:rPr lang="ru-RU" sz="2400" i="1" dirty="0" err="1"/>
              <a:t>укр</a:t>
            </a:r>
            <a:r>
              <a:rPr lang="ru-RU" sz="2400" i="1" dirty="0"/>
              <a:t>)</a:t>
            </a:r>
            <a:r>
              <a:rPr lang="ru-RU" sz="2400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2875898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628800"/>
            <a:ext cx="864096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/>
              <a:t>Задание. </a:t>
            </a:r>
            <a:r>
              <a:rPr lang="ru-RU" sz="2800" dirty="0"/>
              <a:t>Спишите. Прочтите вслух (2-3 учащихся), правильно ставя ударения</a:t>
            </a:r>
            <a:r>
              <a:rPr lang="ru-RU" sz="2800" dirty="0" smtClean="0"/>
              <a:t>.</a:t>
            </a:r>
          </a:p>
          <a:p>
            <a:endParaRPr lang="ru-RU" sz="2800" dirty="0"/>
          </a:p>
          <a:p>
            <a:r>
              <a:rPr lang="ru-RU" sz="2800" dirty="0" smtClean="0"/>
              <a:t>Газопровод</a:t>
            </a:r>
            <a:r>
              <a:rPr lang="ru-RU" sz="2800" dirty="0"/>
              <a:t>, </a:t>
            </a:r>
            <a:r>
              <a:rPr lang="ru-RU" sz="2800" dirty="0" smtClean="0"/>
              <a:t>досуг</a:t>
            </a:r>
            <a:r>
              <a:rPr lang="ru-RU" sz="2800" dirty="0"/>
              <a:t>, </a:t>
            </a:r>
            <a:r>
              <a:rPr lang="ru-RU" sz="2800" dirty="0" smtClean="0"/>
              <a:t>звонит</a:t>
            </a:r>
            <a:r>
              <a:rPr lang="ru-RU" sz="2800" dirty="0"/>
              <a:t>, </a:t>
            </a:r>
            <a:r>
              <a:rPr lang="ru-RU" sz="2800" dirty="0" smtClean="0"/>
              <a:t>ходатайство</a:t>
            </a:r>
            <a:r>
              <a:rPr lang="ru-RU" sz="2800" dirty="0"/>
              <a:t>, </a:t>
            </a:r>
            <a:r>
              <a:rPr lang="ru-RU" sz="2800" dirty="0" smtClean="0"/>
              <a:t>свекла</a:t>
            </a:r>
            <a:r>
              <a:rPr lang="ru-RU" sz="2800" dirty="0"/>
              <a:t>, </a:t>
            </a:r>
            <a:r>
              <a:rPr lang="ru-RU" sz="2800" dirty="0" smtClean="0"/>
              <a:t>созыв</a:t>
            </a:r>
            <a:r>
              <a:rPr lang="ru-RU" sz="2800" dirty="0"/>
              <a:t>, </a:t>
            </a:r>
            <a:r>
              <a:rPr lang="ru-RU" sz="2800" dirty="0" smtClean="0"/>
              <a:t>форзац</a:t>
            </a:r>
            <a:r>
              <a:rPr lang="ru-RU" sz="2800" dirty="0"/>
              <a:t>, </a:t>
            </a:r>
            <a:r>
              <a:rPr lang="ru-RU" sz="2800" dirty="0" smtClean="0"/>
              <a:t>каталог</a:t>
            </a:r>
            <a:r>
              <a:rPr lang="ru-RU" sz="2800" dirty="0"/>
              <a:t>, </a:t>
            </a:r>
            <a:r>
              <a:rPr lang="ru-RU" sz="2800" dirty="0" smtClean="0"/>
              <a:t>камбала</a:t>
            </a:r>
            <a:r>
              <a:rPr lang="ru-RU" sz="2800" dirty="0"/>
              <a:t>, </a:t>
            </a:r>
            <a:r>
              <a:rPr lang="ru-RU" sz="2800" dirty="0" smtClean="0"/>
              <a:t>премирование</a:t>
            </a:r>
            <a:r>
              <a:rPr lang="ru-RU" sz="2800" dirty="0"/>
              <a:t>, </a:t>
            </a:r>
            <a:r>
              <a:rPr lang="ru-RU" sz="2800" dirty="0" smtClean="0"/>
              <a:t>включенный</a:t>
            </a:r>
            <a:r>
              <a:rPr lang="ru-RU" sz="2800" dirty="0"/>
              <a:t>, </a:t>
            </a:r>
            <a:r>
              <a:rPr lang="ru-RU" sz="2800" dirty="0" smtClean="0"/>
              <a:t>вероисповедание</a:t>
            </a:r>
            <a:r>
              <a:rPr lang="ru-RU" sz="2800" dirty="0"/>
              <a:t>, </a:t>
            </a:r>
            <a:r>
              <a:rPr lang="ru-RU" sz="2800" dirty="0" smtClean="0"/>
              <a:t>жизнеобеспечение</a:t>
            </a:r>
            <a:r>
              <a:rPr lang="ru-RU" sz="2800" dirty="0"/>
              <a:t>, </a:t>
            </a:r>
            <a:r>
              <a:rPr lang="ru-RU" sz="2800" dirty="0" smtClean="0"/>
              <a:t>феномен</a:t>
            </a:r>
            <a:r>
              <a:rPr lang="ru-RU" sz="2800" dirty="0"/>
              <a:t>, </a:t>
            </a:r>
            <a:r>
              <a:rPr lang="ru-RU" sz="2800" dirty="0" smtClean="0"/>
              <a:t>балованный</a:t>
            </a:r>
            <a:r>
              <a:rPr lang="ru-RU" sz="2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06244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484784"/>
            <a:ext cx="856895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/>
              <a:t>Задание 2. </a:t>
            </a:r>
            <a:r>
              <a:rPr lang="ru-RU" sz="2800" dirty="0"/>
              <a:t>Спишите, прочтите вслух (2-3 ученика), правильно ставя ударения</a:t>
            </a:r>
            <a:r>
              <a:rPr lang="ru-RU" sz="2800" dirty="0" smtClean="0"/>
              <a:t>.</a:t>
            </a:r>
          </a:p>
          <a:p>
            <a:endParaRPr lang="ru-RU" sz="2800" dirty="0"/>
          </a:p>
          <a:p>
            <a:r>
              <a:rPr lang="ru-RU" sz="2800" dirty="0"/>
              <a:t>Клала, затемно, кралась, аэропорты, прибыла, шарфы, торты, слилась, банты.</a:t>
            </a:r>
          </a:p>
        </p:txBody>
      </p:sp>
    </p:spTree>
    <p:extLst>
      <p:ext uri="{BB962C8B-B14F-4D97-AF65-F5344CB8AC3E}">
        <p14:creationId xmlns:p14="http://schemas.microsoft.com/office/powerpoint/2010/main" val="2706511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980728"/>
            <a:ext cx="87129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</a:p>
          <a:p>
            <a:r>
              <a:rPr lang="ru-RU" b="1" i="1" dirty="0"/>
              <a:t>Задание 3. </a:t>
            </a:r>
            <a:r>
              <a:rPr lang="ru-RU" dirty="0"/>
              <a:t>Выпишите из стихотворения слова, приведённые с нарушением орфоэпических и акцентологических норм. Прочитайте грамотно.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1520" y="1904058"/>
            <a:ext cx="856895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/>
              <a:t>О прелесть русской речи чистой!</a:t>
            </a:r>
            <a:endParaRPr lang="ru-RU" dirty="0"/>
          </a:p>
          <a:p>
            <a:pPr algn="ctr"/>
            <a:r>
              <a:rPr lang="ru-RU" i="1" dirty="0"/>
              <a:t>О бедный мой язык родной,</a:t>
            </a:r>
            <a:endParaRPr lang="ru-RU" dirty="0"/>
          </a:p>
          <a:p>
            <a:pPr algn="ctr"/>
            <a:r>
              <a:rPr lang="ru-RU" i="1" dirty="0"/>
              <a:t>Кто не глумился над тобой –</a:t>
            </a:r>
            <a:endParaRPr lang="ru-RU" dirty="0"/>
          </a:p>
          <a:p>
            <a:pPr algn="ctr"/>
            <a:r>
              <a:rPr lang="ru-RU" i="1" dirty="0"/>
              <a:t>Шпана, чиновники, лингвисты…</a:t>
            </a:r>
            <a:endParaRPr lang="ru-RU" dirty="0"/>
          </a:p>
          <a:p>
            <a:pPr algn="ctr"/>
            <a:r>
              <a:rPr lang="ru-RU" i="1" dirty="0"/>
              <a:t>Кто бедолагу не ломал,</a:t>
            </a:r>
            <a:endParaRPr lang="ru-RU" dirty="0"/>
          </a:p>
          <a:p>
            <a:pPr algn="ctr"/>
            <a:r>
              <a:rPr lang="ru-RU" i="1" dirty="0"/>
              <a:t>Не выворачивал, не мучил:</a:t>
            </a:r>
            <a:endParaRPr lang="ru-RU" dirty="0"/>
          </a:p>
          <a:p>
            <a:pPr algn="ctr"/>
            <a:r>
              <a:rPr lang="ru-RU" i="1" dirty="0"/>
              <a:t>«</a:t>
            </a:r>
            <a:r>
              <a:rPr lang="ru-RU" i="1" dirty="0" err="1"/>
              <a:t>ОблЕгчить</a:t>
            </a:r>
            <a:r>
              <a:rPr lang="ru-RU" i="1" dirty="0"/>
              <a:t>, </a:t>
            </a:r>
            <a:r>
              <a:rPr lang="ru-RU" i="1" dirty="0" err="1"/>
              <a:t>нАчать</a:t>
            </a:r>
            <a:r>
              <a:rPr lang="ru-RU" i="1" dirty="0"/>
              <a:t>, взад, </a:t>
            </a:r>
            <a:r>
              <a:rPr lang="ru-RU" i="1" dirty="0" err="1"/>
              <a:t>принЯл</a:t>
            </a:r>
            <a:r>
              <a:rPr lang="ru-RU" i="1" dirty="0"/>
              <a:t>,</a:t>
            </a:r>
            <a:endParaRPr lang="ru-RU" dirty="0"/>
          </a:p>
          <a:p>
            <a:pPr algn="ctr"/>
            <a:r>
              <a:rPr lang="ru-RU" i="1" dirty="0" err="1"/>
              <a:t>ПрАвы</a:t>
            </a:r>
            <a:r>
              <a:rPr lang="ru-RU" i="1" dirty="0"/>
              <a:t>, </a:t>
            </a:r>
            <a:r>
              <a:rPr lang="ru-RU" i="1" dirty="0" err="1"/>
              <a:t>сочуЙствовать</a:t>
            </a:r>
            <a:r>
              <a:rPr lang="ru-RU" i="1" dirty="0"/>
              <a:t>, </a:t>
            </a:r>
            <a:r>
              <a:rPr lang="ru-RU" i="1" dirty="0" err="1"/>
              <a:t>подклЮчить</a:t>
            </a:r>
            <a:r>
              <a:rPr lang="ru-RU" i="1" dirty="0"/>
              <a:t>»</a:t>
            </a:r>
            <a:endParaRPr lang="ru-RU" dirty="0"/>
          </a:p>
          <a:p>
            <a:pPr algn="ctr"/>
            <a:r>
              <a:rPr lang="ru-RU" i="1" dirty="0"/>
              <a:t>Ну, ладно б жулик, или вор,</a:t>
            </a:r>
            <a:endParaRPr lang="ru-RU" dirty="0"/>
          </a:p>
          <a:p>
            <a:pPr algn="ctr"/>
            <a:r>
              <a:rPr lang="ru-RU" i="1" dirty="0"/>
              <a:t>Иль алкаши  и наркоманы,</a:t>
            </a:r>
            <a:endParaRPr lang="ru-RU" dirty="0"/>
          </a:p>
          <a:p>
            <a:pPr algn="ctr"/>
            <a:r>
              <a:rPr lang="ru-RU" i="1" dirty="0"/>
              <a:t>Но педагог, но прокурор,</a:t>
            </a:r>
            <a:endParaRPr lang="ru-RU" dirty="0"/>
          </a:p>
          <a:p>
            <a:pPr algn="ctr"/>
            <a:r>
              <a:rPr lang="ru-RU" i="1" dirty="0"/>
              <a:t>Но дикторы с телеэкрана!</a:t>
            </a:r>
            <a:endParaRPr lang="ru-RU" dirty="0"/>
          </a:p>
          <a:p>
            <a:pPr algn="ctr"/>
            <a:r>
              <a:rPr lang="en-US" i="1" dirty="0"/>
              <a:t>&lt;</a:t>
            </a:r>
            <a:r>
              <a:rPr lang="ru-RU" i="1" dirty="0"/>
              <a:t>…</a:t>
            </a:r>
            <a:r>
              <a:rPr lang="en-US" i="1" dirty="0"/>
              <a:t>&gt;</a:t>
            </a:r>
            <a:endParaRPr lang="ru-RU" dirty="0"/>
          </a:p>
          <a:p>
            <a:pPr algn="ctr"/>
            <a:r>
              <a:rPr lang="ru-RU" i="1" dirty="0"/>
              <a:t>От сердца я хочу воззвать</a:t>
            </a:r>
            <a:endParaRPr lang="ru-RU" dirty="0"/>
          </a:p>
          <a:p>
            <a:pPr algn="ctr"/>
            <a:r>
              <a:rPr lang="ru-RU" i="1" dirty="0"/>
              <a:t>Ко всем, кто сын России верной:</a:t>
            </a:r>
            <a:endParaRPr lang="ru-RU" dirty="0"/>
          </a:p>
          <a:p>
            <a:pPr algn="ctr"/>
            <a:r>
              <a:rPr lang="ru-RU" i="1" dirty="0"/>
              <a:t>Пора не </a:t>
            </a:r>
            <a:r>
              <a:rPr lang="ru-RU" i="1" dirty="0" err="1"/>
              <a:t>нАчать</a:t>
            </a:r>
            <a:r>
              <a:rPr lang="ru-RU" i="1" dirty="0"/>
              <a:t>, а </a:t>
            </a:r>
            <a:r>
              <a:rPr lang="ru-RU" i="1" dirty="0" err="1"/>
              <a:t>начАть</a:t>
            </a:r>
            <a:endParaRPr lang="ru-RU" dirty="0"/>
          </a:p>
          <a:p>
            <a:pPr algn="ctr"/>
            <a:r>
              <a:rPr lang="ru-RU" i="1" dirty="0"/>
              <a:t>Язык наш очищать от скверны.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5714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1772816"/>
            <a:ext cx="828092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/>
              <a:t>Домашнее задание. </a:t>
            </a:r>
            <a:r>
              <a:rPr lang="ru-RU" sz="2800" dirty="0"/>
              <a:t>Составить 1-2 предложения, введя в них 3-4 слова из акцентологического минимума. Прочитать их с учётом акцентологических норм.</a:t>
            </a:r>
          </a:p>
        </p:txBody>
      </p:sp>
    </p:spTree>
    <p:extLst>
      <p:ext uri="{BB962C8B-B14F-4D97-AF65-F5344CB8AC3E}">
        <p14:creationId xmlns:p14="http://schemas.microsoft.com/office/powerpoint/2010/main" val="2105821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24</TotalTime>
  <Words>456</Words>
  <Application>Microsoft Office PowerPoint</Application>
  <PresentationFormat>Экран (4:3)</PresentationFormat>
  <Paragraphs>49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Windows User</dc:creator>
  <cp:lastModifiedBy>Windows User</cp:lastModifiedBy>
  <cp:revision>5</cp:revision>
  <dcterms:created xsi:type="dcterms:W3CDTF">2018-11-15T18:32:37Z</dcterms:created>
  <dcterms:modified xsi:type="dcterms:W3CDTF">2018-11-15T18:56:38Z</dcterms:modified>
</cp:coreProperties>
</file>