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9" r:id="rId4"/>
    <p:sldId id="270" r:id="rId5"/>
    <p:sldId id="271" r:id="rId6"/>
    <p:sldId id="272" r:id="rId7"/>
    <p:sldId id="277" r:id="rId8"/>
    <p:sldId id="273" r:id="rId9"/>
    <p:sldId id="274" r:id="rId10"/>
    <p:sldId id="275" r:id="rId11"/>
    <p:sldId id="27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2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plotArea>
      <c:layout>
        <c:manualLayout>
          <c:layoutTarget val="inner"/>
          <c:xMode val="edge"/>
          <c:yMode val="edge"/>
          <c:x val="0.13570208300772624"/>
          <c:y val="5.4832899225189004E-2"/>
          <c:w val="0.67342724330866333"/>
          <c:h val="0.7572674538220033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0.21000000000000008</c:v>
                </c:pt>
                <c:pt idx="1">
                  <c:v>0.65000000000000036</c:v>
                </c:pt>
                <c:pt idx="2">
                  <c:v>0.14000000000000001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0.56000000000000005</c:v>
                </c:pt>
                <c:pt idx="1">
                  <c:v>0.44000000000000017</c:v>
                </c:pt>
              </c:numCache>
            </c:numRef>
          </c:val>
        </c:ser>
        <c:axId val="112079232"/>
        <c:axId val="112080768"/>
      </c:barChart>
      <c:catAx>
        <c:axId val="112079232"/>
        <c:scaling>
          <c:orientation val="minMax"/>
        </c:scaling>
        <c:axPos val="b"/>
        <c:tickLblPos val="nextTo"/>
        <c:crossAx val="112080768"/>
        <c:crosses val="autoZero"/>
        <c:auto val="1"/>
        <c:lblAlgn val="ctr"/>
        <c:lblOffset val="100"/>
      </c:catAx>
      <c:valAx>
        <c:axId val="112080768"/>
        <c:scaling>
          <c:orientation val="minMax"/>
        </c:scaling>
        <c:axPos val="l"/>
        <c:majorGridlines/>
        <c:numFmt formatCode="0%" sourceLinked="1"/>
        <c:tickLblPos val="nextTo"/>
        <c:crossAx val="1120792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сложивш.симптом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Эмоциональный дефицит</c:v>
                </c:pt>
                <c:pt idx="1">
                  <c:v>Эмоциональная отстраненность</c:v>
                </c:pt>
                <c:pt idx="2">
                  <c:v>Личностная отстраненность</c:v>
                </c:pt>
                <c:pt idx="3">
                  <c:v>Психосоматич.и психовегетативные нарушения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0.41000000000000009</c:v>
                </c:pt>
                <c:pt idx="1">
                  <c:v>0.59</c:v>
                </c:pt>
                <c:pt idx="2">
                  <c:v>0.70000000000000018</c:v>
                </c:pt>
                <c:pt idx="3">
                  <c:v>0.53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Складыв.симптом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Эмоциональный дефицит</c:v>
                </c:pt>
                <c:pt idx="1">
                  <c:v>Эмоциональная отстраненность</c:v>
                </c:pt>
                <c:pt idx="2">
                  <c:v>Личностная отстраненность</c:v>
                </c:pt>
                <c:pt idx="3">
                  <c:v>Психосоматич.и психовегетативные нарушения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0.35000000000000009</c:v>
                </c:pt>
                <c:pt idx="1">
                  <c:v>0.29000000000000009</c:v>
                </c:pt>
                <c:pt idx="2">
                  <c:v>0.12000000000000002</c:v>
                </c:pt>
                <c:pt idx="3">
                  <c:v>0.41000000000000009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Сложивш.симптом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Эмоциональный дефицит</c:v>
                </c:pt>
                <c:pt idx="1">
                  <c:v>Эмоциональная отстраненность</c:v>
                </c:pt>
                <c:pt idx="2">
                  <c:v>Личностная отстраненность</c:v>
                </c:pt>
                <c:pt idx="3">
                  <c:v>Психосоматич.и психовегетативные нарушения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0.18000000000000005</c:v>
                </c:pt>
                <c:pt idx="1">
                  <c:v>0.12000000000000002</c:v>
                </c:pt>
                <c:pt idx="2">
                  <c:v>0.18000000000000005</c:v>
                </c:pt>
                <c:pt idx="3">
                  <c:v>6.0000000000000019E-2</c:v>
                </c:pt>
              </c:numCache>
            </c:numRef>
          </c:val>
        </c:ser>
        <c:axId val="115017984"/>
        <c:axId val="115023872"/>
      </c:barChart>
      <c:catAx>
        <c:axId val="115017984"/>
        <c:scaling>
          <c:orientation val="minMax"/>
        </c:scaling>
        <c:axPos val="b"/>
        <c:tickLblPos val="nextTo"/>
        <c:crossAx val="115023872"/>
        <c:crosses val="autoZero"/>
        <c:auto val="1"/>
        <c:lblAlgn val="ctr"/>
        <c:lblOffset val="100"/>
      </c:catAx>
      <c:valAx>
        <c:axId val="115023872"/>
        <c:scaling>
          <c:orientation val="minMax"/>
        </c:scaling>
        <c:axPos val="l"/>
        <c:majorGridlines/>
        <c:numFmt formatCode="0%" sourceLinked="1"/>
        <c:tickLblPos val="nextTo"/>
        <c:crossAx val="11501798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сформирована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Напряжение</c:v>
                </c:pt>
                <c:pt idx="1">
                  <c:v>Резистенция</c:v>
                </c:pt>
                <c:pt idx="2">
                  <c:v>Истощение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0.65000000000000024</c:v>
                </c:pt>
                <c:pt idx="1">
                  <c:v>0.35000000000000009</c:v>
                </c:pt>
                <c:pt idx="2">
                  <c:v>0.53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стадии формиров.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Напряжение</c:v>
                </c:pt>
                <c:pt idx="1">
                  <c:v>Резистенция</c:v>
                </c:pt>
                <c:pt idx="2">
                  <c:v>Истощение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0.12000000000000002</c:v>
                </c:pt>
                <c:pt idx="1">
                  <c:v>0.35000000000000009</c:v>
                </c:pt>
                <c:pt idx="2">
                  <c:v>0.35000000000000009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Сформировавшаяся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Напряжение</c:v>
                </c:pt>
                <c:pt idx="1">
                  <c:v>Резистенция</c:v>
                </c:pt>
                <c:pt idx="2">
                  <c:v>Истощение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0.23</c:v>
                </c:pt>
                <c:pt idx="1">
                  <c:v>0.3000000000000001</c:v>
                </c:pt>
                <c:pt idx="2">
                  <c:v>0.12000000000000002</c:v>
                </c:pt>
              </c:numCache>
            </c:numRef>
          </c:val>
        </c:ser>
        <c:axId val="115075712"/>
        <c:axId val="115102080"/>
      </c:barChart>
      <c:catAx>
        <c:axId val="115075712"/>
        <c:scaling>
          <c:orientation val="minMax"/>
        </c:scaling>
        <c:axPos val="b"/>
        <c:tickLblPos val="nextTo"/>
        <c:crossAx val="115102080"/>
        <c:crosses val="autoZero"/>
        <c:auto val="1"/>
        <c:lblAlgn val="ctr"/>
        <c:lblOffset val="100"/>
      </c:catAx>
      <c:valAx>
        <c:axId val="115102080"/>
        <c:scaling>
          <c:orientation val="minMax"/>
        </c:scaling>
        <c:axPos val="l"/>
        <c:majorGridlines/>
        <c:numFmt formatCode="0%" sourceLinked="1"/>
        <c:tickLblPos val="nextTo"/>
        <c:crossAx val="11507571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112119168"/>
        <c:axId val="112129152"/>
      </c:barChart>
      <c:catAx>
        <c:axId val="112119168"/>
        <c:scaling>
          <c:orientation val="minMax"/>
        </c:scaling>
        <c:axPos val="b"/>
        <c:tickLblPos val="nextTo"/>
        <c:crossAx val="112129152"/>
        <c:crosses val="autoZero"/>
        <c:auto val="1"/>
        <c:lblAlgn val="ctr"/>
        <c:lblOffset val="100"/>
      </c:catAx>
      <c:valAx>
        <c:axId val="112129152"/>
        <c:scaling>
          <c:orientation val="minMax"/>
        </c:scaling>
        <c:axPos val="l"/>
        <c:majorGridlines/>
        <c:numFmt formatCode="General" sourceLinked="1"/>
        <c:tickLblPos val="nextTo"/>
        <c:crossAx val="112119168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Мир Диснея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ППС</c:v>
                </c:pt>
                <c:pt idx="1">
                  <c:v>НПС низ/ст</c:v>
                </c:pt>
                <c:pt idx="2">
                  <c:v>НПС ср/ст</c:v>
                </c:pt>
                <c:pt idx="3">
                  <c:v>НПС выс/ст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50</c:v>
                </c:pt>
                <c:pt idx="2">
                  <c:v>17</c:v>
                </c:pt>
                <c:pt idx="3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Изумрудный город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ППС</c:v>
                </c:pt>
                <c:pt idx="1">
                  <c:v>НПС низ/ст</c:v>
                </c:pt>
                <c:pt idx="2">
                  <c:v>НПС ср/ст</c:v>
                </c:pt>
                <c:pt idx="3">
                  <c:v>НПС выс/ст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71</c:v>
                </c:pt>
                <c:pt idx="1">
                  <c:v>21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Чуораанчыктар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ППС</c:v>
                </c:pt>
                <c:pt idx="1">
                  <c:v>НПС низ/ст</c:v>
                </c:pt>
                <c:pt idx="2">
                  <c:v>НПС ср/ст</c:v>
                </c:pt>
                <c:pt idx="3">
                  <c:v>НПС выс/ст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47</c:v>
                </c:pt>
                <c:pt idx="1">
                  <c:v>41</c:v>
                </c:pt>
                <c:pt idx="2">
                  <c:v>6</c:v>
                </c:pt>
                <c:pt idx="3">
                  <c:v>6</c:v>
                </c:pt>
              </c:numCache>
            </c:numRef>
          </c:val>
        </c:ser>
        <c:axId val="112356736"/>
        <c:axId val="112358528"/>
      </c:barChart>
      <c:catAx>
        <c:axId val="112356736"/>
        <c:scaling>
          <c:orientation val="minMax"/>
        </c:scaling>
        <c:axPos val="b"/>
        <c:tickLblPos val="nextTo"/>
        <c:crossAx val="112358528"/>
        <c:crosses val="autoZero"/>
        <c:auto val="1"/>
        <c:lblAlgn val="ctr"/>
        <c:lblOffset val="100"/>
      </c:catAx>
      <c:valAx>
        <c:axId val="112358528"/>
        <c:scaling>
          <c:orientation val="minMax"/>
        </c:scaling>
        <c:axPos val="l"/>
        <c:majorGridlines/>
        <c:numFmt formatCode="General" sourceLinked="1"/>
        <c:tickLblPos val="nextTo"/>
        <c:crossAx val="11235673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МД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высокая сБПК</c:v>
                </c:pt>
                <c:pt idx="1">
                  <c:v>средняя сБПК</c:v>
                </c:pt>
                <c:pt idx="2">
                  <c:v>незначит сНПК</c:v>
                </c:pt>
                <c:pt idx="3">
                  <c:v>начальная сНПК</c:v>
                </c:pt>
                <c:pt idx="4">
                  <c:v>средняя сНПК</c:v>
                </c:pt>
                <c:pt idx="5">
                  <c:v>сильная сНПК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1">
                  <c:v>0.52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ИГ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высокая сБПК</c:v>
                </c:pt>
                <c:pt idx="1">
                  <c:v>средняя сБПК</c:v>
                </c:pt>
                <c:pt idx="2">
                  <c:v>незначит сНПК</c:v>
                </c:pt>
                <c:pt idx="3">
                  <c:v>начальная сНПК</c:v>
                </c:pt>
                <c:pt idx="4">
                  <c:v>средняя сНПК</c:v>
                </c:pt>
                <c:pt idx="5">
                  <c:v>сильная сНПК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 formatCode="0%">
                  <c:v>0.75000000000000011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Ч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высокая сБПК</c:v>
                </c:pt>
                <c:pt idx="1">
                  <c:v>средняя сБПК</c:v>
                </c:pt>
                <c:pt idx="2">
                  <c:v>незначит сНПК</c:v>
                </c:pt>
                <c:pt idx="3">
                  <c:v>начальная сНПК</c:v>
                </c:pt>
                <c:pt idx="4">
                  <c:v>средняя сНПК</c:v>
                </c:pt>
                <c:pt idx="5">
                  <c:v>сильная сНПК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 formatCode="0%">
                  <c:v>0.70000000000000007</c:v>
                </c:pt>
              </c:numCache>
            </c:numRef>
          </c:val>
        </c:ser>
        <c:axId val="106086400"/>
        <c:axId val="106087936"/>
      </c:barChart>
      <c:catAx>
        <c:axId val="106086400"/>
        <c:scaling>
          <c:orientation val="minMax"/>
        </c:scaling>
        <c:axPos val="b"/>
        <c:tickLblPos val="nextTo"/>
        <c:crossAx val="106087936"/>
        <c:crosses val="autoZero"/>
        <c:auto val="1"/>
        <c:lblAlgn val="ctr"/>
        <c:lblOffset val="100"/>
      </c:catAx>
      <c:valAx>
        <c:axId val="106087936"/>
        <c:scaling>
          <c:orientation val="minMax"/>
        </c:scaling>
        <c:axPos val="l"/>
        <c:majorGridlines/>
        <c:numFmt formatCode="General" sourceLinked="1"/>
        <c:tickLblPos val="nextTo"/>
        <c:crossAx val="106086400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СС</c:v>
                </c:pt>
              </c:strCache>
            </c:strRef>
          </c:tx>
          <c:cat>
            <c:strRef>
              <c:f>Лист1!$A$2:$A$14</c:f>
              <c:strCache>
                <c:ptCount val="13"/>
                <c:pt idx="0">
                  <c:v>Агрессия</c:v>
                </c:pt>
                <c:pt idx="1">
                  <c:v>Импульсивность</c:v>
                </c:pt>
                <c:pt idx="2">
                  <c:v>Стремление к лидер.</c:v>
                </c:pt>
                <c:pt idx="3">
                  <c:v>Неуверенность в себе</c:v>
                </c:pt>
                <c:pt idx="4">
                  <c:v>Демонстрвт., открытость</c:v>
                </c:pt>
                <c:pt idx="5">
                  <c:v>Скрытность, осторожность</c:v>
                </c:pt>
                <c:pt idx="6">
                  <c:v>Оптимизм</c:v>
                </c:pt>
                <c:pt idx="7">
                  <c:v>Тревожность</c:v>
                </c:pt>
                <c:pt idx="8">
                  <c:v>Женственность</c:v>
                </c:pt>
                <c:pt idx="9">
                  <c:v>Экстравер-ть</c:v>
                </c:pt>
                <c:pt idx="10">
                  <c:v>Интровер-ть</c:v>
                </c:pt>
                <c:pt idx="11">
                  <c:v>Чувство сем-ой общности</c:v>
                </c:pt>
                <c:pt idx="12">
                  <c:v>Чувство одиночества</c:v>
                </c:pt>
              </c:strCache>
            </c:strRef>
          </c:cat>
          <c:val>
            <c:numRef>
              <c:f>Лист1!$B$2:$B$14</c:f>
              <c:numCache>
                <c:formatCode>0%</c:formatCode>
                <c:ptCount val="13"/>
                <c:pt idx="0">
                  <c:v>0.66000000000000025</c:v>
                </c:pt>
                <c:pt idx="1">
                  <c:v>0.52</c:v>
                </c:pt>
                <c:pt idx="2">
                  <c:v>0.47000000000000008</c:v>
                </c:pt>
                <c:pt idx="3">
                  <c:v>0.4200000000000001</c:v>
                </c:pt>
                <c:pt idx="4">
                  <c:v>0.56999999999999995</c:v>
                </c:pt>
                <c:pt idx="5">
                  <c:v>0.28000000000000008</c:v>
                </c:pt>
                <c:pt idx="6">
                  <c:v>0.76000000000000023</c:v>
                </c:pt>
                <c:pt idx="7">
                  <c:v>0.33000000000000013</c:v>
                </c:pt>
                <c:pt idx="8">
                  <c:v>0.14000000000000001</c:v>
                </c:pt>
                <c:pt idx="9">
                  <c:v>0.52</c:v>
                </c:pt>
                <c:pt idx="10">
                  <c:v>0.47000000000000008</c:v>
                </c:pt>
                <c:pt idx="11">
                  <c:v>0.33000000000000013</c:v>
                </c:pt>
                <c:pt idx="12">
                  <c:v>0.66000000000000025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</c:v>
                </c:pt>
              </c:strCache>
            </c:strRef>
          </c:tx>
          <c:cat>
            <c:strRef>
              <c:f>Лист1!$A$2:$A$14</c:f>
              <c:strCache>
                <c:ptCount val="13"/>
                <c:pt idx="0">
                  <c:v>Агрессия</c:v>
                </c:pt>
                <c:pt idx="1">
                  <c:v>Импульсивность</c:v>
                </c:pt>
                <c:pt idx="2">
                  <c:v>Стремление к лидер.</c:v>
                </c:pt>
                <c:pt idx="3">
                  <c:v>Неуверенность в себе</c:v>
                </c:pt>
                <c:pt idx="4">
                  <c:v>Демонстрвт., открытость</c:v>
                </c:pt>
                <c:pt idx="5">
                  <c:v>Скрытность, осторожность</c:v>
                </c:pt>
                <c:pt idx="6">
                  <c:v>Оптимизм</c:v>
                </c:pt>
                <c:pt idx="7">
                  <c:v>Тревожность</c:v>
                </c:pt>
                <c:pt idx="8">
                  <c:v>Женственность</c:v>
                </c:pt>
                <c:pt idx="9">
                  <c:v>Экстравер-ть</c:v>
                </c:pt>
                <c:pt idx="10">
                  <c:v>Интровер-ть</c:v>
                </c:pt>
                <c:pt idx="11">
                  <c:v>Чувство сем-ой общности</c:v>
                </c:pt>
                <c:pt idx="12">
                  <c:v>Чувство одиночества</c:v>
                </c:pt>
              </c:strCache>
            </c:strRef>
          </c:cat>
          <c:val>
            <c:numRef>
              <c:f>Лист1!$C$2:$C$14</c:f>
              <c:numCache>
                <c:formatCode>0%</c:formatCode>
                <c:ptCount val="13"/>
                <c:pt idx="0">
                  <c:v>0.47000000000000008</c:v>
                </c:pt>
                <c:pt idx="1">
                  <c:v>0.4300000000000001</c:v>
                </c:pt>
                <c:pt idx="2">
                  <c:v>0.56999999999999995</c:v>
                </c:pt>
                <c:pt idx="3">
                  <c:v>0.38000000000000012</c:v>
                </c:pt>
                <c:pt idx="4">
                  <c:v>0.47000000000000008</c:v>
                </c:pt>
                <c:pt idx="5">
                  <c:v>0.33000000000000013</c:v>
                </c:pt>
                <c:pt idx="6">
                  <c:v>0.81</c:v>
                </c:pt>
                <c:pt idx="7">
                  <c:v>0.28000000000000008</c:v>
                </c:pt>
                <c:pt idx="8">
                  <c:v>0.38000000000000012</c:v>
                </c:pt>
                <c:pt idx="9">
                  <c:v>0.52</c:v>
                </c:pt>
                <c:pt idx="10">
                  <c:v>0.47000000000000008</c:v>
                </c:pt>
                <c:pt idx="11">
                  <c:v>0.62000000000000022</c:v>
                </c:pt>
                <c:pt idx="12">
                  <c:v>0.38000000000000012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СЗ</c:v>
                </c:pt>
              </c:strCache>
            </c:strRef>
          </c:tx>
          <c:cat>
            <c:strRef>
              <c:f>Лист1!$A$2:$A$14</c:f>
              <c:strCache>
                <c:ptCount val="13"/>
                <c:pt idx="0">
                  <c:v>Агрессия</c:v>
                </c:pt>
                <c:pt idx="1">
                  <c:v>Импульсивность</c:v>
                </c:pt>
                <c:pt idx="2">
                  <c:v>Стремление к лидер.</c:v>
                </c:pt>
                <c:pt idx="3">
                  <c:v>Неуверенность в себе</c:v>
                </c:pt>
                <c:pt idx="4">
                  <c:v>Демонстрвт., открытость</c:v>
                </c:pt>
                <c:pt idx="5">
                  <c:v>Скрытность, осторожность</c:v>
                </c:pt>
                <c:pt idx="6">
                  <c:v>Оптимизм</c:v>
                </c:pt>
                <c:pt idx="7">
                  <c:v>Тревожность</c:v>
                </c:pt>
                <c:pt idx="8">
                  <c:v>Женственность</c:v>
                </c:pt>
                <c:pt idx="9">
                  <c:v>Экстравер-ть</c:v>
                </c:pt>
                <c:pt idx="10">
                  <c:v>Интровер-ть</c:v>
                </c:pt>
                <c:pt idx="11">
                  <c:v>Чувство сем-ой общности</c:v>
                </c:pt>
                <c:pt idx="12">
                  <c:v>Чувство одиночества</c:v>
                </c:pt>
              </c:strCache>
            </c:strRef>
          </c:cat>
          <c:val>
            <c:numRef>
              <c:f>Лист1!$D$2:$D$14</c:f>
              <c:numCache>
                <c:formatCode>0%</c:formatCode>
                <c:ptCount val="13"/>
                <c:pt idx="0">
                  <c:v>0.8</c:v>
                </c:pt>
                <c:pt idx="1">
                  <c:v>0.58000000000000007</c:v>
                </c:pt>
                <c:pt idx="2">
                  <c:v>0.29000000000000009</c:v>
                </c:pt>
                <c:pt idx="3">
                  <c:v>0.6000000000000002</c:v>
                </c:pt>
                <c:pt idx="4">
                  <c:v>0.48000000000000009</c:v>
                </c:pt>
                <c:pt idx="5">
                  <c:v>0.12000000000000002</c:v>
                </c:pt>
                <c:pt idx="6">
                  <c:v>0.65000000000000024</c:v>
                </c:pt>
                <c:pt idx="7">
                  <c:v>0.48000000000000009</c:v>
                </c:pt>
                <c:pt idx="8">
                  <c:v>0.31000000000000011</c:v>
                </c:pt>
                <c:pt idx="9">
                  <c:v>0.51</c:v>
                </c:pt>
                <c:pt idx="10">
                  <c:v>0.53</c:v>
                </c:pt>
                <c:pt idx="11">
                  <c:v>0.63000000000000023</c:v>
                </c:pt>
                <c:pt idx="12">
                  <c:v>0.41000000000000009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</c:v>
                </c:pt>
              </c:strCache>
            </c:strRef>
          </c:tx>
          <c:cat>
            <c:strRef>
              <c:f>Лист1!$A$2:$A$14</c:f>
              <c:strCache>
                <c:ptCount val="13"/>
                <c:pt idx="0">
                  <c:v>Агрессия</c:v>
                </c:pt>
                <c:pt idx="1">
                  <c:v>Импульсивность</c:v>
                </c:pt>
                <c:pt idx="2">
                  <c:v>Стремление к лидер.</c:v>
                </c:pt>
                <c:pt idx="3">
                  <c:v>Неуверенность в себе</c:v>
                </c:pt>
                <c:pt idx="4">
                  <c:v>Демонстрвт., открытость</c:v>
                </c:pt>
                <c:pt idx="5">
                  <c:v>Скрытность, осторожность</c:v>
                </c:pt>
                <c:pt idx="6">
                  <c:v>Оптимизм</c:v>
                </c:pt>
                <c:pt idx="7">
                  <c:v>Тревожность</c:v>
                </c:pt>
                <c:pt idx="8">
                  <c:v>Женственность</c:v>
                </c:pt>
                <c:pt idx="9">
                  <c:v>Экстравер-ть</c:v>
                </c:pt>
                <c:pt idx="10">
                  <c:v>Интровер-ть</c:v>
                </c:pt>
                <c:pt idx="11">
                  <c:v>Чувство сем-ой общности</c:v>
                </c:pt>
                <c:pt idx="12">
                  <c:v>Чувство одиночества</c:v>
                </c:pt>
              </c:strCache>
            </c:strRef>
          </c:cat>
          <c:val>
            <c:numRef>
              <c:f>Лист1!$E$2:$E$14</c:f>
              <c:numCache>
                <c:formatCode>0%</c:formatCode>
                <c:ptCount val="13"/>
                <c:pt idx="0">
                  <c:v>0.54</c:v>
                </c:pt>
                <c:pt idx="1">
                  <c:v>0.37000000000000011</c:v>
                </c:pt>
                <c:pt idx="2">
                  <c:v>0.16</c:v>
                </c:pt>
                <c:pt idx="3">
                  <c:v>0.83000000000000018</c:v>
                </c:pt>
                <c:pt idx="4">
                  <c:v>0.54</c:v>
                </c:pt>
                <c:pt idx="5">
                  <c:v>0.37000000000000011</c:v>
                </c:pt>
                <c:pt idx="6">
                  <c:v>0.54</c:v>
                </c:pt>
                <c:pt idx="7">
                  <c:v>0.58000000000000007</c:v>
                </c:pt>
                <c:pt idx="8">
                  <c:v>0.25</c:v>
                </c:pt>
                <c:pt idx="9">
                  <c:v>0.25</c:v>
                </c:pt>
                <c:pt idx="10">
                  <c:v>0.75000000000000022</c:v>
                </c:pt>
                <c:pt idx="11">
                  <c:v>0.83000000000000018</c:v>
                </c:pt>
                <c:pt idx="12">
                  <c:v>0.12000000000000002</c:v>
                </c:pt>
              </c:numCache>
            </c:numRef>
          </c:val>
        </c:ser>
        <c:axId val="106030976"/>
        <c:axId val="106032512"/>
      </c:barChart>
      <c:catAx>
        <c:axId val="106030976"/>
        <c:scaling>
          <c:orientation val="minMax"/>
        </c:scaling>
        <c:axPos val="b"/>
        <c:tickLblPos val="nextTo"/>
        <c:crossAx val="106032512"/>
        <c:crosses val="autoZero"/>
        <c:auto val="1"/>
        <c:lblAlgn val="ctr"/>
        <c:lblOffset val="100"/>
      </c:catAx>
      <c:valAx>
        <c:axId val="106032512"/>
        <c:scaling>
          <c:orientation val="minMax"/>
        </c:scaling>
        <c:axPos val="l"/>
        <c:majorGridlines/>
        <c:numFmt formatCode="0%" sourceLinked="1"/>
        <c:tickLblPos val="nextTo"/>
        <c:crossAx val="10603097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Лист1!$A$2:$A$14</c:f>
              <c:strCache>
                <c:ptCount val="13"/>
                <c:pt idx="0">
                  <c:v>Агрессивность</c:v>
                </c:pt>
                <c:pt idx="1">
                  <c:v>Импульсивность</c:v>
                </c:pt>
                <c:pt idx="2">
                  <c:v>Стремление к лидерству</c:v>
                </c:pt>
                <c:pt idx="3">
                  <c:v>Неуверенность в себе</c:v>
                </c:pt>
                <c:pt idx="4">
                  <c:v>Демонстративность, открытость</c:v>
                </c:pt>
                <c:pt idx="5">
                  <c:v>Скрытность, осторожность</c:v>
                </c:pt>
                <c:pt idx="6">
                  <c:v>Оптимизм</c:v>
                </c:pt>
                <c:pt idx="7">
                  <c:v>Тревожность</c:v>
                </c:pt>
                <c:pt idx="8">
                  <c:v>Женственность</c:v>
                </c:pt>
                <c:pt idx="9">
                  <c:v>Экстравертир-ть</c:v>
                </c:pt>
                <c:pt idx="10">
                  <c:v>Интроверт-ть</c:v>
                </c:pt>
                <c:pt idx="11">
                  <c:v>Чувство семейной общности</c:v>
                </c:pt>
                <c:pt idx="12">
                  <c:v>Чувство одиночества</c:v>
                </c:pt>
              </c:strCache>
            </c:strRef>
          </c:cat>
          <c:val>
            <c:numRef>
              <c:f>Лист1!$B$2:$B$14</c:f>
              <c:numCache>
                <c:formatCode>0%</c:formatCode>
                <c:ptCount val="13"/>
                <c:pt idx="0">
                  <c:v>0.65000000000000024</c:v>
                </c:pt>
                <c:pt idx="1">
                  <c:v>0.4900000000000001</c:v>
                </c:pt>
                <c:pt idx="2">
                  <c:v>0.35000000000000009</c:v>
                </c:pt>
                <c:pt idx="3">
                  <c:v>0.58000000000000007</c:v>
                </c:pt>
                <c:pt idx="4">
                  <c:v>0.51</c:v>
                </c:pt>
                <c:pt idx="5">
                  <c:v>0.25</c:v>
                </c:pt>
                <c:pt idx="6">
                  <c:v>0.68</c:v>
                </c:pt>
                <c:pt idx="7">
                  <c:v>0.44</c:v>
                </c:pt>
                <c:pt idx="8">
                  <c:v>0.28000000000000008</c:v>
                </c:pt>
                <c:pt idx="9">
                  <c:v>0.45</c:v>
                </c:pt>
                <c:pt idx="10">
                  <c:v>0.56000000000000005</c:v>
                </c:pt>
                <c:pt idx="11">
                  <c:v>0.61000000000000021</c:v>
                </c:pt>
                <c:pt idx="12">
                  <c:v>0.39000000000000012</c:v>
                </c:pt>
              </c:numCache>
            </c:numRef>
          </c:val>
        </c:ser>
        <c:axId val="106122624"/>
        <c:axId val="112395392"/>
      </c:barChart>
      <c:catAx>
        <c:axId val="106122624"/>
        <c:scaling>
          <c:orientation val="minMax"/>
        </c:scaling>
        <c:axPos val="b"/>
        <c:tickLblPos val="nextTo"/>
        <c:crossAx val="112395392"/>
        <c:crosses val="autoZero"/>
        <c:auto val="1"/>
        <c:lblAlgn val="ctr"/>
        <c:lblOffset val="100"/>
      </c:catAx>
      <c:valAx>
        <c:axId val="112395392"/>
        <c:scaling>
          <c:orientation val="minMax"/>
        </c:scaling>
        <c:axPos val="l"/>
        <c:majorGridlines/>
        <c:numFmt formatCode="0%" sourceLinked="1"/>
        <c:tickLblPos val="nextTo"/>
        <c:crossAx val="106122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692830636086808"/>
          <c:y val="0.51167965372778512"/>
          <c:w val="9.5919559566813705E-3"/>
          <c:h val="1.1527018799354081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Основная тематика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Адаптация к ДОУ</c:v>
                </c:pt>
                <c:pt idx="1">
                  <c:v>Непослушание</c:v>
                </c:pt>
                <c:pt idx="2">
                  <c:v>Детские страхи</c:v>
                </c:pt>
                <c:pt idx="3">
                  <c:v>Агрессивность</c:v>
                </c:pt>
                <c:pt idx="4">
                  <c:v>Готовность к школе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0.21000000000000005</c:v>
                </c:pt>
                <c:pt idx="1">
                  <c:v>0.1</c:v>
                </c:pt>
                <c:pt idx="2">
                  <c:v>3.0000000000000002E-2</c:v>
                </c:pt>
                <c:pt idx="3">
                  <c:v>0.11</c:v>
                </c:pt>
                <c:pt idx="4">
                  <c:v>0.46</c:v>
                </c:pt>
              </c:numCache>
            </c:numRef>
          </c:val>
        </c:ser>
        <c:axId val="114697344"/>
        <c:axId val="114698880"/>
      </c:barChart>
      <c:catAx>
        <c:axId val="114697344"/>
        <c:scaling>
          <c:orientation val="minMax"/>
        </c:scaling>
        <c:axPos val="b"/>
        <c:tickLblPos val="nextTo"/>
        <c:crossAx val="114698880"/>
        <c:crosses val="autoZero"/>
        <c:auto val="1"/>
        <c:lblAlgn val="ctr"/>
        <c:lblOffset val="100"/>
      </c:catAx>
      <c:valAx>
        <c:axId val="114698880"/>
        <c:scaling>
          <c:orientation val="minMax"/>
        </c:scaling>
        <c:axPos val="l"/>
        <c:majorGridlines/>
        <c:numFmt formatCode="0%" sourceLinked="1"/>
        <c:tickLblPos val="nextTo"/>
        <c:crossAx val="1146973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8848023759256809"/>
          <c:y val="0.60923122880147274"/>
          <c:w val="9.5412783437315244E-3"/>
          <c:h val="9.8502793770077358E-3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сложивш.симптом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Переживание психотравм-х обст-в</c:v>
                </c:pt>
                <c:pt idx="1">
                  <c:v>Неудовлетворенность собойм</c:v>
                </c:pt>
                <c:pt idx="2">
                  <c:v>Загнанность в клетку</c:v>
                </c:pt>
                <c:pt idx="3">
                  <c:v>Тревога и депрессия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0.53</c:v>
                </c:pt>
                <c:pt idx="1">
                  <c:v>0.65000000000000024</c:v>
                </c:pt>
                <c:pt idx="2">
                  <c:v>0.59</c:v>
                </c:pt>
                <c:pt idx="3">
                  <c:v>0.53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Складыв.симптом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Переживание психотравм-х обст-в</c:v>
                </c:pt>
                <c:pt idx="1">
                  <c:v>Неудовлетворенность собойм</c:v>
                </c:pt>
                <c:pt idx="2">
                  <c:v>Загнанность в клетку</c:v>
                </c:pt>
                <c:pt idx="3">
                  <c:v>Тревога и депрессия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0.35000000000000009</c:v>
                </c:pt>
                <c:pt idx="1">
                  <c:v>0.24000000000000005</c:v>
                </c:pt>
                <c:pt idx="2">
                  <c:v>0.12000000000000002</c:v>
                </c:pt>
                <c:pt idx="3">
                  <c:v>0.41000000000000009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Сложивш.симптом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Переживание психотравм-х обст-в</c:v>
                </c:pt>
                <c:pt idx="1">
                  <c:v>Неудовлетворенность собойм</c:v>
                </c:pt>
                <c:pt idx="2">
                  <c:v>Загнанность в клетку</c:v>
                </c:pt>
                <c:pt idx="3">
                  <c:v>Тревога и депрессия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0.12000000000000002</c:v>
                </c:pt>
                <c:pt idx="1">
                  <c:v>0.11</c:v>
                </c:pt>
                <c:pt idx="2">
                  <c:v>0.29000000000000009</c:v>
                </c:pt>
                <c:pt idx="3">
                  <c:v>6.0000000000000019E-2</c:v>
                </c:pt>
              </c:numCache>
            </c:numRef>
          </c:val>
        </c:ser>
        <c:axId val="114800512"/>
        <c:axId val="114802048"/>
      </c:barChart>
      <c:catAx>
        <c:axId val="114800512"/>
        <c:scaling>
          <c:orientation val="minMax"/>
        </c:scaling>
        <c:axPos val="b"/>
        <c:tickLblPos val="nextTo"/>
        <c:crossAx val="114802048"/>
        <c:crosses val="autoZero"/>
        <c:auto val="1"/>
        <c:lblAlgn val="ctr"/>
        <c:lblOffset val="100"/>
      </c:catAx>
      <c:valAx>
        <c:axId val="114802048"/>
        <c:scaling>
          <c:orientation val="minMax"/>
        </c:scaling>
        <c:axPos val="l"/>
        <c:majorGridlines/>
        <c:numFmt formatCode="0%" sourceLinked="1"/>
        <c:tickLblPos val="nextTo"/>
        <c:crossAx val="11480051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сложивш.симптом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Неадекватное избирательное эмоц.реагирование</c:v>
                </c:pt>
                <c:pt idx="1">
                  <c:v>Эмоционально-нравств.дезориентация</c:v>
                </c:pt>
                <c:pt idx="2">
                  <c:v>Расширение сферы экономии эмоций</c:v>
                </c:pt>
                <c:pt idx="3">
                  <c:v>Редукция проф.обязанностей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0.18000000000000005</c:v>
                </c:pt>
                <c:pt idx="1">
                  <c:v>0.76000000000000023</c:v>
                </c:pt>
                <c:pt idx="2">
                  <c:v>0.59</c:v>
                </c:pt>
                <c:pt idx="3">
                  <c:v>0.29000000000000009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Складыв.симптом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Неадекватное избирательное эмоц.реагирование</c:v>
                </c:pt>
                <c:pt idx="1">
                  <c:v>Эмоционально-нравств.дезориентация</c:v>
                </c:pt>
                <c:pt idx="2">
                  <c:v>Расширение сферы экономии эмоций</c:v>
                </c:pt>
                <c:pt idx="3">
                  <c:v>Редукция проф.обязанностей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0.41000000000000009</c:v>
                </c:pt>
                <c:pt idx="1">
                  <c:v>0.18000000000000005</c:v>
                </c:pt>
                <c:pt idx="2">
                  <c:v>6.0000000000000019E-2</c:v>
                </c:pt>
                <c:pt idx="3">
                  <c:v>0.24000000000000005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Сложивш.симптом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Неадекватное избирательное эмоц.реагирование</c:v>
                </c:pt>
                <c:pt idx="1">
                  <c:v>Эмоционально-нравств.дезориентация</c:v>
                </c:pt>
                <c:pt idx="2">
                  <c:v>Расширение сферы экономии эмоций</c:v>
                </c:pt>
                <c:pt idx="3">
                  <c:v>Редукция проф.обязанностей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0.41000000000000009</c:v>
                </c:pt>
                <c:pt idx="1">
                  <c:v>6.0000000000000019E-2</c:v>
                </c:pt>
                <c:pt idx="2">
                  <c:v>0.35000000000000009</c:v>
                </c:pt>
                <c:pt idx="3">
                  <c:v>0.47000000000000008</c:v>
                </c:pt>
              </c:numCache>
            </c:numRef>
          </c:val>
        </c:ser>
        <c:axId val="114861952"/>
        <c:axId val="114863488"/>
      </c:barChart>
      <c:catAx>
        <c:axId val="114861952"/>
        <c:scaling>
          <c:orientation val="minMax"/>
        </c:scaling>
        <c:axPos val="b"/>
        <c:tickLblPos val="nextTo"/>
        <c:crossAx val="114863488"/>
        <c:crosses val="autoZero"/>
        <c:auto val="1"/>
        <c:lblAlgn val="ctr"/>
        <c:lblOffset val="100"/>
      </c:catAx>
      <c:valAx>
        <c:axId val="114863488"/>
        <c:scaling>
          <c:orientation val="minMax"/>
        </c:scaling>
        <c:axPos val="l"/>
        <c:majorGridlines/>
        <c:numFmt formatCode="0%" sourceLinked="1"/>
        <c:tickLblPos val="nextTo"/>
        <c:crossAx val="11486195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AFC63-3D44-4C5E-946B-EB0BC366C3D3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40E32-8507-4F78-AE2E-2545D00A1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F: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988840"/>
            <a:ext cx="7268344" cy="2232248"/>
          </a:xfrm>
        </p:spPr>
        <p:txBody>
          <a:bodyPr>
            <a:noAutofit/>
          </a:bodyPr>
          <a:lstStyle/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</a:rPr>
              <a:t>О</a:t>
            </a: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</a:rPr>
              <a:t>тчёт </a:t>
            </a:r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педагога-психолога МБДОУ №39 «Ромашка»</a:t>
            </a:r>
            <a:endParaRPr lang="ru-RU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00392" y="1844824"/>
            <a:ext cx="144016" cy="36004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endParaRPr lang="ru-RU" sz="24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11266" name="AutoShape 2" descr="http://2.bp.blogspot.com/-QaUXwEVhoyw/U7i_W8P3SQI/AAAAAAAAKGY/u3l4myoSEPw/s1600/%E6%96%87%E6%88%BF%E5%85%B7%E3%81%A8%E5%AD%90%E4%BE%9B%E9%81%94%E3%81%A7%E5%9B%B2%E3%82%93%E3%81%A0%E3%83%95%E3%83%AC%E3%83%BC%E3%83%A0%20cartoon%20school%20supplies%20%E3%82%A4%E3%83%A9%E3%82%B9%E3%83%88%E7%B4%A0%E6%9D%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://2.bp.blogspot.com/-QaUXwEVhoyw/U7i_W8P3SQI/AAAAAAAAKGY/u3l4myoSEPw/s1600/%E6%96%87%E6%88%BF%E5%85%B7%E3%81%A8%E5%AD%90%E4%BE%9B%E9%81%94%E3%81%A7%E5%9B%B2%E3%82%93%E3%81%A0%E3%83%95%E3%83%AC%E3%83%BC%E3%83%A0%20cartoon%20school%20supplies%20%E3%82%A4%E3%83%A9%E3%82%B9%E3%83%88%E7%B4%A0%E6%9D%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://2.bp.blogspot.com/-QaUXwEVhoyw/U7i_W8P3SQI/AAAAAAAAKGY/u3l4myoSEPw/s1600/%E6%96%87%E6%88%BF%E5%85%B7%E3%81%A8%E5%AD%90%E4%BE%9B%E9%81%94%E3%81%A7%E5%9B%B2%E3%82%93%E3%81%A0%E3%83%95%E3%83%AC%E3%83%BC%E3%83%A0%20cartoon%20school%20supplies%20%E3%82%A4%E3%83%A9%E3%82%B9%E3%83%88%E7%B4%A0%E6%9D%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1588"/>
            <a:ext cx="9023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Фаза «Истощение»</a:t>
            </a:r>
            <a:endParaRPr lang="ru-RU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54981724"/>
              </p:ext>
            </p:extLst>
          </p:nvPr>
        </p:nvGraphicFramePr>
        <p:xfrm>
          <a:off x="1979712" y="1484784"/>
          <a:ext cx="670708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9401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1588"/>
            <a:ext cx="9023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балл по фазам:</a:t>
            </a:r>
            <a:endParaRPr lang="ru-RU" sz="36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35018609"/>
              </p:ext>
            </p:extLst>
          </p:nvPr>
        </p:nvGraphicFramePr>
        <p:xfrm>
          <a:off x="2051720" y="1600200"/>
          <a:ext cx="663508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30445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2144"/>
            <a:ext cx="9144000" cy="6393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Monotype Corsiva" pitchFamily="66" charset="0"/>
              </a:rPr>
              <a:t>Спасибо за внимание!</a:t>
            </a:r>
            <a:endParaRPr lang="ru-RU" sz="5400" b="1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:\фон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85" y="0"/>
            <a:ext cx="902182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7596336" cy="2420888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 по готовности к школе:</a:t>
            </a:r>
            <a:r>
              <a:rPr lang="ru-RU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Всего обследовано 74 воспитанника. </a:t>
            </a:r>
            <a:br>
              <a:rPr lang="ru-RU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Начало года. В. у. у 17 (21%), Ср.у. у 53 (65%), Н.у. у 12 (14%).</a:t>
            </a:r>
            <a:br>
              <a:rPr lang="ru-RU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Конец года В.у. у 41 (56%), Ср.у. у 33 (44%)</a:t>
            </a:r>
            <a:endParaRPr lang="ru-RU" sz="2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051720" y="2564904"/>
          <a:ext cx="676875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 descr="F:\фон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188640"/>
            <a:ext cx="66247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Диагностическое обследование эмоционального состояния воспитанников. Методика «Паровозик». В обследовании принимали участие вторая младшая группа «Мир Диснея», средние группы «Изумрудный город», «</a:t>
            </a:r>
            <a:r>
              <a:rPr lang="ru-RU" sz="2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Чуораанчыктар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 Всего 75 (60%) детей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2339752" y="213285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85" y="0"/>
            <a:ext cx="902182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21014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Общий психологический климат в группе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627784" y="1844824"/>
          <a:ext cx="6059016" cy="4281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85" y="0"/>
            <a:ext cx="902182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491064" cy="1656184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Графическая методика «Кактус». Выявление состояния эмоциональной сферы ребенка, выявление наличия агрессии, ее направленности и интенсивности. </a:t>
            </a:r>
            <a:b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обследовано 107 детей (67%)</a:t>
            </a:r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21537352"/>
              </p:ext>
            </p:extLst>
          </p:nvPr>
        </p:nvGraphicFramePr>
        <p:xfrm>
          <a:off x="1835697" y="2420938"/>
          <a:ext cx="6851104" cy="4032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1588"/>
            <a:ext cx="9023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63747322"/>
              </p:ext>
            </p:extLst>
          </p:nvPr>
        </p:nvGraphicFramePr>
        <p:xfrm>
          <a:off x="2339752" y="1988840"/>
          <a:ext cx="6696744" cy="4137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4624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1588"/>
            <a:ext cx="9023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6436" y="323272"/>
            <a:ext cx="6950364" cy="1094365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консультации 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родителями. Всего 28</a:t>
            </a:r>
            <a:endParaRPr lang="ru-RU" sz="28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39546672"/>
              </p:ext>
            </p:extLst>
          </p:nvPr>
        </p:nvGraphicFramePr>
        <p:xfrm>
          <a:off x="2267744" y="1988840"/>
          <a:ext cx="6419056" cy="4137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20212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21" y="1588"/>
            <a:ext cx="9023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06613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эмоционального выгорания педагогов по методике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В.В.Бойко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Всего обследовано 17 педагогов (77%)</a:t>
            </a:r>
            <a:b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Фаза «Напряжение»</a:t>
            </a:r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52809958"/>
              </p:ext>
            </p:extLst>
          </p:nvPr>
        </p:nvGraphicFramePr>
        <p:xfrm>
          <a:off x="1403648" y="1916832"/>
          <a:ext cx="728315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69139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1588"/>
            <a:ext cx="9023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Фаза «</a:t>
            </a:r>
            <a:r>
              <a:rPr lang="ru-RU" sz="40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Резистенция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46234137"/>
              </p:ext>
            </p:extLst>
          </p:nvPr>
        </p:nvGraphicFramePr>
        <p:xfrm>
          <a:off x="2123728" y="1600200"/>
          <a:ext cx="6563072" cy="49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77922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</TotalTime>
  <Words>113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Отчёт педагога-психолога МБДОУ №39 «Ромашка»</vt:lpstr>
      <vt:lpstr>Результаты диагностики по готовности к школе: Всего обследовано 74 воспитанника.  Начало года. В. у. у 17 (21%), Ср.у. у 53 (65%), Н.у. у 12 (14%). Конец года В.у. у 41 (56%), Ср.у. у 33 (44%)</vt:lpstr>
      <vt:lpstr>Слайд 3</vt:lpstr>
      <vt:lpstr>Общий психологический климат в группе</vt:lpstr>
      <vt:lpstr>Графическая методика «Кактус». Выявление состояния эмоциональной сферы ребенка, выявление наличия агрессии, ее направленности и интенсивности.  Всего обследовано 107 детей (67%)</vt:lpstr>
      <vt:lpstr>Слайд 6</vt:lpstr>
      <vt:lpstr>Индивидуальные консультации  с родителями. Всего 28</vt:lpstr>
      <vt:lpstr>Исследование эмоционального выгорания педагогов по методике В.В.Бойко. Всего обследовано 17 педагогов (77%) Фаза «Напряжение»</vt:lpstr>
      <vt:lpstr>Фаза «Резистенция»</vt:lpstr>
      <vt:lpstr>Фаза «Истощение»</vt:lpstr>
      <vt:lpstr>Общий балл по фазам: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ребенка к школе</dc:title>
  <dc:creator>Асус</dc:creator>
  <cp:lastModifiedBy>Асус</cp:lastModifiedBy>
  <cp:revision>67</cp:revision>
  <dcterms:created xsi:type="dcterms:W3CDTF">2018-02-15T00:19:36Z</dcterms:created>
  <dcterms:modified xsi:type="dcterms:W3CDTF">2018-05-30T01:58:58Z</dcterms:modified>
</cp:coreProperties>
</file>