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13.ru/index.php?option=com_content&amp;view=article&amp;id=11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8A3E"/>
                </a:solidFill>
                <a:latin typeface="Book Antiqua" pitchFamily="18" charset="0"/>
              </a:rPr>
              <a:t>Как в старину </a:t>
            </a:r>
            <a:br>
              <a:rPr lang="ru-RU" b="1" dirty="0" smtClean="0">
                <a:solidFill>
                  <a:srgbClr val="008A3E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8A3E"/>
                </a:solidFill>
                <a:latin typeface="Book Antiqua" pitchFamily="18" charset="0"/>
              </a:rPr>
              <a:t>на Руси весну встречали</a:t>
            </a:r>
            <a:endParaRPr lang="ru-RU" b="1" dirty="0">
              <a:solidFill>
                <a:srgbClr val="008A3E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221088"/>
            <a:ext cx="6840760" cy="20882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solidFill>
                  <a:srgbClr val="008A3E"/>
                </a:solidFill>
                <a:latin typeface="Book Antiqua" pitchFamily="18" charset="0"/>
              </a:rPr>
              <a:t>Презентация образовательного маршрута</a:t>
            </a:r>
          </a:p>
          <a:p>
            <a:endParaRPr lang="ru-RU" sz="2400" b="1" dirty="0">
              <a:solidFill>
                <a:srgbClr val="008A3E"/>
              </a:solidFill>
              <a:latin typeface="Book Antiqua" pitchFamily="18" charset="0"/>
            </a:endParaRPr>
          </a:p>
          <a:p>
            <a:r>
              <a:rPr lang="ru-RU" sz="1800" i="1" dirty="0" smtClean="0">
                <a:solidFill>
                  <a:srgbClr val="005426"/>
                </a:solidFill>
                <a:latin typeface="Book Antiqua" pitchFamily="18" charset="0"/>
              </a:rPr>
              <a:t>Автор </a:t>
            </a:r>
            <a:r>
              <a:rPr lang="ru-RU" sz="1800" b="1" i="1" dirty="0" smtClean="0">
                <a:solidFill>
                  <a:srgbClr val="005426"/>
                </a:solidFill>
                <a:latin typeface="Book Antiqua" pitchFamily="18" charset="0"/>
              </a:rPr>
              <a:t>Герасимова Елена Михайловна</a:t>
            </a:r>
            <a:r>
              <a:rPr lang="ru-RU" sz="1800" i="1" dirty="0" smtClean="0">
                <a:solidFill>
                  <a:srgbClr val="005426"/>
                </a:solidFill>
                <a:latin typeface="Book Antiqua" pitchFamily="18" charset="0"/>
              </a:rPr>
              <a:t>,</a:t>
            </a:r>
          </a:p>
          <a:p>
            <a:r>
              <a:rPr lang="ru-RU" sz="1800" i="1" dirty="0">
                <a:solidFill>
                  <a:srgbClr val="005426"/>
                </a:solidFill>
                <a:latin typeface="Book Antiqua" pitchFamily="18" charset="0"/>
              </a:rPr>
              <a:t>в</a:t>
            </a:r>
            <a:r>
              <a:rPr lang="ru-RU" sz="1800" i="1" dirty="0" smtClean="0">
                <a:solidFill>
                  <a:srgbClr val="005426"/>
                </a:solidFill>
                <a:latin typeface="Book Antiqua" pitchFamily="18" charset="0"/>
              </a:rPr>
              <a:t>оспитатель МБДОУ «Детский сад №13» г.о. Самара</a:t>
            </a:r>
            <a:endParaRPr lang="ru-RU" sz="1800" i="1" dirty="0">
              <a:solidFill>
                <a:srgbClr val="005426"/>
              </a:solidFill>
              <a:latin typeface="Book Antiqua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12303" y="3228528"/>
            <a:ext cx="2931030" cy="1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омб 8"/>
          <p:cNvSpPr/>
          <p:nvPr/>
        </p:nvSpPr>
        <p:spPr>
          <a:xfrm>
            <a:off x="4453880" y="3114127"/>
            <a:ext cx="144016" cy="216024"/>
          </a:xfrm>
          <a:prstGeom prst="diamond">
            <a:avLst/>
          </a:prstGeom>
          <a:solidFill>
            <a:srgbClr val="008A3E"/>
          </a:solidFill>
          <a:ln>
            <a:solidFill>
              <a:srgbClr val="008A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4716016" y="3212976"/>
            <a:ext cx="2931030" cy="1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8A3E"/>
                </a:solidFill>
              </a:rPr>
              <a:t>Образовательный маршрут (</a:t>
            </a:r>
            <a:r>
              <a:rPr lang="en-US" sz="3600" b="1" dirty="0" smtClean="0">
                <a:solidFill>
                  <a:srgbClr val="008A3E"/>
                </a:solidFill>
              </a:rPr>
              <a:t>web</a:t>
            </a:r>
            <a:r>
              <a:rPr lang="ru-RU" sz="3600" b="1" dirty="0" smtClean="0">
                <a:solidFill>
                  <a:srgbClr val="008A3E"/>
                </a:solidFill>
              </a:rPr>
              <a:t>-навигатор) </a:t>
            </a:r>
            <a:endParaRPr lang="ru-RU" sz="3600" b="1" dirty="0">
              <a:solidFill>
                <a:srgbClr val="008A3E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solidFill>
                  <a:srgbClr val="005426"/>
                </a:solidFill>
              </a:rPr>
              <a:t>является актуальной современной формой работы при взаимодействии с родителями. Это новое направление в развитии семейной педагогики – организации семейного досуга с использованием </a:t>
            </a:r>
            <a:r>
              <a:rPr lang="ru-RU" dirty="0" err="1" smtClean="0">
                <a:solidFill>
                  <a:srgbClr val="005426"/>
                </a:solidFill>
              </a:rPr>
              <a:t>интернет-ресурсов</a:t>
            </a:r>
            <a:r>
              <a:rPr lang="ru-RU" dirty="0" smtClean="0">
                <a:solidFill>
                  <a:srgbClr val="005426"/>
                </a:solidFill>
              </a:rPr>
              <a:t>, досуга с пользой для воспитания и развития ребёнка</a:t>
            </a:r>
          </a:p>
          <a:p>
            <a:pPr algn="just">
              <a:buNone/>
            </a:pPr>
            <a:endParaRPr lang="en-US" dirty="0" smtClean="0">
              <a:solidFill>
                <a:srgbClr val="005426"/>
              </a:solidFill>
            </a:endParaRPr>
          </a:p>
          <a:p>
            <a:pPr algn="just"/>
            <a:r>
              <a:rPr lang="ru-RU" dirty="0" smtClean="0">
                <a:solidFill>
                  <a:srgbClr val="005426"/>
                </a:solidFill>
              </a:rPr>
              <a:t>это материал для родителей, содержащий кратко аннотированные ссылки на полезные интернет-ресурсы или программы, способные привлечь родителей к совместной работе с детьми по какой-либо теме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A3E"/>
                </a:solidFill>
              </a:rPr>
              <a:t>Цель</a:t>
            </a:r>
            <a:endParaRPr lang="ru-RU" b="1" dirty="0">
              <a:solidFill>
                <a:srgbClr val="008A3E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005426"/>
                </a:solidFill>
              </a:rPr>
              <a:t>Целью образовательного маршрута, как формы работы, является повышение педагогической компетентности родителей, вовлечение их в образовательный процесс и обогащение детско-родительских отношений, организация целесообразного использования </a:t>
            </a:r>
            <a:r>
              <a:rPr lang="ru-RU" dirty="0" err="1" smtClean="0">
                <a:solidFill>
                  <a:srgbClr val="005426"/>
                </a:solidFill>
              </a:rPr>
              <a:t>интернет-контента</a:t>
            </a:r>
            <a:r>
              <a:rPr lang="ru-RU" dirty="0" smtClean="0">
                <a:solidFill>
                  <a:srgbClr val="005426"/>
                </a:solidFill>
              </a:rPr>
              <a:t> в совместной с детьми деятельности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8A3E"/>
                </a:solidFill>
              </a:rPr>
              <a:t>Актуальность темы</a:t>
            </a:r>
            <a:endParaRPr lang="ru-RU" b="1" dirty="0">
              <a:solidFill>
                <a:srgbClr val="008A3E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6805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>
                <a:solidFill>
                  <a:srgbClr val="005426"/>
                </a:solidFill>
              </a:rPr>
              <a:t>«Без исторической памяти  нет традиций,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5426"/>
                </a:solidFill>
              </a:rPr>
              <a:t>    без традиций – нет культуры,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5426"/>
                </a:solidFill>
              </a:rPr>
              <a:t>    без культуры – нет воспитания,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5426"/>
                </a:solidFill>
              </a:rPr>
              <a:t>    без воспитания – нет духовности,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5426"/>
                </a:solidFill>
              </a:rPr>
              <a:t>    без духовности – нет личности,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5426"/>
                </a:solidFill>
              </a:rPr>
              <a:t>    без личности  - нет народа, как исторической общности» </a:t>
            </a:r>
            <a:r>
              <a:rPr lang="ru-RU" i="1" dirty="0" smtClean="0">
                <a:solidFill>
                  <a:srgbClr val="005426"/>
                </a:solidFill>
              </a:rPr>
              <a:t>Г.Н.Волков</a:t>
            </a:r>
          </a:p>
          <a:p>
            <a:pPr algn="just">
              <a:buNone/>
            </a:pPr>
            <a:endParaRPr lang="ru-RU" i="1" dirty="0" smtClean="0">
              <a:solidFill>
                <a:srgbClr val="005426"/>
              </a:solidFill>
            </a:endParaRPr>
          </a:p>
          <a:p>
            <a:pPr algn="just"/>
            <a:r>
              <a:rPr lang="ru-RU" b="1" i="1" dirty="0" smtClean="0">
                <a:solidFill>
                  <a:srgbClr val="005426"/>
                </a:solidFill>
              </a:rPr>
              <a:t>«Народ, не знающий своего прошлого, не имеет будущего» </a:t>
            </a:r>
            <a:r>
              <a:rPr lang="ru-RU" i="1" dirty="0" smtClean="0">
                <a:solidFill>
                  <a:srgbClr val="005426"/>
                </a:solidFill>
              </a:rPr>
              <a:t>М.В.Ломоносов </a:t>
            </a:r>
            <a:endParaRPr lang="ru-RU" dirty="0">
              <a:solidFill>
                <a:srgbClr val="00542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8A3E"/>
                </a:solidFill>
              </a:rPr>
              <a:t>Цель данного маршрута</a:t>
            </a:r>
            <a:endParaRPr lang="ru-RU" b="1" dirty="0">
              <a:solidFill>
                <a:srgbClr val="008A3E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5536" y="1196752"/>
            <a:ext cx="8301608" cy="168478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5426"/>
                </a:solidFill>
              </a:rPr>
              <a:t>знакомство родителей и детей с весенними народными традициями с использованием ресурсов сети Интернет</a:t>
            </a:r>
            <a:endParaRPr lang="ru-RU" dirty="0">
              <a:solidFill>
                <a:srgbClr val="005426"/>
              </a:solidFill>
            </a:endParaRPr>
          </a:p>
        </p:txBody>
      </p:sp>
      <p:sp>
        <p:nvSpPr>
          <p:cNvPr id="5" name="Заголовок 7"/>
          <p:cNvSpPr txBox="1">
            <a:spLocks/>
          </p:cNvSpPr>
          <p:nvPr/>
        </p:nvSpPr>
        <p:spPr>
          <a:xfrm>
            <a:off x="467544" y="2780928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8A3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9"/>
          <p:cNvSpPr txBox="1">
            <a:spLocks/>
          </p:cNvSpPr>
          <p:nvPr/>
        </p:nvSpPr>
        <p:spPr>
          <a:xfrm>
            <a:off x="395536" y="3573016"/>
            <a:ext cx="8301608" cy="3024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5426"/>
                </a:solidFill>
              </a:rPr>
              <a:t>воспитывать любовь и уважение к Родине, к родному краю и его истории;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5426"/>
                </a:solidFill>
              </a:rPr>
              <a:t>приобщать к культуре и традициям русского народа;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5426"/>
                </a:solidFill>
              </a:rPr>
              <a:t>развивать творческие способности детей, художественный вкус;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5426"/>
                </a:solidFill>
              </a:rPr>
              <a:t>познакомить с богатым, образным родным языком;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5426"/>
                </a:solidFill>
              </a:rPr>
              <a:t>обогатить речь детей, развивать речевую культуру.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A3E"/>
                </a:solidFill>
              </a:rPr>
              <a:t>Планируемые </a:t>
            </a:r>
            <a:br>
              <a:rPr lang="ru-RU" b="1" dirty="0" smtClean="0">
                <a:solidFill>
                  <a:srgbClr val="008A3E"/>
                </a:solidFill>
              </a:rPr>
            </a:br>
            <a:r>
              <a:rPr lang="ru-RU" b="1" dirty="0" smtClean="0">
                <a:solidFill>
                  <a:srgbClr val="008A3E"/>
                </a:solidFill>
              </a:rPr>
              <a:t>образовательные результаты:</a:t>
            </a:r>
            <a:endParaRPr lang="ru-RU" b="1" dirty="0">
              <a:solidFill>
                <a:srgbClr val="008A3E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rgbClr val="005426"/>
                </a:solidFill>
              </a:rPr>
              <a:t>Ребёнок знаком с весенними традициями и обрядами русского народа;</a:t>
            </a:r>
          </a:p>
          <a:p>
            <a:pPr algn="just"/>
            <a:r>
              <a:rPr lang="ru-RU" dirty="0" smtClean="0">
                <a:solidFill>
                  <a:srgbClr val="005426"/>
                </a:solidFill>
              </a:rPr>
              <a:t>Испытывает любовь и уважение к Родине, родному краю и его истории;</a:t>
            </a:r>
          </a:p>
          <a:p>
            <a:pPr algn="just"/>
            <a:r>
              <a:rPr lang="ru-RU" dirty="0" smtClean="0">
                <a:solidFill>
                  <a:srgbClr val="005426"/>
                </a:solidFill>
              </a:rPr>
              <a:t>Обогащены творческие способности, художественный вкус;</a:t>
            </a:r>
          </a:p>
          <a:p>
            <a:pPr algn="just"/>
            <a:r>
              <a:rPr lang="ru-RU" dirty="0" smtClean="0">
                <a:solidFill>
                  <a:srgbClr val="005426"/>
                </a:solidFill>
              </a:rPr>
              <a:t>Обогащен словарь.</a:t>
            </a:r>
            <a:endParaRPr lang="en-US" dirty="0" smtClean="0">
              <a:solidFill>
                <a:srgbClr val="005426"/>
              </a:solidFill>
            </a:endParaRPr>
          </a:p>
          <a:p>
            <a:pPr algn="just">
              <a:buNone/>
            </a:pPr>
            <a:endParaRPr lang="en-US" dirty="0" smtClean="0">
              <a:solidFill>
                <a:srgbClr val="005426"/>
              </a:solidFill>
            </a:endParaRPr>
          </a:p>
          <a:p>
            <a:pPr algn="just">
              <a:buNone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2400" b="1" i="1" dirty="0" smtClean="0">
                <a:solidFill>
                  <a:srgbClr val="C00000"/>
                </a:solidFill>
              </a:rPr>
              <a:t>Маршрут размещен на сайте МБДОУ «Детский сад №13» г.о. Самара в разделе «Информация для родителей» в рубрике «Образовательные маршруты…»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http://detsad13.ru/index.php?option=com_content&amp;view=article&amp;id=111</a:t>
            </a: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_11956_oboi_svetlo_zelenaja_abstrakcij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24595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32656"/>
            <a:ext cx="82089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82F"/>
                </a:solidFill>
                <a:latin typeface="Book Antiqua" pitchFamily="18" charset="0"/>
              </a:rPr>
              <a:t>Мы </a:t>
            </a:r>
            <a:r>
              <a:rPr lang="ru-RU" sz="3200" b="1" dirty="0" smtClean="0">
                <a:solidFill>
                  <a:srgbClr val="00682F"/>
                </a:solidFill>
                <a:latin typeface="Book Antiqua" pitchFamily="18" charset="0"/>
              </a:rPr>
              <a:t>надеемся, что </a:t>
            </a:r>
            <a:r>
              <a:rPr lang="ru-RU" sz="3200" b="1" dirty="0" smtClean="0">
                <a:solidFill>
                  <a:srgbClr val="00682F"/>
                </a:solidFill>
                <a:latin typeface="Book Antiqua" pitchFamily="18" charset="0"/>
              </a:rPr>
              <a:t>наш маршрут помог вам узнать</a:t>
            </a:r>
            <a:r>
              <a:rPr lang="ru-RU" sz="3200" b="1" dirty="0" smtClean="0">
                <a:solidFill>
                  <a:srgbClr val="00682F"/>
                </a:solidFill>
                <a:latin typeface="Book Antiqua" pitchFamily="18" charset="0"/>
              </a:rPr>
              <a:t>, </a:t>
            </a:r>
            <a:r>
              <a:rPr lang="ru-RU" sz="3200" b="1" dirty="0" smtClean="0">
                <a:solidFill>
                  <a:srgbClr val="00682F"/>
                </a:solidFill>
                <a:latin typeface="Book Antiqua" pitchFamily="18" charset="0"/>
              </a:rPr>
              <a:t>как в старину на Руси Весну встречали. Давайте чтить и хранить добрые традиции наших предков, которые в течение столетий формировали душевный и духовный уклад русского человека.</a:t>
            </a:r>
          </a:p>
          <a:p>
            <a:pPr algn="ctr"/>
            <a:r>
              <a:rPr lang="ru-RU" sz="3200" b="1" dirty="0" smtClean="0">
                <a:solidFill>
                  <a:srgbClr val="00682F"/>
                </a:solidFill>
                <a:latin typeface="Book Antiqua" pitchFamily="18" charset="0"/>
              </a:rPr>
              <a:t>Мира , добра и весны вашему дому!</a:t>
            </a:r>
            <a:endParaRPr lang="ru-RU" sz="3200" b="1" dirty="0">
              <a:solidFill>
                <a:srgbClr val="00682F"/>
              </a:solidFill>
              <a:latin typeface="Book Antiqua" pitchFamily="18" charset="0"/>
            </a:endParaRPr>
          </a:p>
        </p:txBody>
      </p:sp>
      <p:pic>
        <p:nvPicPr>
          <p:cNvPr id="6" name="Рисунок 5" descr="Совунья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4509120"/>
            <a:ext cx="2204864" cy="2204864"/>
          </a:xfrm>
          <a:prstGeom prst="rect">
            <a:avLst/>
          </a:prstGeom>
        </p:spPr>
      </p:pic>
      <p:pic>
        <p:nvPicPr>
          <p:cNvPr id="8" name="Рисунок 7" descr="Карыч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653136"/>
            <a:ext cx="1800200" cy="20552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99792" y="5157192"/>
            <a:ext cx="4054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82F"/>
                </a:solidFill>
                <a:latin typeface="Book Antiqua" pitchFamily="18" charset="0"/>
              </a:rPr>
              <a:t>Спасибо за внимание!</a:t>
            </a:r>
            <a:endParaRPr lang="ru-RU" sz="2800" b="1" dirty="0">
              <a:solidFill>
                <a:srgbClr val="00682F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363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Как в старину  на Руси весну встречали</vt:lpstr>
      <vt:lpstr>Образовательный маршрут (web-навигатор) </vt:lpstr>
      <vt:lpstr>Цель</vt:lpstr>
      <vt:lpstr>Актуальность темы</vt:lpstr>
      <vt:lpstr>Цель данного маршрута</vt:lpstr>
      <vt:lpstr>Планируемые  образовательные результаты: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 старину  на Руси весну встречали</dc:title>
  <cp:lastModifiedBy>Юрий</cp:lastModifiedBy>
  <cp:revision>3</cp:revision>
  <dcterms:modified xsi:type="dcterms:W3CDTF">2018-11-15T19:04:01Z</dcterms:modified>
</cp:coreProperties>
</file>