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74" r:id="rId3"/>
    <p:sldId id="275" r:id="rId4"/>
    <p:sldId id="276" r:id="rId5"/>
    <p:sldId id="257" r:id="rId6"/>
    <p:sldId id="259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2" r:id="rId15"/>
    <p:sldId id="273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3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86AC7-6442-4D4C-8E20-022F9225DCE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5A00D8-71AB-42D9-9D2D-2DC65726A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http://files.1september.ru/festival/articles/314076/img5.jpg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http://files.1september.ru/festival/articles/314076/img1.jpg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logopedia.by/pic/Razn/Gar11.gif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Admins\Мои документы\Мои рисунки\Рисунок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214338"/>
            <a:ext cx="9753600" cy="7315200"/>
          </a:xfrm>
          <a:prstGeom prst="rect">
            <a:avLst/>
          </a:prstGeom>
          <a:noFill/>
        </p:spPr>
      </p:pic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3428993" y="1785926"/>
            <a:ext cx="4786346" cy="150019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200" b="1" i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Мнемотехника, </a:t>
            </a:r>
            <a:br>
              <a:rPr lang="ru-RU" sz="3200" b="1" i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как средство мотивации речевой активности детей</a:t>
            </a: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5000635"/>
            <a:ext cx="6094428" cy="1620827"/>
          </a:xfrm>
        </p:spPr>
        <p:txBody>
          <a:bodyPr/>
          <a:lstStyle/>
          <a:p>
            <a:pPr eaLnBrk="1" hangingPunct="1"/>
            <a:r>
              <a:rPr lang="ru-RU" sz="2800" b="1" i="1" dirty="0" smtClean="0">
                <a:solidFill>
                  <a:srgbClr val="0000FF"/>
                </a:solidFill>
                <a:latin typeface="Book Antiqua" panose="02040602050305030304" pitchFamily="18" charset="0"/>
              </a:rPr>
              <a:t>      Консультация </a:t>
            </a:r>
            <a:r>
              <a:rPr lang="ru-RU" sz="2800" b="1" i="1" dirty="0" smtClean="0">
                <a:solidFill>
                  <a:srgbClr val="0000FF"/>
                </a:solidFill>
                <a:latin typeface="Book Antiqua" panose="02040602050305030304" pitchFamily="18" charset="0"/>
              </a:rPr>
              <a:t>для педагогов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290"/>
            <a:ext cx="1773492" cy="1683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68313" y="-100013"/>
            <a:ext cx="8229600" cy="1143001"/>
          </a:xfrm>
        </p:spPr>
        <p:txBody>
          <a:bodyPr/>
          <a:lstStyle/>
          <a:p>
            <a:r>
              <a:rPr lang="ru-RU" sz="2000" smtClean="0">
                <a:solidFill>
                  <a:srgbClr val="00B050"/>
                </a:solidFill>
                <a:latin typeface="Bookman Old Style" panose="02050604050505020204" pitchFamily="18" charset="0"/>
              </a:rPr>
              <a:t>Стихотворения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5852" y="928670"/>
            <a:ext cx="7402536" cy="1931979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pPr marL="0" indent="0">
              <a:buFont typeface="Arial" charset="0"/>
              <a:buNone/>
              <a:defRPr/>
            </a:pPr>
            <a:endParaRPr lang="ru-RU" sz="1800" dirty="0" smtClean="0"/>
          </a:p>
          <a:p>
            <a:pPr algn="ctr">
              <a:buFont typeface="Arial" charset="0"/>
              <a:buChar char="•"/>
              <a:defRPr/>
            </a:pPr>
            <a:r>
              <a:rPr lang="ru-RU" sz="2400" b="1" i="1" dirty="0" smtClean="0">
                <a:solidFill>
                  <a:srgbClr val="00B050"/>
                </a:solidFill>
                <a:latin typeface="Bookman Old Style" pitchFamily="18" charset="0"/>
              </a:rPr>
              <a:t>На начальном этапе взрослый предлагает готовую план - схему, а по мере обучения ребенок также активно включается в процесс создания своей схемы</a:t>
            </a:r>
            <a:r>
              <a:rPr lang="ru-RU" sz="2400" b="1" dirty="0" smtClean="0">
                <a:solidFill>
                  <a:srgbClr val="00B050"/>
                </a:solidFill>
                <a:latin typeface="Bookman Old Style" pitchFamily="18" charset="0"/>
              </a:rPr>
              <a:t>.</a:t>
            </a:r>
            <a:endParaRPr lang="ru-RU" sz="2400" b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pic>
        <p:nvPicPr>
          <p:cNvPr id="4" name="Рисунок 3" descr="http://www.maaam.ru/upload/blogs/84937f88c18d2b776f48115ae0016fd7.jp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3786190"/>
            <a:ext cx="2643206" cy="24545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http://www.maaam.ru/upload/blogs/02d15d8bed74c0b2bdd1d5dcc10c870b.jp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7818" y="3929066"/>
            <a:ext cx="2428892" cy="24196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Пересказ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142984"/>
            <a:ext cx="8572528" cy="3143273"/>
          </a:xfrm>
        </p:spPr>
        <p:txBody>
          <a:bodyPr/>
          <a:lstStyle/>
          <a:p>
            <a:r>
              <a:rPr lang="ru-RU" sz="2400" dirty="0" smtClean="0">
                <a:solidFill>
                  <a:srgbClr val="00B050"/>
                </a:solidFill>
                <a:latin typeface="Bookman Old Style" panose="02050604050505020204" pitchFamily="18" charset="0"/>
              </a:rPr>
              <a:t>При пересказе с помощью </a:t>
            </a:r>
            <a:r>
              <a:rPr lang="ru-RU" sz="2400" dirty="0" err="1" smtClean="0">
                <a:solidFill>
                  <a:srgbClr val="00B050"/>
                </a:solidFill>
                <a:latin typeface="Bookman Old Style" panose="02050604050505020204" pitchFamily="18" charset="0"/>
              </a:rPr>
              <a:t>мнемотаблиц</a:t>
            </a:r>
            <a:r>
              <a:rPr lang="ru-RU" sz="2400" dirty="0" smtClean="0">
                <a:solidFill>
                  <a:srgbClr val="00B050"/>
                </a:solidFill>
                <a:latin typeface="Bookman Old Style" panose="02050604050505020204" pitchFamily="18" charset="0"/>
              </a:rPr>
              <a:t>,  дети видят всех действующих лиц, и свое внимание  концентрируют на правильном построении предложений, на воспроизведении в своей речи необходимых выражений.</a:t>
            </a:r>
          </a:p>
          <a:p>
            <a:endParaRPr lang="ru-RU" sz="2400" dirty="0"/>
          </a:p>
        </p:txBody>
      </p:sp>
      <p:pic>
        <p:nvPicPr>
          <p:cNvPr id="2050" name="Picture 2" descr="Gar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62722" y="3000372"/>
            <a:ext cx="4944497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857224" y="3719632"/>
            <a:ext cx="257176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Arial" pitchFamily="34" charset="0"/>
                <a:ea typeface="Times New Roman" pitchFamily="18" charset="0"/>
              </a:rPr>
              <a:t>Пересказ рассказа Л.Толстого "Косточка" с опорой на </a:t>
            </a:r>
            <a:r>
              <a:rPr kumimoji="0" lang="ru-RU" sz="2400" b="1" i="0" u="sng" strike="noStrike" cap="none" normalizeH="0" baseline="0" dirty="0" err="1" smtClean="0">
                <a:ln>
                  <a:noFill/>
                </a:ln>
                <a:solidFill>
                  <a:srgbClr val="009900"/>
                </a:solidFill>
                <a:effectLst/>
                <a:latin typeface="Arial" pitchFamily="34" charset="0"/>
                <a:ea typeface="Times New Roman" pitchFamily="18" charset="0"/>
              </a:rPr>
              <a:t>мнемотаблицу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r>
              <a:rPr lang="ru-RU" sz="3200" b="1" smtClean="0">
                <a:solidFill>
                  <a:srgbClr val="00B050"/>
                </a:solidFill>
              </a:rPr>
              <a:t>Отгадывание загадок</a:t>
            </a:r>
          </a:p>
        </p:txBody>
      </p:sp>
      <p:pic>
        <p:nvPicPr>
          <p:cNvPr id="6" name="Объект 5" descr="Мнемо - загадки об овощах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214414" y="1285860"/>
            <a:ext cx="5214974" cy="3000396"/>
          </a:xfr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9900"/>
                </a:solidFill>
              </a:rPr>
              <a:t>Проговаривание скороговорок</a:t>
            </a:r>
            <a:endParaRPr lang="ru-RU" dirty="0">
              <a:solidFill>
                <a:srgbClr val="009900"/>
              </a:solidFill>
            </a:endParaRPr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63775" y="2146300"/>
            <a:ext cx="5842000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5843" name="Picture 1" descr="http://files.1september.ru/festival/articles/314076/img5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2643174" y="1714488"/>
            <a:ext cx="3794788" cy="1916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785812" y="4572000"/>
            <a:ext cx="7358087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indent="254000" algn="ctr">
              <a:defRPr/>
            </a:pPr>
            <a:r>
              <a:rPr lang="ru-RU" sz="2000" b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СРАВНИТЕЛЬНОЕ ОПИСАНИЕ ЛИСЫ И ЗАЙЦА</a:t>
            </a:r>
          </a:p>
          <a:p>
            <a:pPr indent="254000" algn="ctr">
              <a:defRPr/>
            </a:pPr>
            <a:endParaRPr lang="ru-RU" sz="2000" dirty="0">
              <a:solidFill>
                <a:srgbClr val="00206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indent="254000" algn="ctr" eaLnBrk="0" hangingPunct="0">
              <a:defRPr/>
            </a:pPr>
            <a:r>
              <a:rPr lang="ru-RU" sz="2000" b="1" dirty="0">
                <a:ea typeface="Times New Roman" pitchFamily="18" charset="0"/>
                <a:cs typeface="Arial" pitchFamily="34" charset="0"/>
              </a:rPr>
              <a:t>Лиса и заяц – это дикие животные. Заяц – маленький, а лиса – побольше. У зайца летом мех серый, а у лисы рыжий. Заяц – травоядное животное, а лиса – хищник.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500034" y="0"/>
            <a:ext cx="8143875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54000">
              <a:defRPr/>
            </a:pPr>
            <a:r>
              <a:rPr lang="ru-RU" sz="2800" b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На первых порах дети учатся составлять модели, которые сопровождают чтение сказки логопедом. </a:t>
            </a:r>
            <a:endParaRPr lang="ru-RU" sz="2400" b="1" dirty="0">
              <a:solidFill>
                <a:srgbClr val="002060"/>
              </a:solidFill>
              <a:ea typeface="Times New Roman" pitchFamily="18" charset="0"/>
              <a:cs typeface="Arial" pitchFamily="34" charset="0"/>
            </a:endParaRPr>
          </a:p>
          <a:p>
            <a:pPr indent="254000">
              <a:defRPr/>
            </a:pPr>
            <a:endParaRPr lang="ru-RU" sz="2400" b="1" dirty="0">
              <a:solidFill>
                <a:srgbClr val="002060"/>
              </a:solidFill>
              <a:ea typeface="Times New Roman" pitchFamily="18" charset="0"/>
              <a:cs typeface="Arial" pitchFamily="34" charset="0"/>
            </a:endParaRPr>
          </a:p>
          <a:p>
            <a:pPr indent="254000">
              <a:defRPr/>
            </a:pPr>
            <a:r>
              <a:rPr lang="ru-RU" sz="2400" b="1" dirty="0">
                <a:ea typeface="Times New Roman" pitchFamily="18" charset="0"/>
                <a:cs typeface="Arial" pitchFamily="34" charset="0"/>
              </a:rPr>
              <a:t>Например, логопед рассказывает детям сказку “Репка”, а дети постепенно выставляют символы-заместители героев сказки. На данном этапе необходимо добиваться, чтобы манипулирование элементами модели соответствовало фрагменту сказки, который звучит в данный момент</a:t>
            </a:r>
            <a:r>
              <a:rPr lang="ru-RU" sz="2800" dirty="0">
                <a:ea typeface="Times New Roman" pitchFamily="18" charset="0"/>
                <a:cs typeface="Arial" pitchFamily="34" charset="0"/>
              </a:rPr>
              <a:t>.</a:t>
            </a:r>
            <a:endParaRPr lang="ru-RU" sz="2800" dirty="0"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indent="254000" eaLnBrk="0" hangingPunct="0">
              <a:defRPr/>
            </a:pPr>
            <a:endParaRPr lang="ru-RU" sz="2400" dirty="0"/>
          </a:p>
        </p:txBody>
      </p:sp>
      <p:pic>
        <p:nvPicPr>
          <p:cNvPr id="35843" name="Picture 1" descr="http://files.1september.ru/festival/articles/314076/img1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5214942" y="4525156"/>
            <a:ext cx="2500330" cy="147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4242294"/>
            <a:ext cx="2571742" cy="1829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6" descr="G:\butterfly_00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752457">
            <a:off x="3408363" y="3849688"/>
            <a:ext cx="649287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2950" cy="868346"/>
          </a:xfrm>
          <a:solidFill>
            <a:schemeClr val="tx2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Вывод</a:t>
            </a:r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>
          <a:xfrm>
            <a:off x="500034" y="1214422"/>
            <a:ext cx="8320116" cy="5238767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sz="2000" b="1" i="1" u="sng" dirty="0" smtClean="0">
                <a:solidFill>
                  <a:srgbClr val="008000"/>
                </a:solidFill>
                <a:latin typeface="Bookman Old Style" pitchFamily="18" charset="0"/>
              </a:rPr>
              <a:t>В результате использования таблиц-схем и мнемотаблиц: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2000" i="1" dirty="0" smtClean="0">
                <a:solidFill>
                  <a:srgbClr val="008000"/>
                </a:solidFill>
                <a:latin typeface="Bookman Old Style" pitchFamily="18" charset="0"/>
              </a:rPr>
              <a:t>Расширяется не только словарный запас, но и знания об окружающем мире.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2000" i="1" dirty="0" smtClean="0">
                <a:solidFill>
                  <a:srgbClr val="008000"/>
                </a:solidFill>
                <a:latin typeface="Bookman Old Style" pitchFamily="18" charset="0"/>
              </a:rPr>
              <a:t>Появляется желание пересказывать — ребенок понимает, что это совсем не трудно.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2000" i="1" dirty="0" smtClean="0">
                <a:solidFill>
                  <a:srgbClr val="008000"/>
                </a:solidFill>
                <a:latin typeface="Bookman Old Style" pitchFamily="18" charset="0"/>
              </a:rPr>
              <a:t>Заучивание стихов превращается в игру, которая очень нравится детям.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2000" i="1" dirty="0" smtClean="0">
                <a:solidFill>
                  <a:srgbClr val="008000"/>
                </a:solidFill>
                <a:latin typeface="Bookman Old Style" pitchFamily="18" charset="0"/>
              </a:rPr>
              <a:t>Это является одним из эффективных способов развития речи дошкольников.</a:t>
            </a:r>
          </a:p>
          <a:p>
            <a:pPr>
              <a:buFont typeface="Wingdings" pitchFamily="2" charset="2"/>
              <a:buChar char="§"/>
              <a:defRPr/>
            </a:pPr>
            <a:endParaRPr lang="ru-RU" sz="2000" i="1" dirty="0" smtClean="0">
              <a:solidFill>
                <a:srgbClr val="00B050"/>
              </a:solidFill>
              <a:latin typeface="Bookman Old Style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000" i="1" u="sng" dirty="0" smtClean="0">
                <a:solidFill>
                  <a:srgbClr val="FF0000"/>
                </a:solidFill>
                <a:latin typeface="Bookman Old Style" pitchFamily="18" charset="0"/>
              </a:rPr>
              <a:t>Необходимо помнить</a:t>
            </a:r>
            <a:r>
              <a:rPr lang="ru-RU" sz="2000" i="1" dirty="0" smtClean="0">
                <a:solidFill>
                  <a:srgbClr val="FF0000"/>
                </a:solidFill>
                <a:latin typeface="Bookman Old Style" pitchFamily="18" charset="0"/>
              </a:rPr>
              <a:t>, </a:t>
            </a:r>
            <a:r>
              <a:rPr lang="ru-RU" sz="2000" i="1" dirty="0" smtClean="0">
                <a:solidFill>
                  <a:srgbClr val="7030A0"/>
                </a:solidFill>
                <a:latin typeface="Bookman Old Style" pitchFamily="18" charset="0"/>
              </a:rPr>
              <a:t>что уровень речевого развития определяется словарным запасом ребёнка. И всего несколько шагов, сделанных в этом направлении, помогут вам в развитии речи дошкольника.</a:t>
            </a:r>
          </a:p>
          <a:p>
            <a:pPr>
              <a:buFont typeface="Arial" charset="0"/>
              <a:buChar char="•"/>
              <a:defRPr/>
            </a:pPr>
            <a:endParaRPr lang="ru-RU" sz="2000" dirty="0" smtClean="0">
              <a:solidFill>
                <a:srgbClr val="0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991600" cy="1066800"/>
          </a:xfrm>
        </p:spPr>
        <p:txBody>
          <a:bodyPr/>
          <a:lstStyle/>
          <a:p>
            <a:pPr eaLnBrk="1" hangingPunct="1"/>
            <a:r>
              <a:rPr lang="ru-RU" sz="2800" b="1" smtClean="0">
                <a:latin typeface="Georgia" pitchFamily="18" charset="0"/>
              </a:rPr>
              <a:t>Проблемы речи детей дошкольного возраста: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885825" y="3581400"/>
            <a:ext cx="7467600" cy="2514600"/>
          </a:xfrm>
          <a:noFill/>
        </p:spPr>
        <p:txBody>
          <a:bodyPr/>
          <a:lstStyle/>
          <a:p>
            <a:pPr algn="ctr" eaLnBrk="1" hangingPunct="1">
              <a:spcBef>
                <a:spcPct val="0"/>
              </a:spcBef>
              <a:buSzPct val="200000"/>
              <a:buFontTx/>
              <a:buNone/>
            </a:pPr>
            <a:endParaRPr lang="ru-RU" sz="2400" smtClean="0">
              <a:solidFill>
                <a:schemeClr val="accent1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ru-RU" sz="240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285720" y="196850"/>
            <a:ext cx="885828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ru-RU" sz="2400" b="1" dirty="0">
                <a:solidFill>
                  <a:srgbClr val="002060"/>
                </a:solidFill>
              </a:rPr>
              <a:t>Односложная, состоящая лишь из простых предложений речь. Неспособность грамматически правильно построить предложение.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ru-RU" sz="2400" b="1" dirty="0">
                <a:solidFill>
                  <a:srgbClr val="002060"/>
                </a:solidFill>
              </a:rPr>
              <a:t>Бедность речи. Недостаточный словарный запас.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ru-RU" sz="2400" b="1" dirty="0">
                <a:solidFill>
                  <a:srgbClr val="002060"/>
                </a:solidFill>
              </a:rPr>
              <a:t>Бедная диалогическая речь: неспособность грамотно и доступно сформулировать вопрос, построить краткий или развёрнутый ответ.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ru-RU" sz="2400" b="1" dirty="0">
                <a:solidFill>
                  <a:srgbClr val="002060"/>
                </a:solidFill>
              </a:rPr>
              <a:t>Неспособность построить монолог: например, сюжетный или описательный рассказ на предложенную тему, пересказ текста своими словами.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ru-RU" sz="2400" b="1" dirty="0">
                <a:solidFill>
                  <a:srgbClr val="002060"/>
                </a:solidFill>
              </a:rPr>
              <a:t>Отсутствие логической последовательности своего повествования. 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ru-RU" sz="2400" b="1" dirty="0">
                <a:solidFill>
                  <a:srgbClr val="002060"/>
                </a:solidFill>
              </a:rPr>
              <a:t>Отсутствие навыков культуры речи: неумение использовать интонации, регулировать громкость голоса и темп речи и </a:t>
            </a:r>
            <a:r>
              <a:rPr lang="ru-RU" sz="2400" b="1" dirty="0" smtClean="0">
                <a:solidFill>
                  <a:srgbClr val="002060"/>
                </a:solidFill>
              </a:rPr>
              <a:t>др. </a:t>
            </a:r>
            <a:endParaRPr lang="ru-RU" sz="2400" b="1" dirty="0">
              <a:solidFill>
                <a:srgbClr val="002060"/>
              </a:solidFill>
            </a:endParaRP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ru-RU" sz="2400" b="1" dirty="0">
                <a:solidFill>
                  <a:srgbClr val="002060"/>
                </a:solidFill>
              </a:rPr>
              <a:t>Плохая дикция.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304800"/>
            <a:ext cx="88392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3366FF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Отличительные особенности технологии</a:t>
            </a:r>
            <a:r>
              <a:rPr lang="ru-RU" sz="2800" b="1" dirty="0">
                <a:solidFill>
                  <a:srgbClr val="3366FF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defRPr/>
            </a:pPr>
            <a:endParaRPr lang="ru-RU" sz="2800" b="1" dirty="0">
              <a:solidFill>
                <a:srgbClr val="3366FF"/>
              </a:solidFill>
            </a:endParaRP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ru-RU" sz="2800" b="1" dirty="0">
                <a:solidFill>
                  <a:srgbClr val="3366FF"/>
                </a:solidFill>
              </a:rPr>
              <a:t>имеет чёткое теоретическое и экспериментальное  обоснование;</a:t>
            </a:r>
          </a:p>
          <a:p>
            <a:pPr>
              <a:defRPr/>
            </a:pPr>
            <a:endParaRPr lang="ru-RU" sz="2800" b="1" dirty="0">
              <a:solidFill>
                <a:srgbClr val="3366FF"/>
              </a:solidFill>
            </a:endParaRP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ru-RU" sz="2800" b="1" dirty="0">
                <a:solidFill>
                  <a:srgbClr val="3366FF"/>
                </a:solidFill>
              </a:rPr>
              <a:t>приемы запоминания индивидуализированы;</a:t>
            </a:r>
          </a:p>
          <a:p>
            <a:pPr>
              <a:defRPr/>
            </a:pPr>
            <a:endParaRPr lang="ru-RU" sz="2800" b="1" dirty="0">
              <a:solidFill>
                <a:srgbClr val="3366FF"/>
              </a:solidFill>
            </a:endParaRP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ru-RU" sz="2800" b="1" dirty="0">
                <a:solidFill>
                  <a:srgbClr val="3366FF"/>
                </a:solidFill>
              </a:rPr>
              <a:t>широко используются образные коды, обеспечивающие быстрое запоминание;</a:t>
            </a:r>
          </a:p>
          <a:p>
            <a:pPr>
              <a:defRPr/>
            </a:pPr>
            <a:endParaRPr lang="ru-RU" sz="2800" b="1" dirty="0">
              <a:solidFill>
                <a:srgbClr val="3366FF"/>
              </a:solidFill>
            </a:endParaRP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ru-RU" sz="2800" b="1" dirty="0">
                <a:solidFill>
                  <a:srgbClr val="3366FF"/>
                </a:solidFill>
              </a:rPr>
              <a:t>введено понятие ”навык запоминания” и разработана точная система контроля навыка запоминания.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90613" y="990600"/>
            <a:ext cx="7696200" cy="44624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002060"/>
                </a:solidFill>
              </a:rPr>
              <a:t>       </a:t>
            </a:r>
            <a:r>
              <a:rPr lang="ru-RU" sz="3200" b="1" dirty="0">
                <a:solidFill>
                  <a:srgbClr val="002060"/>
                </a:solidFill>
              </a:rPr>
              <a:t>Мнемотехника помогает развивать: </a:t>
            </a:r>
          </a:p>
          <a:p>
            <a:pPr>
              <a:defRPr/>
            </a:pPr>
            <a:endParaRPr lang="ru-RU" sz="2800" b="1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800" b="1" dirty="0">
              <a:solidFill>
                <a:srgbClr val="002060"/>
              </a:solidFill>
            </a:endParaRP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rgbClr val="3366FF"/>
                </a:solidFill>
              </a:rPr>
              <a:t>ассоциативное мышление; </a:t>
            </a:r>
          </a:p>
          <a:p>
            <a:pPr>
              <a:defRPr/>
            </a:pPr>
            <a:endParaRPr lang="ru-RU" sz="2800" b="1" dirty="0">
              <a:solidFill>
                <a:srgbClr val="3366FF"/>
              </a:solidFill>
            </a:endParaRP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rgbClr val="3366FF"/>
                </a:solidFill>
              </a:rPr>
              <a:t>зрительную и слуховую память;</a:t>
            </a:r>
          </a:p>
          <a:p>
            <a:pPr>
              <a:defRPr/>
            </a:pPr>
            <a:endParaRPr lang="ru-RU" sz="2800" b="1" dirty="0">
              <a:solidFill>
                <a:srgbClr val="3366FF"/>
              </a:solidFill>
            </a:endParaRP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rgbClr val="3366FF"/>
                </a:solidFill>
              </a:rPr>
              <a:t>зрительное и слуховое внимание; </a:t>
            </a:r>
          </a:p>
          <a:p>
            <a:pPr>
              <a:defRPr/>
            </a:pPr>
            <a:endParaRPr lang="ru-RU" sz="2800" b="1" dirty="0">
              <a:solidFill>
                <a:srgbClr val="3366FF"/>
              </a:solidFill>
            </a:endParaRP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rgbClr val="3366FF"/>
                </a:solidFill>
              </a:rPr>
              <a:t>воображение.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785787" y="428604"/>
            <a:ext cx="8034364" cy="1170009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3200" i="1" kern="0" dirty="0" smtClean="0">
                <a:solidFill>
                  <a:srgbClr val="CC0000"/>
                </a:solidFill>
                <a:latin typeface="Arial"/>
                <a:ea typeface="+mn-ea"/>
                <a:cs typeface="Arial"/>
              </a:rPr>
              <a:t> </a:t>
            </a:r>
            <a:r>
              <a:rPr lang="ru-RU" sz="2400" b="1" i="1" u="sng" kern="0" dirty="0" smtClean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Мнемотехника</a:t>
            </a:r>
            <a:r>
              <a:rPr lang="ru-RU" sz="2400" b="1" i="1" kern="0" dirty="0" smtClean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-технология развития памяти, совокупность правил и приемов, облегчающих запоминание, история которой насчитывает более 2500 лет.</a:t>
            </a:r>
            <a:endParaRPr lang="ru-RU" sz="2400" dirty="0" smtClean="0">
              <a:solidFill>
                <a:srgbClr val="00B05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42976" y="3573463"/>
            <a:ext cx="538799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b="1" dirty="0">
              <a:solidFill>
                <a:schemeClr val="accent1">
                  <a:lumMod val="75000"/>
                </a:schemeClr>
              </a:solidFill>
              <a:latin typeface="Book Antiqua" pitchFamily="18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latin typeface="Book Antiqua" pitchFamily="18" charset="0"/>
              </a:rPr>
              <a:t>Искусство </a:t>
            </a:r>
            <a:r>
              <a:rPr lang="ru-RU" sz="2400" b="1" i="1" dirty="0">
                <a:solidFill>
                  <a:srgbClr val="00B050"/>
                </a:solidFill>
                <a:latin typeface="Book Antiqua" pitchFamily="18" charset="0"/>
              </a:rPr>
              <a:t>запоминания названо словом «</a:t>
            </a:r>
            <a:r>
              <a:rPr lang="ru-RU" sz="2400" b="1" i="1" dirty="0" err="1">
                <a:solidFill>
                  <a:srgbClr val="00B050"/>
                </a:solidFill>
                <a:latin typeface="Book Antiqua" pitchFamily="18" charset="0"/>
              </a:rPr>
              <a:t>mnemonikon</a:t>
            </a:r>
            <a:r>
              <a:rPr lang="ru-RU" sz="2400" b="1" i="1" dirty="0">
                <a:solidFill>
                  <a:srgbClr val="00B050"/>
                </a:solidFill>
                <a:latin typeface="Book Antiqua" pitchFamily="18" charset="0"/>
              </a:rPr>
              <a:t>» по имени древнегреческой богини памяти, Мнемозины – матери девяти муз.</a:t>
            </a:r>
            <a:r>
              <a:rPr lang="ru-RU" sz="2000" b="1" i="1" dirty="0">
                <a:solidFill>
                  <a:srgbClr val="00B050"/>
                </a:solidFill>
                <a:latin typeface="Book Antiqua" pitchFamily="18" charset="0"/>
              </a:rPr>
              <a:t> </a:t>
            </a:r>
            <a:endParaRPr lang="ru-RU" sz="1400" b="1" i="1" dirty="0">
              <a:solidFill>
                <a:srgbClr val="00B050"/>
              </a:solidFill>
              <a:latin typeface="Book Antiqua" pitchFamily="18" charset="0"/>
            </a:endParaRPr>
          </a:p>
        </p:txBody>
      </p:sp>
      <p:sp>
        <p:nvSpPr>
          <p:cNvPr id="4101" name="Прямоугольник 2"/>
          <p:cNvSpPr>
            <a:spLocks noChangeArrowheads="1"/>
          </p:cNvSpPr>
          <p:nvPr/>
        </p:nvSpPr>
        <p:spPr bwMode="auto">
          <a:xfrm>
            <a:off x="1000100" y="1741488"/>
            <a:ext cx="5929354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2400" b="1" i="1" dirty="0" smtClean="0">
              <a:solidFill>
                <a:srgbClr val="00B050"/>
              </a:solidFill>
              <a:latin typeface="Book Antiqua" panose="02040602050305030304" pitchFamily="18" charset="0"/>
            </a:endParaRPr>
          </a:p>
          <a:p>
            <a:pPr eaLnBrk="1" hangingPunct="1"/>
            <a:r>
              <a:rPr lang="ru-RU" sz="2400" b="1" i="1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Понятие </a:t>
            </a:r>
            <a:r>
              <a:rPr lang="ru-RU" sz="2400" b="1" i="1" dirty="0">
                <a:solidFill>
                  <a:srgbClr val="00B050"/>
                </a:solidFill>
                <a:latin typeface="Book Antiqua" panose="02040602050305030304" pitchFamily="18" charset="0"/>
              </a:rPr>
              <a:t>«Мнемотехника»  происходит от греческого «</a:t>
            </a:r>
            <a:r>
              <a:rPr lang="ru-RU" sz="2400" b="1" i="1" dirty="0" err="1">
                <a:solidFill>
                  <a:srgbClr val="00B050"/>
                </a:solidFill>
                <a:latin typeface="Book Antiqua" panose="02040602050305030304" pitchFamily="18" charset="0"/>
              </a:rPr>
              <a:t>mnemonikon</a:t>
            </a:r>
            <a:r>
              <a:rPr lang="ru-RU" sz="2400" b="1" i="1" dirty="0">
                <a:solidFill>
                  <a:srgbClr val="00B050"/>
                </a:solidFill>
                <a:latin typeface="Book Antiqua" panose="02040602050305030304" pitchFamily="18" charset="0"/>
              </a:rPr>
              <a:t>» – искусство запоминания.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1150937" y="785794"/>
            <a:ext cx="7707343" cy="267811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схема, в которой заложена определенная информация. Суть мнемосхемы заключается в следующем: на каждое слово или маленькое словосочетание придумывается картинка (изображение); таким образом весь текст зарисовывается схематично, глядя на эти схемы – рисунки,  ребенок легко запоминает информацию.  </a:t>
            </a:r>
          </a:p>
        </p:txBody>
      </p:sp>
      <p:sp>
        <p:nvSpPr>
          <p:cNvPr id="6147" name="Заголовок 2"/>
          <p:cNvSpPr>
            <a:spLocks noGrp="1"/>
          </p:cNvSpPr>
          <p:nvPr>
            <p:ph type="title"/>
          </p:nvPr>
        </p:nvSpPr>
        <p:spPr>
          <a:xfrm>
            <a:off x="430213" y="0"/>
            <a:ext cx="8229600" cy="1143000"/>
          </a:xfrm>
        </p:spPr>
        <p:txBody>
          <a:bodyPr/>
          <a:lstStyle/>
          <a:p>
            <a:r>
              <a:rPr lang="ru-RU" sz="3600" b="1" dirty="0" err="1" smtClean="0">
                <a:solidFill>
                  <a:srgbClr val="009900"/>
                </a:solidFill>
                <a:latin typeface="Book Antiqua" panose="02040602050305030304" pitchFamily="18" charset="0"/>
              </a:rPr>
              <a:t>Мнемотаблица</a:t>
            </a:r>
            <a:endParaRPr lang="ru-RU" sz="3600" b="1" dirty="0" smtClean="0">
              <a:solidFill>
                <a:srgbClr val="009900"/>
              </a:solidFill>
              <a:latin typeface="Book Antiqua" panose="02040602050305030304" pitchFamily="18" charset="0"/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5153" y="4224923"/>
            <a:ext cx="2647244" cy="22041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Рисунок 8" descr="http://detsadik.my1.ru/PTISI/ss3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9" y="4286256"/>
            <a:ext cx="2025344" cy="2200758"/>
          </a:xfrm>
          <a:prstGeom prst="rect">
            <a:avLst/>
          </a:prstGeom>
          <a:noFill/>
          <a:ln>
            <a:solidFill>
              <a:srgbClr val="00B05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2"/>
          <p:cNvSpPr>
            <a:spLocks noGrp="1"/>
          </p:cNvSpPr>
          <p:nvPr>
            <p:ph type="title"/>
          </p:nvPr>
        </p:nvSpPr>
        <p:spPr>
          <a:xfrm>
            <a:off x="539750" y="115888"/>
            <a:ext cx="8229600" cy="922337"/>
          </a:xfrm>
        </p:spPr>
        <p:txBody>
          <a:bodyPr/>
          <a:lstStyle/>
          <a:p>
            <a:r>
              <a:rPr lang="ru-RU" sz="2800" b="1" smtClean="0">
                <a:solidFill>
                  <a:srgbClr val="009900"/>
                </a:solidFill>
                <a:latin typeface="Bookman Old Style" panose="02050604050505020204" pitchFamily="18" charset="0"/>
              </a:rPr>
              <a:t>Составление описательного рассказа</a:t>
            </a:r>
          </a:p>
        </p:txBody>
      </p:sp>
      <p:sp>
        <p:nvSpPr>
          <p:cNvPr id="10243" name="Объект 3"/>
          <p:cNvSpPr>
            <a:spLocks noGrp="1"/>
          </p:cNvSpPr>
          <p:nvPr>
            <p:ph idx="1"/>
          </p:nvPr>
        </p:nvSpPr>
        <p:spPr>
          <a:xfrm>
            <a:off x="684213" y="908050"/>
            <a:ext cx="8229600" cy="2305050"/>
          </a:xfrm>
        </p:spPr>
        <p:txBody>
          <a:bodyPr>
            <a:normAutofit lnSpcReduction="10000"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ru-RU" sz="24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       </a:t>
            </a:r>
            <a:r>
              <a:rPr lang="ru-RU" sz="2400" dirty="0" smtClean="0">
                <a:solidFill>
                  <a:srgbClr val="009900"/>
                </a:solidFill>
                <a:latin typeface="Book Antiqua" panose="02040602050305030304" pitchFamily="18" charset="0"/>
              </a:rPr>
              <a:t>Это наиболее трудный вид в монологической речи.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2400" dirty="0" smtClean="0">
                <a:solidFill>
                  <a:srgbClr val="009900"/>
                </a:solidFill>
                <a:latin typeface="Book Antiqua" panose="02040602050305030304" pitchFamily="18" charset="0"/>
              </a:rPr>
              <a:t> Дети не располагают теми знаниями, которые приобретают в течение жизни. Чтобы описать предмет, его надо осознать, а осознание - это анализ. Что ребенку очень трудно. Здесь важно научить ребенка сначала выделять признаки предмета.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3286124"/>
            <a:ext cx="40719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33CC"/>
                </a:solidFill>
              </a:rPr>
              <a:t>1. Цвет. </a:t>
            </a:r>
            <a:r>
              <a:rPr lang="ru-RU" b="1" i="1" dirty="0" smtClean="0">
                <a:solidFill>
                  <a:srgbClr val="FF33CC"/>
                </a:solidFill>
              </a:rPr>
              <a:t>(Какого цвета игрушка?)</a:t>
            </a:r>
            <a:endParaRPr lang="ru-RU" b="1" dirty="0" smtClean="0">
              <a:solidFill>
                <a:srgbClr val="FF33CC"/>
              </a:solidFill>
            </a:endParaRPr>
          </a:p>
          <a:p>
            <a:r>
              <a:rPr lang="ru-RU" b="1" dirty="0" smtClean="0">
                <a:solidFill>
                  <a:srgbClr val="FF33CC"/>
                </a:solidFill>
              </a:rPr>
              <a:t>2. Форма. </a:t>
            </a:r>
            <a:r>
              <a:rPr lang="ru-RU" b="1" i="1" dirty="0" smtClean="0">
                <a:solidFill>
                  <a:srgbClr val="FF33CC"/>
                </a:solidFill>
              </a:rPr>
              <a:t>(Какой она формы?)</a:t>
            </a:r>
          </a:p>
          <a:p>
            <a:r>
              <a:rPr lang="ru-RU" b="1" i="1" dirty="0" smtClean="0">
                <a:solidFill>
                  <a:srgbClr val="FF33CC"/>
                </a:solidFill>
              </a:rPr>
              <a:t>3. </a:t>
            </a:r>
            <a:r>
              <a:rPr lang="ru-RU" b="1" dirty="0" smtClean="0">
                <a:solidFill>
                  <a:srgbClr val="FF33CC"/>
                </a:solidFill>
              </a:rPr>
              <a:t>Мячи. </a:t>
            </a:r>
            <a:r>
              <a:rPr lang="ru-RU" b="1" i="1" dirty="0" smtClean="0">
                <a:solidFill>
                  <a:srgbClr val="FF33CC"/>
                </a:solidFill>
              </a:rPr>
              <a:t>(Какого размера игрушка?)</a:t>
            </a:r>
            <a:endParaRPr lang="ru-RU" b="1" dirty="0" smtClean="0">
              <a:solidFill>
                <a:srgbClr val="FF33CC"/>
              </a:solidFill>
            </a:endParaRPr>
          </a:p>
          <a:p>
            <a:r>
              <a:rPr lang="ru-RU" b="1" dirty="0" smtClean="0">
                <a:solidFill>
                  <a:srgbClr val="FF33CC"/>
                </a:solidFill>
              </a:rPr>
              <a:t>4. Детали машины. </a:t>
            </a:r>
            <a:r>
              <a:rPr lang="ru-RU" b="1" i="1" dirty="0" smtClean="0">
                <a:solidFill>
                  <a:srgbClr val="FF33CC"/>
                </a:solidFill>
              </a:rPr>
              <a:t>(Назови ее детали.)</a:t>
            </a:r>
          </a:p>
          <a:p>
            <a:r>
              <a:rPr lang="ru-RU" b="1" i="1" dirty="0" smtClean="0">
                <a:solidFill>
                  <a:srgbClr val="FF33CC"/>
                </a:solidFill>
              </a:rPr>
              <a:t>5.  </a:t>
            </a:r>
            <a:r>
              <a:rPr lang="ru-RU" b="1" dirty="0" smtClean="0">
                <a:solidFill>
                  <a:srgbClr val="FF33CC"/>
                </a:solidFill>
              </a:rPr>
              <a:t>Контур с вопросом. </a:t>
            </a:r>
            <a:r>
              <a:rPr lang="ru-RU" b="1" i="1" dirty="0" smtClean="0">
                <a:solidFill>
                  <a:srgbClr val="FF33CC"/>
                </a:solidFill>
              </a:rPr>
              <a:t>(Из какого материала сделана игрушка?)</a:t>
            </a:r>
            <a:endParaRPr lang="ru-RU" b="1" dirty="0" smtClean="0">
              <a:solidFill>
                <a:srgbClr val="FF33CC"/>
              </a:solidFill>
            </a:endParaRPr>
          </a:p>
          <a:p>
            <a:r>
              <a:rPr lang="ru-RU" b="1" dirty="0" smtClean="0">
                <a:solidFill>
                  <a:srgbClr val="FF33CC"/>
                </a:solidFill>
              </a:rPr>
              <a:t>6.  Рука. </a:t>
            </a:r>
            <a:r>
              <a:rPr lang="ru-RU" b="1" i="1" dirty="0" smtClean="0">
                <a:solidFill>
                  <a:srgbClr val="FF33CC"/>
                </a:solidFill>
              </a:rPr>
              <a:t>(Как с этой игрушкой можно играть?)</a:t>
            </a:r>
            <a:endParaRPr lang="ru-RU" b="1" i="1" dirty="0">
              <a:solidFill>
                <a:srgbClr val="FF33CC"/>
              </a:solidFill>
            </a:endParaRPr>
          </a:p>
        </p:txBody>
      </p:sp>
      <p:pic>
        <p:nvPicPr>
          <p:cNvPr id="7" name="Рисунок 2" descr="SWScan00_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000628" y="3429000"/>
            <a:ext cx="3667124" cy="2847980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428604"/>
            <a:ext cx="4464495" cy="31855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9124" y="3571876"/>
            <a:ext cx="4464495" cy="29997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u="sng" dirty="0" err="1" smtClean="0">
                <a:solidFill>
                  <a:srgbClr val="00B050"/>
                </a:solidFill>
                <a:latin typeface="Bookman Old Style" pitchFamily="18" charset="0"/>
              </a:rPr>
              <a:t>Мнемотаблицы</a:t>
            </a:r>
            <a:r>
              <a:rPr lang="ru-RU" sz="2800" b="1" i="1" u="sng" dirty="0" smtClean="0">
                <a:solidFill>
                  <a:srgbClr val="00B050"/>
                </a:solidFill>
                <a:latin typeface="Bookman Old Style" pitchFamily="18" charset="0"/>
              </a:rPr>
              <a:t> особенно эффективны при разучивании стихотворений</a:t>
            </a:r>
            <a:r>
              <a:rPr lang="ru-RU" sz="2800" i="1" dirty="0" smtClean="0">
                <a:solidFill>
                  <a:srgbClr val="00B050"/>
                </a:solidFill>
                <a:latin typeface="Bookman Old Style" pitchFamily="18" charset="0"/>
              </a:rPr>
              <a:t>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3786190"/>
            <a:ext cx="4714908" cy="2339973"/>
          </a:xfrm>
        </p:spPr>
        <p:txBody>
          <a:bodyPr>
            <a:normAutofit fontScale="85000" lnSpcReduction="20000"/>
          </a:bodyPr>
          <a:lstStyle/>
          <a:p>
            <a:r>
              <a:rPr lang="ru-RU" sz="2000" b="1" dirty="0" smtClean="0"/>
              <a:t>Хитрый ёж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Хитрый </a:t>
            </a:r>
            <a:r>
              <a:rPr lang="ru-RU" sz="2000" dirty="0" err="1" smtClean="0"/>
              <a:t>ежик-чудачок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Сшил колючий пиджачок,</a:t>
            </a:r>
            <a:br>
              <a:rPr lang="ru-RU" sz="2000" dirty="0" smtClean="0"/>
            </a:br>
            <a:r>
              <a:rPr lang="ru-RU" sz="2000" dirty="0" smtClean="0"/>
              <a:t>Весь в иголках, без застежек.</a:t>
            </a:r>
            <a:br>
              <a:rPr lang="ru-RU" sz="2000" dirty="0" smtClean="0"/>
            </a:br>
            <a:r>
              <a:rPr lang="ru-RU" sz="2000" dirty="0" smtClean="0"/>
              <a:t>На иглу нацепит ежик</a:t>
            </a:r>
            <a:br>
              <a:rPr lang="ru-RU" sz="2000" dirty="0" smtClean="0"/>
            </a:br>
            <a:r>
              <a:rPr lang="ru-RU" sz="2000" dirty="0" smtClean="0"/>
              <a:t>Грушу, сливу – всякий плод,</a:t>
            </a:r>
            <a:br>
              <a:rPr lang="ru-RU" sz="2000" dirty="0" smtClean="0"/>
            </a:br>
            <a:r>
              <a:rPr lang="ru-RU" sz="2000" dirty="0" smtClean="0"/>
              <a:t>Что под деревом найдет,</a:t>
            </a:r>
            <a:br>
              <a:rPr lang="ru-RU" sz="2000" dirty="0" smtClean="0"/>
            </a:br>
            <a:r>
              <a:rPr lang="ru-RU" sz="2000" dirty="0" smtClean="0"/>
              <a:t>И с подарочком богатым</a:t>
            </a:r>
            <a:br>
              <a:rPr lang="ru-RU" sz="2000" dirty="0" smtClean="0"/>
            </a:br>
            <a:r>
              <a:rPr lang="ru-RU" sz="2000" dirty="0" smtClean="0"/>
              <a:t>Поспешит к своим ежатам.</a:t>
            </a:r>
            <a:br>
              <a:rPr lang="ru-RU" sz="2000" dirty="0" smtClean="0"/>
            </a:br>
            <a:r>
              <a:rPr lang="ru-RU" sz="2000" i="1" dirty="0" smtClean="0"/>
              <a:t>                      </a:t>
            </a:r>
            <a:endParaRPr lang="ru-RU" sz="2000" dirty="0"/>
          </a:p>
        </p:txBody>
      </p:sp>
      <p:pic>
        <p:nvPicPr>
          <p:cNvPr id="1026" name="Picture 2" descr="http://logopedia.by/pic/Razn/Gar11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285852" y="4006990"/>
            <a:ext cx="2071702" cy="2636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85786" y="1285860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  <a:latin typeface="Bookman Old Style" pitchFamily="18" charset="0"/>
              </a:rPr>
              <a:t>Суть заключается в следующем: на каждое слово или маленькое словосочетание придумывается картинка (изображение); таким образом, все стихотворение зарисовывается схематически. 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29058" y="2428868"/>
            <a:ext cx="47149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  <a:latin typeface="Bookman Old Style" pitchFamily="18" charset="0"/>
              </a:rPr>
              <a:t>После этого ребенок по памяти, используя графическое изображение, воспроизводит стихотворение целиком.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</TotalTime>
  <Words>663</Words>
  <PresentationFormat>Экран (4:3)</PresentationFormat>
  <Paragraphs>74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   Мнемотехника,  как средство мотивации речевой активности детей</vt:lpstr>
      <vt:lpstr>Проблемы речи детей дошкольного возраста:</vt:lpstr>
      <vt:lpstr>Слайд 3</vt:lpstr>
      <vt:lpstr>Слайд 4</vt:lpstr>
      <vt:lpstr> Мнемотехника-технология развития памяти, совокупность правил и приемов, облегчающих запоминание, история которой насчитывает более 2500 лет.</vt:lpstr>
      <vt:lpstr>Мнемотаблица</vt:lpstr>
      <vt:lpstr>Составление описательного рассказа</vt:lpstr>
      <vt:lpstr>Слайд 8</vt:lpstr>
      <vt:lpstr>Мнемотаблицы особенно эффективны при разучивании стихотворений.</vt:lpstr>
      <vt:lpstr>Стихотворения</vt:lpstr>
      <vt:lpstr>Пересказ</vt:lpstr>
      <vt:lpstr>Отгадывание загадок</vt:lpstr>
      <vt:lpstr>Проговаривание скороговорок</vt:lpstr>
      <vt:lpstr>Слайд 14</vt:lpstr>
      <vt:lpstr>Слайд 15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Мнемотехника,  как средство мотивации речевой активности детей</dc:title>
  <cp:lastModifiedBy>.</cp:lastModifiedBy>
  <cp:revision>8</cp:revision>
  <dcterms:modified xsi:type="dcterms:W3CDTF">2018-11-16T12:52:41Z</dcterms:modified>
</cp:coreProperties>
</file>