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5" r:id="rId3"/>
    <p:sldId id="259" r:id="rId4"/>
    <p:sldId id="268" r:id="rId5"/>
    <p:sldId id="304" r:id="rId6"/>
    <p:sldId id="263" r:id="rId7"/>
    <p:sldId id="305" r:id="rId8"/>
    <p:sldId id="280" r:id="rId9"/>
    <p:sldId id="281" r:id="rId10"/>
    <p:sldId id="306" r:id="rId11"/>
    <p:sldId id="282" r:id="rId12"/>
    <p:sldId id="292" r:id="rId13"/>
    <p:sldId id="296" r:id="rId14"/>
    <p:sldId id="283" r:id="rId15"/>
    <p:sldId id="297" r:id="rId16"/>
    <p:sldId id="294" r:id="rId17"/>
    <p:sldId id="295" r:id="rId18"/>
    <p:sldId id="284" r:id="rId19"/>
    <p:sldId id="285" r:id="rId20"/>
    <p:sldId id="298" r:id="rId21"/>
    <p:sldId id="286" r:id="rId22"/>
    <p:sldId id="299" r:id="rId23"/>
    <p:sldId id="291" r:id="rId24"/>
    <p:sldId id="300" r:id="rId25"/>
    <p:sldId id="288" r:id="rId26"/>
    <p:sldId id="289" r:id="rId27"/>
    <p:sldId id="302" r:id="rId28"/>
    <p:sldId id="301" r:id="rId29"/>
    <p:sldId id="303" r:id="rId30"/>
    <p:sldId id="307" r:id="rId31"/>
    <p:sldId id="312" r:id="rId32"/>
    <p:sldId id="313" r:id="rId33"/>
    <p:sldId id="308" r:id="rId34"/>
    <p:sldId id="309" r:id="rId35"/>
    <p:sldId id="311" r:id="rId36"/>
    <p:sldId id="290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542D5-D1D8-4E29-B57E-8D19B54EAD9C}" type="datetimeFigureOut">
              <a:rPr lang="ru-RU"/>
              <a:pPr>
                <a:defRPr/>
              </a:pPr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88D39-9182-43CF-AE65-3F33632434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F14E0-9060-46B5-AB0E-21FEC66342C1}" type="datetimeFigureOut">
              <a:rPr lang="ru-RU"/>
              <a:pPr>
                <a:defRPr/>
              </a:pPr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7C855-826D-4744-B0EA-50B37D8C06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AA7CC-AE58-4427-9445-0C2148DE821A}" type="datetimeFigureOut">
              <a:rPr lang="ru-RU"/>
              <a:pPr>
                <a:defRPr/>
              </a:pPr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7B527-A00E-4DF5-8AD5-E10E9FFA9F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9EBF-F5BE-4559-9679-2968D8886560}" type="datetimeFigureOut">
              <a:rPr lang="ru-RU"/>
              <a:pPr>
                <a:defRPr/>
              </a:pPr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7F67-B2F4-44B9-8A66-5952E806EB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7D92B-DF61-4D00-82EA-96DE369D3F7A}" type="datetimeFigureOut">
              <a:rPr lang="ru-RU"/>
              <a:pPr>
                <a:defRPr/>
              </a:pPr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6E6B7-C886-411A-8979-498B7D3201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451AE-E7B6-4246-ACD2-D0630F0911C6}" type="datetimeFigureOut">
              <a:rPr lang="ru-RU"/>
              <a:pPr>
                <a:defRPr/>
              </a:pPr>
              <a:t>16.11.2018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9DDDA-7BFE-4245-888D-379FF0C332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A53D6-BEA2-44E4-AF39-713789CB3313}" type="datetimeFigureOut">
              <a:rPr lang="ru-RU"/>
              <a:pPr>
                <a:defRPr/>
              </a:pPr>
              <a:t>16.11.2018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42423-E365-4C89-8768-1BB85207799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D445C-D6AD-458A-BF10-BCD7CC5E23A5}" type="datetimeFigureOut">
              <a:rPr lang="ru-RU"/>
              <a:pPr>
                <a:defRPr/>
              </a:pPr>
              <a:t>16.11.2018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01886-054F-4D54-9538-FEFE2B6575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1568D-F9A5-4390-B581-992A562106A1}" type="datetimeFigureOut">
              <a:rPr lang="ru-RU"/>
              <a:pPr>
                <a:defRPr/>
              </a:pPr>
              <a:t>16.11.2018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7978E-655C-48F9-BA76-3E5E2E34C0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B9E9B-8B35-4A6A-84C6-4037C617A25A}" type="datetimeFigureOut">
              <a:rPr lang="ru-RU"/>
              <a:pPr>
                <a:defRPr/>
              </a:pPr>
              <a:t>16.11.2018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C4FF3-040C-4E34-AE84-F845A0CF85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DCA12-518F-4418-BC9F-9819ED7FC1B2}" type="datetimeFigureOut">
              <a:rPr lang="ru-RU"/>
              <a:pPr>
                <a:defRPr/>
              </a:pPr>
              <a:t>16.11.2018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B3A4D-1DEF-4DCB-A4CB-C4415D7E5A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5D3861-DEAD-4299-B05F-B71224B9195C}" type="datetimeFigureOut">
              <a:rPr lang="ru-RU"/>
              <a:pPr>
                <a:defRPr/>
              </a:pPr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A7EA2B5-70D1-498D-A099-F1A37241ED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рямоугольник 1"/>
          <p:cNvSpPr>
            <a:spLocks noChangeArrowheads="1"/>
          </p:cNvSpPr>
          <p:nvPr/>
        </p:nvSpPr>
        <p:spPr bwMode="auto">
          <a:xfrm>
            <a:off x="1143000" y="928688"/>
            <a:ext cx="70723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 b="1">
              <a:solidFill>
                <a:srgbClr val="000000"/>
              </a:solidFill>
            </a:endParaRPr>
          </a:p>
          <a:p>
            <a:endParaRPr lang="ru-RU" altLang="ru-RU" b="1">
              <a:solidFill>
                <a:srgbClr val="000000"/>
              </a:solidFill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287838" y="4484688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altLang="ru-RU" sz="2000" b="1">
              <a:solidFill>
                <a:srgbClr val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2538" y="852488"/>
            <a:ext cx="6853237" cy="381635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anchorCtr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4400" b="1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Экологический проект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4400" b="1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«Нужное–из  ненужного»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 «Вторая жизнь ненужных вещей»</a:t>
            </a:r>
            <a:endParaRPr lang="ru-RU" sz="4400" kern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5400" b="1" kern="0" dirty="0">
              <a:solidFill>
                <a:srgbClr val="FF0000"/>
              </a:solidFill>
              <a:effectLst>
                <a:outerShdw dist="22998" dir="7020175">
                  <a:srgbClr val="000000"/>
                </a:outerShdw>
              </a:effectLst>
              <a:latin typeface="Century" panose="02040604050505020304" pitchFamily="18" charset="0"/>
              <a:cs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79838" y="3859213"/>
            <a:ext cx="4321175" cy="2554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реализовали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Жеребецкая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Т.Н ,Колесова Е.Ю., воспитатели группы №10  </a:t>
            </a:r>
          </a:p>
          <a:p>
            <a:pPr>
              <a:defRPr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МАДОУ ЦРР детского сада №94</a:t>
            </a:r>
          </a:p>
          <a:p>
            <a:pPr>
              <a:defRPr/>
            </a:pPr>
            <a:endParaRPr lang="ru-RU" sz="20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ru-RU" sz="20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Калининград</a:t>
            </a:r>
          </a:p>
          <a:p>
            <a:pPr>
              <a:defRPr/>
            </a:pP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 г.</a:t>
            </a:r>
            <a:endParaRPr lang="ru-RU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1267" name="Picture 2" descr="C:\Documents and Settings\Admin\Мои документы\Мои рисунки\изложения\1279484148_Ramka_Iz_landysheiy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1268" name="Прямоугольник 4"/>
          <p:cNvSpPr>
            <a:spLocks noChangeArrowheads="1"/>
          </p:cNvSpPr>
          <p:nvPr/>
        </p:nvSpPr>
        <p:spPr bwMode="auto">
          <a:xfrm>
            <a:off x="827088" y="476250"/>
            <a:ext cx="79216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None/>
            </a:pPr>
            <a:r>
              <a:rPr lang="ru-RU" altLang="ru-RU" sz="2800"/>
              <a:t>   </a:t>
            </a:r>
            <a:r>
              <a:rPr lang="ru-RU" altLang="ru-RU" sz="2400"/>
              <a:t>Чтение художественной литературы: </a:t>
            </a:r>
          </a:p>
          <a:p>
            <a:pPr algn="just">
              <a:buFont typeface="Arial" charset="0"/>
              <a:buNone/>
            </a:pPr>
            <a:r>
              <a:rPr lang="ru-RU" altLang="ru-RU" sz="2400"/>
              <a:t>Д. Родари «Чиполлино» (отрывки), чтение энциклопедии для дошкольников, рассматривание иллюстраций по теме: «Индейцы», фольклорные произведения (заклички, попевки, сказки)</a:t>
            </a:r>
          </a:p>
        </p:txBody>
      </p:sp>
      <p:pic>
        <p:nvPicPr>
          <p:cNvPr id="11269" name="Picture 7" descr="C:\Users\admin\Desktop\фото из телефона\Фото08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2988" y="2479675"/>
            <a:ext cx="7058025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2291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Содержимое 5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192881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altLang="ru-RU" sz="3600" b="1" smtClean="0">
                <a:solidFill>
                  <a:srgbClr val="000000"/>
                </a:solidFill>
              </a:rPr>
              <a:t>Основной этап</a:t>
            </a:r>
          </a:p>
          <a:p>
            <a:pPr algn="ctr">
              <a:buFont typeface="Arial" charset="0"/>
              <a:buNone/>
            </a:pPr>
            <a:r>
              <a:rPr lang="ru-RU" altLang="ru-RU" b="1" smtClean="0">
                <a:solidFill>
                  <a:srgbClr val="000000"/>
                </a:solidFill>
              </a:rPr>
              <a:t>Продуктивная деятельность</a:t>
            </a:r>
          </a:p>
          <a:p>
            <a:pPr algn="ctr">
              <a:buFont typeface="Arial" charset="0"/>
              <a:buNone/>
            </a:pPr>
            <a:r>
              <a:rPr lang="ru-RU" altLang="ru-RU" b="1" smtClean="0">
                <a:solidFill>
                  <a:srgbClr val="000000"/>
                </a:solidFill>
              </a:rPr>
              <a:t>Вторая жизнь бумажных рулончиков (изготовление карандашницы)</a:t>
            </a:r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</p:txBody>
      </p:sp>
      <p:pic>
        <p:nvPicPr>
          <p:cNvPr id="10245" name="Picture 5" descr="C:\Users\admin\Desktop\фото из телефона\Фото019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2564904"/>
            <a:ext cx="3835400" cy="40216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46" name="Picture 6" descr="C:\Users\admin\Desktop\фото из телефона\Фото02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10088" y="2492896"/>
            <a:ext cx="4022725" cy="40936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3315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Содержимое 5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192881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altLang="ru-RU" b="1" smtClean="0">
                <a:solidFill>
                  <a:srgbClr val="000000"/>
                </a:solidFill>
              </a:rPr>
              <a:t>Вторая жизнь бумажных рулончиков (изготовление карандашницы)</a:t>
            </a:r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</p:txBody>
      </p:sp>
      <p:pic>
        <p:nvPicPr>
          <p:cNvPr id="13317" name="Picture 2" descr="C:\Users\admin\Desktop\фото из телефона\Фото02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1412875"/>
            <a:ext cx="3887787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3" descr="C:\Users\admin\Desktop\фото из телефона\Фото02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59300" y="1412875"/>
            <a:ext cx="4256088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4339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Содержимое 5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192881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altLang="ru-RU" b="1" smtClean="0">
                <a:solidFill>
                  <a:srgbClr val="000000"/>
                </a:solidFill>
              </a:rPr>
              <a:t>Вторая жизнь бумажных рулончиков</a:t>
            </a:r>
          </a:p>
          <a:p>
            <a:pPr algn="ctr">
              <a:buFont typeface="Arial" charset="0"/>
              <a:buNone/>
            </a:pPr>
            <a:r>
              <a:rPr lang="ru-RU" altLang="ru-RU" b="1" smtClean="0">
                <a:solidFill>
                  <a:srgbClr val="000000"/>
                </a:solidFill>
              </a:rPr>
              <a:t>(изготовление карандашницы)</a:t>
            </a:r>
            <a:endParaRPr lang="ru-RU" altLang="ru-RU" smtClean="0">
              <a:solidFill>
                <a:srgbClr val="000000"/>
              </a:solidFill>
            </a:endParaRPr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</p:txBody>
      </p:sp>
      <p:pic>
        <p:nvPicPr>
          <p:cNvPr id="14341" name="Picture 2" descr="C:\Users\admin\Desktop\фото из телефона\Фото0228 -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1438275"/>
            <a:ext cx="4090987" cy="523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3" descr="C:\Users\admin\Desktop\фото из телефона\Фото0231 - копия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30750" y="1438275"/>
            <a:ext cx="4017963" cy="523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5363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Содержимое 5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135731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altLang="ru-RU" b="1" smtClean="0">
                <a:solidFill>
                  <a:srgbClr val="000000"/>
                </a:solidFill>
              </a:rPr>
              <a:t>Вторая жизнь бумажных рулончиков (изготовление карандашницы)</a:t>
            </a:r>
            <a:endParaRPr lang="ru-RU" altLang="ru-RU" smtClean="0">
              <a:solidFill>
                <a:srgbClr val="000000"/>
              </a:solidFill>
            </a:endParaRPr>
          </a:p>
        </p:txBody>
      </p:sp>
      <p:pic>
        <p:nvPicPr>
          <p:cNvPr id="13317" name="Picture 5" descr="C:\Users\admin\Desktop\фото из телефона\Фото0234 -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612" y="1557338"/>
            <a:ext cx="5040659" cy="50400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6387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Содержимое 5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135731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altLang="ru-RU" b="1" smtClean="0">
                <a:solidFill>
                  <a:srgbClr val="000000"/>
                </a:solidFill>
              </a:rPr>
              <a:t> «Вторая жизнь» лоскутков ткани (изготовление обрядовых птичек)</a:t>
            </a:r>
          </a:p>
          <a:p>
            <a:pPr algn="ctr">
              <a:buFont typeface="Arial" charset="0"/>
              <a:buNone/>
            </a:pPr>
            <a:r>
              <a:rPr lang="ru-RU" altLang="ru-RU" b="1" smtClean="0">
                <a:solidFill>
                  <a:srgbClr val="000000"/>
                </a:solidFill>
              </a:rPr>
              <a:t>Открытое занятие для педагогов ДОУ</a:t>
            </a:r>
          </a:p>
        </p:txBody>
      </p:sp>
      <p:pic>
        <p:nvPicPr>
          <p:cNvPr id="16389" name="Picture 5" descr="C:\Users\admin\Desktop\фото из телефона\Фото05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2133600"/>
            <a:ext cx="4090987" cy="411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7" descr="C:\Users\admin\Desktop\фото из телефона\Фото05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9338" y="2133600"/>
            <a:ext cx="3746500" cy="411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7411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Содержимое 5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135731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altLang="ru-RU" b="1" smtClean="0">
                <a:solidFill>
                  <a:srgbClr val="000000"/>
                </a:solidFill>
              </a:rPr>
              <a:t>«Вторая жизнь» лоскутков ткани (изготовление обрядовых птичек)</a:t>
            </a:r>
          </a:p>
        </p:txBody>
      </p:sp>
      <p:pic>
        <p:nvPicPr>
          <p:cNvPr id="17413" name="Picture 5" descr="C:\Users\admin\Desktop\фото из телефона\Фото05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01875" y="1484313"/>
            <a:ext cx="451485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8435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Содержимое 5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135731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altLang="ru-RU" b="1" smtClean="0">
                <a:solidFill>
                  <a:srgbClr val="000000"/>
                </a:solidFill>
              </a:rPr>
              <a:t>«Вторая жизнь» лоскутков ткани (изготовление обрядовых птичек)</a:t>
            </a:r>
          </a:p>
        </p:txBody>
      </p:sp>
      <p:pic>
        <p:nvPicPr>
          <p:cNvPr id="18437" name="Picture 5" descr="C:\Users\admin\Desktop\фото из телефона\Фото05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188" y="1844675"/>
            <a:ext cx="3948112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C:\Users\admin\Desktop\фото из телефона\Фото05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363" y="1844675"/>
            <a:ext cx="365125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9459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Содержимое 5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697538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altLang="ru-RU" b="1" smtClean="0"/>
              <a:t>Вторая жизнь пластиковых бутылок</a:t>
            </a:r>
          </a:p>
          <a:p>
            <a:pPr algn="ctr">
              <a:buFont typeface="Arial" charset="0"/>
              <a:buNone/>
            </a:pPr>
            <a:r>
              <a:rPr lang="ru-RU" altLang="ru-RU" b="1" smtClean="0"/>
              <a:t>(кашпо «Индейцы» для посадки семян и рассады</a:t>
            </a:r>
            <a:r>
              <a:rPr lang="en-US" altLang="ru-RU" b="1" smtClean="0"/>
              <a:t>,</a:t>
            </a:r>
            <a:r>
              <a:rPr lang="ru-RU" altLang="ru-RU" b="1" smtClean="0"/>
              <a:t> луковое дерево «Чиполлино»).</a:t>
            </a:r>
          </a:p>
        </p:txBody>
      </p:sp>
      <p:pic>
        <p:nvPicPr>
          <p:cNvPr id="19461" name="Рисунок 4" descr="IMG_622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3063" y="2000250"/>
            <a:ext cx="6357937" cy="459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0483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Содержимое 6" descr="IMG_6233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932363" y="857250"/>
            <a:ext cx="3960812" cy="5092700"/>
          </a:xfrm>
        </p:spPr>
      </p:pic>
      <p:pic>
        <p:nvPicPr>
          <p:cNvPr id="20485" name="Рисунок 7" descr="IMG_623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5" y="857250"/>
            <a:ext cx="43243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Прямоугольник 2"/>
          <p:cNvSpPr>
            <a:spLocks noChangeArrowheads="1"/>
          </p:cNvSpPr>
          <p:nvPr/>
        </p:nvSpPr>
        <p:spPr bwMode="auto">
          <a:xfrm>
            <a:off x="3703638" y="908050"/>
            <a:ext cx="545465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 i="1">
                <a:latin typeface="Arial Narrow" pitchFamily="34" charset="0"/>
              </a:rPr>
              <a:t>«Нет такого хлама, который не мог бы для чего-нибудь пригодиться. Что не нужно для одной цели - полезно для другой; что не надобно для дела - годится для забавы»</a:t>
            </a:r>
          </a:p>
          <a:p>
            <a:r>
              <a:rPr lang="ru-RU" altLang="ru-RU" sz="2800" i="1">
                <a:latin typeface="Arial Narrow" pitchFamily="34" charset="0"/>
              </a:rPr>
              <a:t>                           Я.И. Перельман</a:t>
            </a:r>
          </a:p>
        </p:txBody>
      </p:sp>
      <p:pic>
        <p:nvPicPr>
          <p:cNvPr id="3076" name="Picture 1" descr="C:\Users\ШКОЛА№1\Desktop\секретарь\Экология\wiob_m[1].gif"/>
          <p:cNvPicPr>
            <a:picLocks noChangeAspect="1" noChangeArrowheads="1"/>
          </p:cNvPicPr>
          <p:nvPr/>
        </p:nvPicPr>
        <p:blipFill>
          <a:blip r:embed="rId3" cstate="email"/>
          <a:srcRect l="10406" t="-15785" r="-10406" b="15785"/>
          <a:stretch>
            <a:fillRect/>
          </a:stretch>
        </p:blipFill>
        <p:spPr bwMode="auto">
          <a:xfrm>
            <a:off x="395288" y="3236913"/>
            <a:ext cx="4176712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1507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Объект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/>
          <a:lstStyle/>
          <a:p>
            <a:endParaRPr lang="ru-RU" altLang="ru-RU" smtClean="0"/>
          </a:p>
        </p:txBody>
      </p:sp>
      <p:pic>
        <p:nvPicPr>
          <p:cNvPr id="21509" name="Picture 2" descr="C:\Users\admin\Desktop\фото из телефона\Фото05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613" y="115888"/>
            <a:ext cx="5143500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2531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Содержимое 5"/>
          <p:cNvSpPr>
            <a:spLocks noGrp="1"/>
          </p:cNvSpPr>
          <p:nvPr>
            <p:ph idx="1"/>
          </p:nvPr>
        </p:nvSpPr>
        <p:spPr>
          <a:xfrm>
            <a:off x="1331913" y="692150"/>
            <a:ext cx="7473950" cy="1879600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altLang="ru-RU" b="1" dirty="0" smtClean="0"/>
              <a:t>Вторая жизнь пластмассовых крышек.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altLang="ru-RU" sz="4000" b="1" dirty="0" smtClean="0"/>
              <a:t>Игры по математике</a:t>
            </a:r>
          </a:p>
        </p:txBody>
      </p:sp>
      <p:pic>
        <p:nvPicPr>
          <p:cNvPr id="22533" name="Рисунок 9" descr="IMG_615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613" y="1989138"/>
            <a:ext cx="4230687" cy="43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7" descr="IMG_615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65663" y="1989138"/>
            <a:ext cx="4083050" cy="43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3555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Содержимое 5"/>
          <p:cNvSpPr>
            <a:spLocks noGrp="1"/>
          </p:cNvSpPr>
          <p:nvPr>
            <p:ph idx="1"/>
          </p:nvPr>
        </p:nvSpPr>
        <p:spPr>
          <a:xfrm>
            <a:off x="1331913" y="692150"/>
            <a:ext cx="7473950" cy="1879600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altLang="ru-RU" b="1" dirty="0" smtClean="0"/>
              <a:t>Вторая жизнь пластмассовых крышек.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altLang="ru-RU" sz="2800" b="1" dirty="0" smtClean="0"/>
              <a:t>Любимая игра детей «Крестики-нолики»</a:t>
            </a:r>
            <a:endParaRPr lang="ru-RU" altLang="ru-RU" sz="4000" b="1" dirty="0" smtClean="0"/>
          </a:p>
        </p:txBody>
      </p:sp>
      <p:pic>
        <p:nvPicPr>
          <p:cNvPr id="23557" name="Содержимое 6" descr="IMG_614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050" y="2133600"/>
            <a:ext cx="5400675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4579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8" descr="IMG_628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2133600"/>
            <a:ext cx="4068762" cy="422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10" descr="IMG_629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7900" y="2133600"/>
            <a:ext cx="3960813" cy="422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403350" y="188913"/>
            <a:ext cx="7200900" cy="19637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ru-RU" altLang="ru-RU" sz="3200" b="1" dirty="0">
                <a:solidFill>
                  <a:prstClr val="black"/>
                </a:solidFill>
                <a:latin typeface="Calibri"/>
              </a:rPr>
              <a:t>Игра «Дорисуй картину» 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altLang="ru-RU" sz="2800" dirty="0">
                <a:solidFill>
                  <a:prstClr val="black"/>
                </a:solidFill>
                <a:latin typeface="Calibri"/>
              </a:rPr>
              <a:t>на развитие сенсорных и творческих навыков, </a:t>
            </a:r>
            <a:r>
              <a:rPr lang="ru-RU" altLang="ru-RU" sz="2800" dirty="0">
                <a:solidFill>
                  <a:prstClr val="black"/>
                </a:solidFill>
                <a:latin typeface="Calibri"/>
                <a:cs typeface="+mn-cs"/>
              </a:rPr>
              <a:t>в подарок младшим дошкольникам (гр.№4)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5603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403350" y="188913"/>
            <a:ext cx="6913563" cy="19018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ru-RU" altLang="ru-RU" sz="2800" b="1" dirty="0">
                <a:solidFill>
                  <a:prstClr val="black"/>
                </a:solidFill>
                <a:latin typeface="Calibri"/>
              </a:rPr>
              <a:t>Игра «Дорисуй картину» 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altLang="ru-RU" sz="2800" dirty="0">
                <a:solidFill>
                  <a:prstClr val="black"/>
                </a:solidFill>
                <a:latin typeface="Calibri"/>
              </a:rPr>
              <a:t>на развитие сенсорных и творческих навыков, </a:t>
            </a:r>
            <a:r>
              <a:rPr lang="ru-RU" altLang="ru-RU" sz="2800" dirty="0">
                <a:solidFill>
                  <a:prstClr val="black"/>
                </a:solidFill>
                <a:latin typeface="Calibri"/>
                <a:cs typeface="+mn-cs"/>
              </a:rPr>
              <a:t>в подарок младшим дошкольникам (гр.№4)</a:t>
            </a:r>
          </a:p>
        </p:txBody>
      </p:sp>
      <p:pic>
        <p:nvPicPr>
          <p:cNvPr id="25605" name="Picture 2" descr="C:\Users\admin\Desktop\фото из телефона\Фото06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2060575"/>
            <a:ext cx="406876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3" descr="C:\Users\admin\Desktop\фото из телефона\Фото064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2060575"/>
            <a:ext cx="41465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6627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692275" y="642938"/>
            <a:ext cx="6537325" cy="1928812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b="1" dirty="0" smtClean="0">
                <a:latin typeface="+mj-lt"/>
              </a:rPr>
              <a:t>Вторая жизнь ЛОТКОВ ДЛЯ ЯИЦ</a:t>
            </a:r>
            <a:endParaRPr lang="ru-RU" b="1" dirty="0" smtClean="0"/>
          </a:p>
          <a:p>
            <a:pPr marL="0" indent="0">
              <a:buFont typeface="Arial" charset="0"/>
              <a:buNone/>
              <a:defRPr/>
            </a:pPr>
            <a:r>
              <a:rPr lang="ru-RU" sz="2800" dirty="0" smtClean="0"/>
              <a:t>Изготовление пасхального венка</a:t>
            </a:r>
            <a:endParaRPr lang="ru-RU" sz="2800" dirty="0"/>
          </a:p>
        </p:txBody>
      </p:sp>
      <p:pic>
        <p:nvPicPr>
          <p:cNvPr id="26629" name="Рисунок 6" descr="IMG_629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3" y="2000250"/>
            <a:ext cx="467836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Рисунок 7" descr="IMG_632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825" y="2636838"/>
            <a:ext cx="3643313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0243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Объект 1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altLang="ru-RU" smtClean="0"/>
              <a:t>Процесс изготовления дидактической игры </a:t>
            </a:r>
          </a:p>
          <a:p>
            <a:pPr algn="ctr">
              <a:buFont typeface="Arial" charset="0"/>
              <a:buNone/>
            </a:pPr>
            <a:r>
              <a:rPr lang="ru-RU" altLang="ru-RU" b="1" smtClean="0"/>
              <a:t>«Помоги  петушку» </a:t>
            </a:r>
            <a:r>
              <a:rPr lang="ru-RU" altLang="ru-RU" smtClean="0"/>
              <a:t>(в подарок младшим дошкольникам)</a:t>
            </a:r>
          </a:p>
        </p:txBody>
      </p:sp>
      <p:pic>
        <p:nvPicPr>
          <p:cNvPr id="27653" name="Picture 8" descr="C:\Users\admin\Desktop\фото из телефона\Фото04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850" y="1844675"/>
            <a:ext cx="3960813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10" descr="C:\Users\admin\Desktop\фото из телефона\Фото044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1844675"/>
            <a:ext cx="4122738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0243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Объект 1"/>
          <p:cNvSpPr>
            <a:spLocks noGrp="1"/>
          </p:cNvSpPr>
          <p:nvPr>
            <p:ph idx="1"/>
          </p:nvPr>
        </p:nvSpPr>
        <p:spPr>
          <a:xfrm>
            <a:off x="684213" y="1984375"/>
            <a:ext cx="8229600" cy="4525963"/>
          </a:xfrm>
        </p:spPr>
        <p:txBody>
          <a:bodyPr/>
          <a:lstStyle/>
          <a:p>
            <a:endParaRPr lang="ru-RU" altLang="ru-RU" smtClean="0"/>
          </a:p>
        </p:txBody>
      </p:sp>
      <p:pic>
        <p:nvPicPr>
          <p:cNvPr id="28677" name="Picture 7" descr="C:\Users\admin\Desktop\фото из телефона\Фото058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800" y="0"/>
            <a:ext cx="91440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0243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Содержимое 8" descr="IMG_629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00563" y="260350"/>
            <a:ext cx="4392612" cy="6396038"/>
          </a:xfrm>
        </p:spPr>
      </p:pic>
      <p:pic>
        <p:nvPicPr>
          <p:cNvPr id="29701" name="Picture 3" descr="C:\Users\admin\Desktop\фото из телефона\Фото065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388" y="260350"/>
            <a:ext cx="4176712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0243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Объект 1"/>
          <p:cNvSpPr>
            <a:spLocks noGrp="1"/>
          </p:cNvSpPr>
          <p:nvPr>
            <p:ph idx="1"/>
          </p:nvPr>
        </p:nvSpPr>
        <p:spPr>
          <a:xfrm>
            <a:off x="25400" y="404813"/>
            <a:ext cx="8815388" cy="604837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altLang="ru-RU" b="1" smtClean="0"/>
              <a:t>         Картины с использованием </a:t>
            </a:r>
          </a:p>
          <a:p>
            <a:pPr marL="0" indent="0" algn="ctr">
              <a:buFont typeface="Arial" charset="0"/>
              <a:buNone/>
            </a:pPr>
            <a:r>
              <a:rPr lang="ru-RU" altLang="ru-RU" b="1" smtClean="0"/>
              <a:t>карандашной стружки</a:t>
            </a:r>
          </a:p>
          <a:p>
            <a:pPr marL="0" indent="0" algn="ctr">
              <a:buFont typeface="Arial" charset="0"/>
              <a:buNone/>
            </a:pPr>
            <a:endParaRPr lang="ru-RU" altLang="ru-RU" b="1" smtClean="0"/>
          </a:p>
        </p:txBody>
      </p:sp>
      <p:pic>
        <p:nvPicPr>
          <p:cNvPr id="30725" name="Picture 2" descr="C:\Users\admin\Desktop\фото из телефона\Фото05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263" y="1484313"/>
            <a:ext cx="4135437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3" descr="C:\Users\admin\Desktop\фото из телефона\Фото069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9338" y="1484313"/>
            <a:ext cx="4033837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Прямоугольник 1"/>
          <p:cNvSpPr>
            <a:spLocks noChangeArrowheads="1"/>
          </p:cNvSpPr>
          <p:nvPr/>
        </p:nvSpPr>
        <p:spPr bwMode="auto">
          <a:xfrm>
            <a:off x="1143000" y="928688"/>
            <a:ext cx="70723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 b="1">
              <a:solidFill>
                <a:srgbClr val="000000"/>
              </a:solidFill>
            </a:endParaRPr>
          </a:p>
          <a:p>
            <a:endParaRPr lang="ru-RU" altLang="ru-RU" b="1">
              <a:solidFill>
                <a:srgbClr val="000000"/>
              </a:solidFill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286250" y="4429125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altLang="ru-RU" sz="2000" b="1">
              <a:solidFill>
                <a:srgbClr val="000000"/>
              </a:solidFill>
            </a:endParaRPr>
          </a:p>
        </p:txBody>
      </p:sp>
      <p:sp>
        <p:nvSpPr>
          <p:cNvPr id="4101" name="Содержимое 6"/>
          <p:cNvSpPr>
            <a:spLocks noGrp="1"/>
          </p:cNvSpPr>
          <p:nvPr>
            <p:ph type="body" idx="4294967295"/>
          </p:nvPr>
        </p:nvSpPr>
        <p:spPr>
          <a:xfrm>
            <a:off x="395288" y="692150"/>
            <a:ext cx="8064500" cy="5616575"/>
          </a:xfrm>
        </p:spPr>
        <p:txBody>
          <a:bodyPr/>
          <a:lstStyle/>
          <a:p>
            <a:pPr algn="ctr">
              <a:defRPr/>
            </a:pPr>
            <a:r>
              <a:rPr lang="ru-RU" altLang="ru-RU" b="1" dirty="0" smtClean="0"/>
              <a:t>		</a:t>
            </a:r>
            <a:r>
              <a:rPr lang="ru-RU" altLang="ru-RU" sz="4400" b="1" dirty="0" smtClean="0"/>
              <a:t>Актуальность проекта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altLang="ru-RU" sz="4000" dirty="0" smtClean="0"/>
              <a:t>   На свете нет ненужных вещей. Каждая может для чего-нибудь пригодиться. Не нужно заниматься собирательством хлама, но уметь продлевать жизнь вещей- дело достойное, интересное и полезное.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en-US" altLang="ru-RU" dirty="0" smtClean="0"/>
              <a:t>      </a:t>
            </a:r>
            <a:endParaRPr lang="ru-RU" altLang="ru-RU" dirty="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1747" name="Заголовок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	</a:t>
            </a:r>
            <a:endParaRPr lang="ru-RU" altLang="ru-RU" sz="4000" b="1" smtClean="0"/>
          </a:p>
        </p:txBody>
      </p:sp>
      <p:sp>
        <p:nvSpPr>
          <p:cNvPr id="5" name="Заголовок 7"/>
          <p:cNvSpPr txBox="1">
            <a:spLocks/>
          </p:cNvSpPr>
          <p:nvPr/>
        </p:nvSpPr>
        <p:spPr bwMode="auto">
          <a:xfrm>
            <a:off x="609600" y="427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altLang="ru-RU" sz="4400" b="1">
                <a:latin typeface="+mj-lt"/>
                <a:ea typeface="+mj-ea"/>
                <a:cs typeface="+mj-cs"/>
              </a:rPr>
              <a:t>	</a:t>
            </a:r>
            <a:endParaRPr lang="ru-RU" altLang="ru-RU" sz="4000" b="1">
              <a:latin typeface="+mj-lt"/>
              <a:ea typeface="+mj-ea"/>
              <a:cs typeface="+mj-cs"/>
            </a:endParaRPr>
          </a:p>
        </p:txBody>
      </p:sp>
      <p:pic>
        <p:nvPicPr>
          <p:cNvPr id="31749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2" descr="http://novamett.ru/images/iz-plastikovyh-butylok/kormushki/kormpt/plastkor44_thum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1341438"/>
            <a:ext cx="4105275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Прямоугольник 7"/>
          <p:cNvSpPr>
            <a:spLocks noChangeArrowheads="1"/>
          </p:cNvSpPr>
          <p:nvPr/>
        </p:nvSpPr>
        <p:spPr bwMode="auto">
          <a:xfrm>
            <a:off x="827088" y="260350"/>
            <a:ext cx="76327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Изготовление кормушки для птиц </a:t>
            </a:r>
          </a:p>
          <a:p>
            <a:pPr algn="ctr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совместно с родителями</a:t>
            </a:r>
          </a:p>
        </p:txBody>
      </p:sp>
      <p:pic>
        <p:nvPicPr>
          <p:cNvPr id="31752" name="Picture 8" descr="C:\Users\admin\Desktop\кормушк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95813" y="1341438"/>
            <a:ext cx="3833812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2771" name="Заголовок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	</a:t>
            </a:r>
            <a:endParaRPr lang="ru-RU" altLang="ru-RU" sz="4000" b="1" smtClean="0"/>
          </a:p>
        </p:txBody>
      </p:sp>
      <p:sp>
        <p:nvSpPr>
          <p:cNvPr id="5" name="Заголовок 7"/>
          <p:cNvSpPr txBox="1">
            <a:spLocks/>
          </p:cNvSpPr>
          <p:nvPr/>
        </p:nvSpPr>
        <p:spPr bwMode="auto">
          <a:xfrm>
            <a:off x="609600" y="427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altLang="ru-RU" sz="4400" b="1">
                <a:latin typeface="+mj-lt"/>
                <a:ea typeface="+mj-ea"/>
                <a:cs typeface="+mj-cs"/>
              </a:rPr>
              <a:t>	</a:t>
            </a:r>
            <a:endParaRPr lang="ru-RU" altLang="ru-RU" sz="4000" b="1">
              <a:latin typeface="+mj-lt"/>
              <a:ea typeface="+mj-ea"/>
              <a:cs typeface="+mj-cs"/>
            </a:endParaRPr>
          </a:p>
        </p:txBody>
      </p:sp>
      <p:pic>
        <p:nvPicPr>
          <p:cNvPr id="32773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Прямоугольник 7"/>
          <p:cNvSpPr>
            <a:spLocks noChangeArrowheads="1"/>
          </p:cNvSpPr>
          <p:nvPr/>
        </p:nvSpPr>
        <p:spPr bwMode="auto">
          <a:xfrm>
            <a:off x="827088" y="260350"/>
            <a:ext cx="76327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Изготовление кормушки для птиц </a:t>
            </a:r>
          </a:p>
          <a:p>
            <a:pPr algn="ctr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совместно с родителями</a:t>
            </a:r>
          </a:p>
        </p:txBody>
      </p:sp>
      <p:pic>
        <p:nvPicPr>
          <p:cNvPr id="32775" name="Picture 2" descr="C:\Users\admin\Desktop\фото с фотоаппарата\100_12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1268413"/>
            <a:ext cx="3816350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3" descr="C:\Users\admin\Desktop\фото из телефона\Фото084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2625" y="1268413"/>
            <a:ext cx="3895725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3795" name="Заголовок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	</a:t>
            </a:r>
            <a:endParaRPr lang="ru-RU" altLang="ru-RU" sz="4000" b="1" smtClean="0"/>
          </a:p>
        </p:txBody>
      </p:sp>
      <p:sp>
        <p:nvSpPr>
          <p:cNvPr id="5" name="Заголовок 7"/>
          <p:cNvSpPr txBox="1">
            <a:spLocks/>
          </p:cNvSpPr>
          <p:nvPr/>
        </p:nvSpPr>
        <p:spPr bwMode="auto">
          <a:xfrm>
            <a:off x="609600" y="427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altLang="ru-RU" sz="4400" b="1">
                <a:latin typeface="+mj-lt"/>
                <a:ea typeface="+mj-ea"/>
                <a:cs typeface="+mj-cs"/>
              </a:rPr>
              <a:t>	</a:t>
            </a:r>
            <a:endParaRPr lang="ru-RU" altLang="ru-RU" sz="4000" b="1">
              <a:latin typeface="+mj-lt"/>
              <a:ea typeface="+mj-ea"/>
              <a:cs typeface="+mj-cs"/>
            </a:endParaRPr>
          </a:p>
        </p:txBody>
      </p:sp>
      <p:pic>
        <p:nvPicPr>
          <p:cNvPr id="33797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Прямоугольник 7"/>
          <p:cNvSpPr>
            <a:spLocks noChangeArrowheads="1"/>
          </p:cNvSpPr>
          <p:nvPr/>
        </p:nvSpPr>
        <p:spPr bwMode="auto">
          <a:xfrm>
            <a:off x="827088" y="260350"/>
            <a:ext cx="76327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Изготовление куклы в стиле К. Фаберже</a:t>
            </a:r>
          </a:p>
          <a:p>
            <a:pPr algn="ctr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совместно с родителями</a:t>
            </a:r>
          </a:p>
        </p:txBody>
      </p:sp>
      <p:pic>
        <p:nvPicPr>
          <p:cNvPr id="33799" name="Picture 2" descr="C:\Users\admin\Desktop\фото из телефона\Фото08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1268413"/>
            <a:ext cx="3889375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3" descr="C:\Users\admin\Desktop\фото из телефона\Фото085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3" y="1268413"/>
            <a:ext cx="4464050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4819" name="Picture 2" descr="C:\Documents and Settings\Admin\Мои документы\Мои рисунки\изложения\1279484148_Ramka_Iz_landysheiy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34820" name="Прямоугольник 4"/>
          <p:cNvSpPr>
            <a:spLocks noChangeArrowheads="1"/>
          </p:cNvSpPr>
          <p:nvPr/>
        </p:nvSpPr>
        <p:spPr bwMode="auto">
          <a:xfrm>
            <a:off x="1187450" y="549275"/>
            <a:ext cx="7056438" cy="581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/>
              <a:t>Участие в конкурсах</a:t>
            </a:r>
          </a:p>
          <a:p>
            <a:pPr algn="ctr"/>
            <a:r>
              <a:rPr lang="ru-RU" altLang="ru-RU" sz="3200"/>
              <a:t> разного уровня:</a:t>
            </a:r>
          </a:p>
          <a:p>
            <a:pPr algn="ctr"/>
            <a:endParaRPr lang="ru-RU" altLang="ru-RU" sz="3200"/>
          </a:p>
          <a:p>
            <a:pPr algn="just">
              <a:buFontTx/>
              <a:buChar char="-"/>
            </a:pPr>
            <a:r>
              <a:rPr lang="ru-RU" altLang="ru-RU" sz="2000"/>
              <a:t> Смотр-конкурс групповых творческих работ в ДОУ по декоративно-прикладному искусству «Красота России»</a:t>
            </a:r>
          </a:p>
          <a:p>
            <a:pPr algn="just">
              <a:buFontTx/>
              <a:buChar char="-"/>
            </a:pPr>
            <a:r>
              <a:rPr lang="ru-RU" altLang="ru-RU" sz="2000"/>
              <a:t> Выставки «Осенний калейдоскоп», «Нежная, милая, славная…», «Новогодняя история», «Рождество Христово», «Светлая Пасха», «По страницам Великой Победы»</a:t>
            </a:r>
          </a:p>
          <a:p>
            <a:pPr algn="just">
              <a:buFontTx/>
              <a:buChar char="-"/>
            </a:pPr>
            <a:r>
              <a:rPr lang="ru-RU" altLang="ru-RU" sz="2000"/>
              <a:t> Городской конкурс рисунков и изделий декоративно-прикладного творчества учащихся и воспитанников ДОУ «У истоков творчества» («Пасхальный венок» из бросового материала)</a:t>
            </a:r>
          </a:p>
          <a:p>
            <a:pPr algn="just">
              <a:buFontTx/>
              <a:buChar char="-"/>
            </a:pPr>
            <a:r>
              <a:rPr lang="ru-RU" altLang="ru-RU" sz="2000"/>
              <a:t> Всероссийский детско-юношеский конкурс рисунка и прикладного творчества «Моя Родина - 2017».</a:t>
            </a:r>
          </a:p>
          <a:p>
            <a:pPr algn="just">
              <a:buFontTx/>
              <a:buChar char="-"/>
            </a:pPr>
            <a:endParaRPr lang="ru-RU" altLang="ru-RU"/>
          </a:p>
          <a:p>
            <a:pPr algn="just">
              <a:buFontTx/>
              <a:buChar char="-"/>
            </a:pPr>
            <a:endParaRPr lang="ru-RU" altLang="ru-RU"/>
          </a:p>
        </p:txBody>
      </p:sp>
    </p:spTree>
  </p:cSld>
  <p:clrMapOvr>
    <a:masterClrMapping/>
  </p:clrMapOvr>
  <p:transition spd="slow">
    <p:wip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5843" name="Picture 2" descr="C:\Documents and Settings\Admin\Мои документы\Мои рисунки\изложения\1279484148_Ramka_Iz_landysheiy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35844" name="Прямоугольник 4"/>
          <p:cNvSpPr>
            <a:spLocks noChangeArrowheads="1"/>
          </p:cNvSpPr>
          <p:nvPr/>
        </p:nvSpPr>
        <p:spPr bwMode="auto">
          <a:xfrm>
            <a:off x="1692275" y="836613"/>
            <a:ext cx="69119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Выступление на педагогическом совете: </a:t>
            </a:r>
          </a:p>
          <a:p>
            <a:pPr algn="just"/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/>
              <a:t>Духовно-нравственное развитие и формирование художественного восприятия ребенка на занятиях по декоративно-прикладному искусству». </a:t>
            </a:r>
          </a:p>
          <a:p>
            <a:pPr algn="ctr"/>
            <a:endParaRPr lang="ru-RU" altLang="ru-RU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5" name="Picture 5" descr="C:\Users\User\Desktop\фото проект 2017\20170412_13462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838078" y="2858668"/>
            <a:ext cx="3395835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6867" name="Picture 2" descr="C:\Documents and Settings\Admin\Мои документы\Мои рисунки\изложения\1279484148_Ramka_Iz_landysheiy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36868" name="Прямоугольник 4"/>
          <p:cNvSpPr>
            <a:spLocks noChangeArrowheads="1"/>
          </p:cNvSpPr>
          <p:nvPr/>
        </p:nvSpPr>
        <p:spPr bwMode="auto">
          <a:xfrm>
            <a:off x="2286000" y="692150"/>
            <a:ext cx="60309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Мастер-классы </a:t>
            </a:r>
          </a:p>
          <a:p>
            <a:pPr algn="ctr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 Калининградской Художественной галерее</a:t>
            </a:r>
          </a:p>
        </p:txBody>
      </p:sp>
      <p:pic>
        <p:nvPicPr>
          <p:cNvPr id="36869" name="Picture 5" descr="C:\Users\admin\Desktop\фото с фотоаппарата\100_12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2060575"/>
            <a:ext cx="3900487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6" descr="C:\Users\admin\Desktop\фото с фотоаппарата\100_12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4838" y="2060575"/>
            <a:ext cx="4189412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Прямоугольник 1"/>
          <p:cNvSpPr>
            <a:spLocks noChangeArrowheads="1"/>
          </p:cNvSpPr>
          <p:nvPr/>
        </p:nvSpPr>
        <p:spPr bwMode="auto">
          <a:xfrm>
            <a:off x="1143000" y="928688"/>
            <a:ext cx="70723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 b="1">
              <a:solidFill>
                <a:srgbClr val="000000"/>
              </a:solidFill>
            </a:endParaRPr>
          </a:p>
          <a:p>
            <a:endParaRPr lang="ru-RU" altLang="ru-RU" b="1">
              <a:solidFill>
                <a:srgbClr val="000000"/>
              </a:solidFill>
            </a:endParaRP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4286250" y="4429125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altLang="ru-RU" sz="2000" b="1">
              <a:solidFill>
                <a:srgbClr val="000000"/>
              </a:solidFill>
            </a:endParaRPr>
          </a:p>
        </p:txBody>
      </p:sp>
      <p:sp>
        <p:nvSpPr>
          <p:cNvPr id="37893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	</a:t>
            </a:r>
            <a:endParaRPr lang="ru-RU" altLang="ru-RU" sz="4000" b="1" smtClean="0"/>
          </a:p>
        </p:txBody>
      </p:sp>
      <p:sp>
        <p:nvSpPr>
          <p:cNvPr id="37894" name="Rectangle 1"/>
          <p:cNvSpPr>
            <a:spLocks noGrp="1"/>
          </p:cNvSpPr>
          <p:nvPr>
            <p:ph idx="1"/>
          </p:nvPr>
        </p:nvSpPr>
        <p:spPr>
          <a:xfrm>
            <a:off x="755650" y="519113"/>
            <a:ext cx="7954963" cy="6862762"/>
          </a:xfrm>
        </p:spPr>
        <p:txBody>
          <a:bodyPr anchor="ctr">
            <a:spAutoFit/>
          </a:bodyPr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Итоги реализации проекта:</a:t>
            </a:r>
          </a:p>
          <a:p>
            <a:pPr marL="0" indent="0" eaLnBrk="1" hangingPunct="1">
              <a:spcBef>
                <a:spcPct val="0"/>
              </a:spcBef>
              <a:buFont typeface="Arial" charset="0"/>
              <a:buNone/>
            </a:pPr>
            <a:endParaRPr lang="ru-RU" alt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spcBef>
                <a:spcPct val="0"/>
              </a:spcBef>
            </a:pPr>
            <a:r>
              <a:rPr lang="ru-RU" altLang="ru-RU" sz="2400" b="1" smtClean="0">
                <a:latin typeface="Times New Roman" pitchFamily="18" charset="0"/>
                <a:cs typeface="Times New Roman" pitchFamily="18" charset="0"/>
              </a:rPr>
              <a:t> Дети приобрели знания о бытовых отходах, способах их утилизации , получили практические навыки, как сделать полезные предметы из ненужных вещей. </a:t>
            </a:r>
          </a:p>
          <a:p>
            <a:pPr marL="0" indent="0" algn="just" eaLnBrk="1" hangingPunct="1">
              <a:spcBef>
                <a:spcPct val="0"/>
              </a:spcBef>
            </a:pPr>
            <a:r>
              <a:rPr lang="ru-RU" altLang="ru-RU" sz="2400" b="1" smtClean="0">
                <a:latin typeface="Times New Roman" pitchFamily="18" charset="0"/>
                <a:cs typeface="Times New Roman" pitchFamily="18" charset="0"/>
              </a:rPr>
              <a:t> Получили эмоциональное удовольствие от практических занятий по изготовлению поделок  и игр своими руками, которые подарили младшим дошколятам</a:t>
            </a:r>
          </a:p>
          <a:p>
            <a:pPr marL="0" indent="0" algn="just" eaLnBrk="1" hangingPunct="1">
              <a:spcBef>
                <a:spcPct val="0"/>
              </a:spcBef>
            </a:pPr>
            <a:r>
              <a:rPr lang="ru-RU" altLang="ru-RU" sz="2400" b="1" smtClean="0">
                <a:latin typeface="Times New Roman" pitchFamily="18" charset="0"/>
                <a:cs typeface="Times New Roman" pitchFamily="18" charset="0"/>
              </a:rPr>
              <a:t> Стали бережнее, осознаннее относиться к окружающей среде.</a:t>
            </a:r>
          </a:p>
          <a:p>
            <a:pPr marL="0" indent="0" algn="just" eaLnBrk="1" hangingPunct="1">
              <a:spcBef>
                <a:spcPct val="0"/>
              </a:spcBef>
              <a:buFont typeface="Arial" charset="0"/>
              <a:buNone/>
            </a:pPr>
            <a:endParaRPr lang="ru-RU" alt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endParaRPr lang="ru-RU" alt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endParaRPr lang="ru-RU" alt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altLang="ru-RU" sz="2400" b="1" smtClean="0"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</a:p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endParaRPr lang="ru-RU" alt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endParaRPr lang="ru-RU" alt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endParaRPr lang="ru-RU" altLang="ru-RU" sz="24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1116013" y="744538"/>
            <a:ext cx="7599362" cy="495458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45720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45720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45720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ru-RU" altLang="ru-RU" sz="3600" b="1" dirty="0" smtClean="0">
                <a:cs typeface="Times New Roman" pitchFamily="18" charset="0"/>
              </a:rPr>
              <a:t>Цель проекта</a:t>
            </a:r>
            <a:endParaRPr lang="ru-RU" altLang="ru-RU" sz="3600" dirty="0" smtClean="0">
              <a:latin typeface="Arial" charset="0"/>
            </a:endParaRP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r>
              <a:rPr lang="ru-RU" altLang="ru-RU" sz="2800" dirty="0" smtClean="0">
                <a:latin typeface="+mj-lt"/>
                <a:cs typeface="Times New Roman" pitchFamily="18" charset="0"/>
              </a:rPr>
              <a:t> Узнать о способах утилизации ненужных вещей.</a:t>
            </a:r>
            <a:endParaRPr lang="ru-RU" altLang="ru-RU" sz="2800" dirty="0" smtClean="0">
              <a:latin typeface="+mj-lt"/>
            </a:endParaRP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r>
              <a:rPr lang="ru-RU" altLang="ru-RU" sz="2800" dirty="0" smtClean="0">
                <a:latin typeface="+mj-lt"/>
                <a:cs typeface="Times New Roman" pitchFamily="18" charset="0"/>
              </a:rPr>
              <a:t> Научиться через практическую работу находить полезное применение ненужным вещам, тем самым внести свой посильный вклад в частичную утилизацию отходов.</a:t>
            </a: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r>
              <a:rPr lang="ru-RU" altLang="ru-RU" sz="2800" dirty="0" smtClean="0">
                <a:latin typeface="+mj-lt"/>
                <a:cs typeface="Times New Roman" pitchFamily="18" charset="0"/>
              </a:rPr>
              <a:t> Способствовать развитию творческих способностей детей.</a:t>
            </a: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r>
              <a:rPr lang="ru-RU" altLang="ru-RU" sz="2800" dirty="0" smtClean="0">
                <a:latin typeface="+mj-lt"/>
                <a:cs typeface="Times New Roman" pitchFamily="18" charset="0"/>
              </a:rPr>
              <a:t> Воспитывать бережное отношение к окружающей среде.</a:t>
            </a:r>
            <a:endParaRPr lang="ru-RU" altLang="ru-RU" sz="2800" dirty="0" smtClean="0">
              <a:latin typeface="+mj-lt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857250" y="644525"/>
            <a:ext cx="8286750" cy="569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altLang="ru-RU" sz="2800"/>
          </a:p>
          <a:p>
            <a:pPr eaLnBrk="0" hangingPunct="0">
              <a:buFontTx/>
              <a:buChar char="•"/>
            </a:pPr>
            <a:r>
              <a:rPr lang="ru-RU" altLang="ru-RU" sz="2800">
                <a:latin typeface="Calibri" pitchFamily="34" charset="0"/>
                <a:cs typeface="Times New Roman" pitchFamily="18" charset="0"/>
              </a:rPr>
              <a:t>Выявить, каких бытовых отходов больше всего в детском саду и дома;</a:t>
            </a:r>
            <a:endParaRPr lang="ru-RU" altLang="ru-RU" sz="2800"/>
          </a:p>
          <a:p>
            <a:pPr eaLnBrk="0" hangingPunct="0">
              <a:buFontTx/>
              <a:buChar char="•"/>
            </a:pPr>
            <a:r>
              <a:rPr lang="ru-RU" altLang="ru-RU" sz="2800">
                <a:latin typeface="Calibri" pitchFamily="34" charset="0"/>
                <a:cs typeface="Times New Roman" pitchFamily="18" charset="0"/>
              </a:rPr>
              <a:t> выяснить , какие отходы разлагаются быстрее;</a:t>
            </a:r>
            <a:endParaRPr lang="ru-RU" altLang="ru-RU" sz="2800"/>
          </a:p>
          <a:p>
            <a:pPr eaLnBrk="0" hangingPunct="0">
              <a:buFontTx/>
              <a:buChar char="•"/>
            </a:pPr>
            <a:r>
              <a:rPr lang="ru-RU" altLang="ru-RU" sz="2800">
                <a:latin typeface="Calibri" pitchFamily="34" charset="0"/>
                <a:cs typeface="Times New Roman" pitchFamily="18" charset="0"/>
              </a:rPr>
              <a:t> познакомить со способами «борьбы» с бытовым мусором, а именно с самым безопасным  способом утилизации;</a:t>
            </a:r>
            <a:endParaRPr lang="ru-RU" altLang="ru-RU" sz="2800"/>
          </a:p>
          <a:p>
            <a:pPr eaLnBrk="0" hangingPunct="0">
              <a:buFontTx/>
              <a:buChar char="•"/>
            </a:pPr>
            <a:r>
              <a:rPr lang="ru-RU" altLang="ru-RU" sz="2800">
                <a:latin typeface="Calibri" pitchFamily="34" charset="0"/>
                <a:cs typeface="Times New Roman" pitchFamily="18" charset="0"/>
              </a:rPr>
              <a:t> научить возможности вторичного использования мусора;</a:t>
            </a:r>
            <a:endParaRPr lang="ru-RU" altLang="ru-RU" sz="2800"/>
          </a:p>
          <a:p>
            <a:pPr eaLnBrk="0" hangingPunct="0">
              <a:buFontTx/>
              <a:buChar char="•"/>
            </a:pPr>
            <a:r>
              <a:rPr lang="ru-RU" altLang="ru-RU" sz="2800">
                <a:latin typeface="Calibri" pitchFamily="34" charset="0"/>
                <a:cs typeface="Times New Roman" pitchFamily="18" charset="0"/>
              </a:rPr>
              <a:t> освоить новые технологии  работы с различным бросовым материалом;</a:t>
            </a:r>
            <a:endParaRPr lang="ru-RU" altLang="ru-RU" sz="2800"/>
          </a:p>
          <a:p>
            <a:pPr eaLnBrk="0" hangingPunct="0">
              <a:buFontTx/>
              <a:buChar char="•"/>
            </a:pPr>
            <a:r>
              <a:rPr lang="ru-RU" altLang="ru-RU" sz="2800">
                <a:latin typeface="Calibri" pitchFamily="34" charset="0"/>
                <a:cs typeface="Times New Roman" pitchFamily="18" charset="0"/>
              </a:rPr>
              <a:t> совместно с воспитателями и родителями изготовить полезные изделия из  бытового мусора.</a:t>
            </a:r>
            <a:endParaRPr lang="ru-RU" altLang="ru-RU" sz="280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1"/>
          <p:cNvSpPr>
            <a:spLocks noChangeArrowheads="1"/>
          </p:cNvSpPr>
          <p:nvPr/>
        </p:nvSpPr>
        <p:spPr bwMode="auto">
          <a:xfrm>
            <a:off x="1143000" y="928688"/>
            <a:ext cx="70723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 b="1">
              <a:solidFill>
                <a:srgbClr val="000000"/>
              </a:solidFill>
            </a:endParaRPr>
          </a:p>
          <a:p>
            <a:endParaRPr lang="ru-RU" altLang="ru-RU" b="1">
              <a:solidFill>
                <a:srgbClr val="000000"/>
              </a:solidFill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286250" y="4429125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altLang="ru-RU" sz="2000" b="1">
              <a:solidFill>
                <a:srgbClr val="000000"/>
              </a:solidFill>
            </a:endParaRPr>
          </a:p>
        </p:txBody>
      </p:sp>
      <p:sp>
        <p:nvSpPr>
          <p:cNvPr id="7173" name="Содержимое 5"/>
          <p:cNvSpPr>
            <a:spLocks noGrp="1"/>
          </p:cNvSpPr>
          <p:nvPr>
            <p:ph type="body" idx="4294967295"/>
          </p:nvPr>
        </p:nvSpPr>
        <p:spPr>
          <a:xfrm>
            <a:off x="1143000" y="928688"/>
            <a:ext cx="7605713" cy="538003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b="1" smtClean="0"/>
              <a:t>		Методы исследования:</a:t>
            </a:r>
            <a:r>
              <a:rPr lang="ru-RU" altLang="ru-RU" smtClean="0"/>
              <a:t> анализ, сбор информации, наблюдение, сравнение, эксперимент, обобщение, творческо-продуктивная работа в группе.</a:t>
            </a:r>
          </a:p>
          <a:p>
            <a:pPr eaLnBrk="1" hangingPunct="1">
              <a:buFont typeface="Arial" charset="0"/>
              <a:buNone/>
            </a:pPr>
            <a:r>
              <a:rPr lang="ru-RU" altLang="ru-RU" b="1" smtClean="0"/>
              <a:t>	    Практическая значимость</a:t>
            </a:r>
            <a:r>
              <a:rPr lang="ru-RU" altLang="ru-RU" smtClean="0"/>
              <a:t> исследования заключается в том, чтобы научить детей бережному отношению к природе и умению вторично использовать ненужные вещи.</a:t>
            </a:r>
          </a:p>
          <a:p>
            <a:pPr eaLnBrk="1" hangingPunct="1">
              <a:buFont typeface="Arial" charset="0"/>
              <a:buNone/>
            </a:pPr>
            <a:endParaRPr lang="ru-RU" altLang="ru-RU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Прямоугольник 4"/>
          <p:cNvSpPr>
            <a:spLocks noChangeArrowheads="1"/>
          </p:cNvSpPr>
          <p:nvPr/>
        </p:nvSpPr>
        <p:spPr bwMode="auto">
          <a:xfrm>
            <a:off x="900113" y="1196975"/>
            <a:ext cx="7848600" cy="35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None/>
            </a:pPr>
            <a:r>
              <a:rPr lang="ru-RU" altLang="ru-RU" sz="2800" b="1"/>
              <a:t>Тип проекта: </a:t>
            </a:r>
            <a:r>
              <a:rPr lang="ru-RU" altLang="ru-RU" sz="2800"/>
              <a:t>познавательно-исследовательский, творческий.</a:t>
            </a:r>
          </a:p>
          <a:p>
            <a:pPr algn="just">
              <a:buFont typeface="Arial" charset="0"/>
              <a:buNone/>
            </a:pPr>
            <a:r>
              <a:rPr lang="ru-RU" altLang="ru-RU" sz="2800" b="1"/>
              <a:t>Вид: </a:t>
            </a:r>
            <a:r>
              <a:rPr lang="ru-RU" altLang="ru-RU" sz="2800"/>
              <a:t>долгосрочный (с сентября 2016 г. по май 2017 г.)</a:t>
            </a:r>
          </a:p>
          <a:p>
            <a:pPr algn="just">
              <a:buFont typeface="Arial" charset="0"/>
              <a:buNone/>
            </a:pPr>
            <a:r>
              <a:rPr lang="ru-RU" altLang="ru-RU" sz="2800" b="1"/>
              <a:t>Участники проекта: </a:t>
            </a:r>
            <a:r>
              <a:rPr lang="ru-RU" altLang="ru-RU" sz="2800"/>
              <a:t>воспитанники подготовительной группы № 10, педагоги, родители, сотрудники городской библиотеки им. Г.Х. Андерсена.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9219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Содержимое 7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3786188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altLang="ru-RU" b="1" smtClean="0"/>
              <a:t>Подготовительный  этап:</a:t>
            </a:r>
          </a:p>
          <a:p>
            <a:pPr algn="just"/>
            <a:r>
              <a:rPr lang="ru-RU" altLang="ru-RU" smtClean="0"/>
              <a:t>Обобщение материала собранного о загрязнении окружающей среды, проведение занятия в библиотеке им Г.Х. Андерсена на тему: «Планета Земля в опасности»</a:t>
            </a:r>
            <a:r>
              <a:rPr lang="en-US" altLang="ru-RU" smtClean="0"/>
              <a:t>.</a:t>
            </a:r>
            <a:endParaRPr lang="ru-RU" altLang="ru-RU" smtClean="0"/>
          </a:p>
        </p:txBody>
      </p:sp>
      <p:pic>
        <p:nvPicPr>
          <p:cNvPr id="8197" name="Рисунок 6" descr="IMG_626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50" y="4076700"/>
            <a:ext cx="3714750" cy="2781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198" name="Рисунок 6" descr="IMG_627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463" y="4143375"/>
            <a:ext cx="3929062" cy="27146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0243" name="Picture 2" descr="C:\Documents and Settings\Admin\Мои документы\Мои рисунки\изложения\1279484148_Ramka_Iz_landyshe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Содержимое 4" descr="IMG_628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187625" y="764704"/>
            <a:ext cx="6768752" cy="5361459"/>
          </a:xfrm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</TotalTime>
  <Words>671</Words>
  <Application>Microsoft Office PowerPoint</Application>
  <PresentationFormat>Экран (4:3)</PresentationFormat>
  <Paragraphs>99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2" baseType="lpstr">
      <vt:lpstr>Arial</vt:lpstr>
      <vt:lpstr>Calibri</vt:lpstr>
      <vt:lpstr>Century</vt:lpstr>
      <vt:lpstr>Arial Narrow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Шаврина Марина Викторовна</dc:creator>
  <cp:lastModifiedBy>Wizard</cp:lastModifiedBy>
  <cp:revision>90</cp:revision>
  <dcterms:created xsi:type="dcterms:W3CDTF">2013-01-23T16:44:49Z</dcterms:created>
  <dcterms:modified xsi:type="dcterms:W3CDTF">2018-11-16T12:11:52Z</dcterms:modified>
</cp:coreProperties>
</file>