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64" r:id="rId3"/>
    <p:sldId id="257" r:id="rId4"/>
    <p:sldId id="281" r:id="rId5"/>
    <p:sldId id="270" r:id="rId6"/>
    <p:sldId id="284" r:id="rId7"/>
    <p:sldId id="260" r:id="rId8"/>
    <p:sldId id="261" r:id="rId9"/>
    <p:sldId id="262" r:id="rId10"/>
    <p:sldId id="265" r:id="rId11"/>
    <p:sldId id="267" r:id="rId12"/>
    <p:sldId id="268" r:id="rId13"/>
    <p:sldId id="271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6" autoAdjust="0"/>
    <p:restoredTop sz="86486" autoAdjust="0"/>
  </p:normalViewPr>
  <p:slideViewPr>
    <p:cSldViewPr>
      <p:cViewPr varScale="1">
        <p:scale>
          <a:sx n="42" d="100"/>
          <a:sy n="42" d="100"/>
        </p:scale>
        <p:origin x="-30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15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3" Type="http://schemas.openxmlformats.org/officeDocument/2006/relationships/slide" Target="slides/slide2.xml" /><Relationship Id="rId21" Type="http://schemas.openxmlformats.org/officeDocument/2006/relationships/viewProps" Target="view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notesMaster" Target="notesMasters/notesMaster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776A49E-77A8-41D4-9FB1-161E8CC737C4}" type="datetimeFigureOut">
              <a:rPr lang="ru-RU"/>
              <a:pPr>
                <a:defRPr/>
              </a:pPr>
              <a:t>16.11.2018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C40E072-DCBA-4A9F-860F-49B5BFCD71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D8DFD-5D59-447B-8950-0603007F5582}" type="datetimeFigureOut">
              <a:rPr lang="ru-RU"/>
              <a:pPr>
                <a:defRPr/>
              </a:pPr>
              <a:t>16.11.2018</a:t>
            </a:fld>
            <a:endParaRPr lang="ru-RU" dirty="0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0F181-D58A-47DD-BE08-51F30986F1E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EF12B-49C0-4169-AE97-AFD880767D49}" type="datetimeFigureOut">
              <a:rPr lang="ru-RU"/>
              <a:pPr>
                <a:defRPr/>
              </a:pPr>
              <a:t>16.11.2018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771F4-DA31-4721-81C6-02EC6917AA5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B1BB9-E2B3-4C72-99C1-D8A9B8BC582C}" type="datetimeFigureOut">
              <a:rPr lang="ru-RU"/>
              <a:pPr>
                <a:defRPr/>
              </a:pPr>
              <a:t>16.11.2018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1CB34-6F1C-4836-9579-DD4EE1AEBC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4DED2-2E17-4526-862F-6393DA316C38}" type="datetimeFigureOut">
              <a:rPr lang="ru-RU"/>
              <a:pPr>
                <a:defRPr/>
              </a:pPr>
              <a:t>16.11.2018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CFD20-3C2A-4500-8EFD-343748BA244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E6396-324F-41E1-B8B9-B534E3C9C0CD}" type="datetimeFigureOut">
              <a:rPr lang="ru-RU"/>
              <a:pPr>
                <a:defRPr/>
              </a:pPr>
              <a:t>16.11.2018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51477-D00C-43D4-903F-75CCF2621A5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6E888-818C-40F8-9E75-9B770D453122}" type="datetimeFigureOut">
              <a:rPr lang="ru-RU"/>
              <a:pPr>
                <a:defRPr/>
              </a:pPr>
              <a:t>16.11.2018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44060-B046-4FB1-87EB-657FB915ED1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53990-CB4C-40C8-9811-FAE549A70D9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20B62-C867-46E6-9CA6-98DD51B05BCC}" type="datetimeFigureOut">
              <a:rPr lang="ru-RU"/>
              <a:pPr>
                <a:defRPr/>
              </a:pPr>
              <a:t>16.11.2018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97D8C-9A52-4417-BF78-203B133B64DF}" type="datetimeFigureOut">
              <a:rPr lang="ru-RU"/>
              <a:pPr>
                <a:defRPr/>
              </a:pPr>
              <a:t>16.11.2018</a:t>
            </a:fld>
            <a:endParaRPr lang="ru-RU" dirty="0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FAB25-0536-4ABE-878E-1A15E8A0C9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3CF41-26BD-48BF-A146-4D4B0255D50D}" type="datetimeFigureOut">
              <a:rPr lang="ru-RU"/>
              <a:pPr>
                <a:defRPr/>
              </a:pPr>
              <a:t>16.11.2018</a:t>
            </a:fld>
            <a:endParaRPr lang="ru-RU" dirty="0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A7244-38E9-4F39-952A-342A6217EF6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F1994-432E-4CB5-9DFF-15F6E333FE2E}" type="datetimeFigureOut">
              <a:rPr lang="ru-RU"/>
              <a:pPr>
                <a:defRPr/>
              </a:pPr>
              <a:t>16.11.2018</a:t>
            </a:fld>
            <a:endParaRPr lang="ru-RU" dirty="0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76DB2-518A-474A-A3E7-E4525C3C17F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dirty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5F0B6-E080-4B55-BE44-8C085E04710B}" type="datetimeFigureOut">
              <a:rPr lang="ru-RU"/>
              <a:pPr>
                <a:defRPr/>
              </a:pPr>
              <a:t>16.11.2018</a:t>
            </a:fld>
            <a:endParaRPr lang="ru-RU" dirty="0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11E44-5178-4548-9549-F1B558D0D2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37BA68DD-DCC1-4C23-B873-FA5192A62850}" type="datetimeFigureOut">
              <a:rPr lang="ru-RU"/>
              <a:pPr>
                <a:defRPr/>
              </a:pPr>
              <a:t>16.11.2018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FDCC0BDB-7DAF-4AFF-ABE6-5536DFA42AB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6" r:id="rId5"/>
    <p:sldLayoutId id="2147483681" r:id="rId6"/>
    <p:sldLayoutId id="2147483680" r:id="rId7"/>
    <p:sldLayoutId id="2147483687" r:id="rId8"/>
    <p:sldLayoutId id="2147483688" r:id="rId9"/>
    <p:sldLayoutId id="2147483679" r:id="rId10"/>
    <p:sldLayoutId id="2147483678" r:id="rId11"/>
  </p:sldLayoutIdLst>
  <p:transition>
    <p:split orient="vert"/>
  </p:transition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8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8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8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8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8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8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9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9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9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700463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7200">
                <a:solidFill>
                  <a:srgbClr val="C00000"/>
                </a:solidFill>
              </a:rPr>
              <a:t>Герои Советского Союза</a:t>
            </a:r>
          </a:p>
        </p:txBody>
      </p:sp>
    </p:spTree>
  </p:cSld>
  <p:clrMapOvr>
    <a:masterClrMapping/>
  </p:clrMapOvr>
  <p:transition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1"/>
          <p:cNvSpPr txBox="1">
            <a:spLocks noChangeArrowheads="1"/>
          </p:cNvSpPr>
          <p:nvPr/>
        </p:nvSpPr>
        <p:spPr bwMode="auto">
          <a:xfrm>
            <a:off x="755650" y="2133600"/>
            <a:ext cx="795655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 i="1">
                <a:latin typeface="Constantia" pitchFamily="18" charset="0"/>
              </a:rPr>
              <a:t>Умру, но не покину поле боя…..</a:t>
            </a:r>
          </a:p>
        </p:txBody>
      </p:sp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2555875" y="4365625"/>
            <a:ext cx="626745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Constantia" pitchFamily="18" charset="0"/>
              </a:rPr>
              <a:t>Слова Виктора,</a:t>
            </a:r>
          </a:p>
          <a:p>
            <a:r>
              <a:rPr lang="ru-RU" sz="3600">
                <a:latin typeface="Constantia" pitchFamily="18" charset="0"/>
              </a:rPr>
              <a:t> написанные на  фотографии</a:t>
            </a:r>
          </a:p>
          <a:p>
            <a:r>
              <a:rPr lang="ru-RU" sz="3600">
                <a:latin typeface="Constantia" pitchFamily="18" charset="0"/>
              </a:rPr>
              <a:t> его любимой девушки…</a:t>
            </a:r>
          </a:p>
        </p:txBody>
      </p:sp>
    </p:spTree>
  </p:cSld>
  <p:clrMapOvr>
    <a:masterClrMapping/>
  </p:clrMapOvr>
  <p:transition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Содержимое 4" descr="DSCN511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63" y="749300"/>
            <a:ext cx="2927350" cy="3903663"/>
          </a:xfrm>
        </p:spPr>
      </p:pic>
      <p:sp>
        <p:nvSpPr>
          <p:cNvPr id="29698" name="Текст 2"/>
          <p:cNvSpPr>
            <a:spLocks noGrp="1"/>
          </p:cNvSpPr>
          <p:nvPr>
            <p:ph type="body" idx="2"/>
          </p:nvPr>
        </p:nvSpPr>
        <p:spPr>
          <a:xfrm>
            <a:off x="3348038" y="2276475"/>
            <a:ext cx="5273675" cy="3733800"/>
          </a:xfrm>
        </p:spPr>
        <p:txBody>
          <a:bodyPr/>
          <a:lstStyle/>
          <a:p>
            <a:r>
              <a:rPr lang="ru-RU" sz="2000" b="1">
                <a:solidFill>
                  <a:srgbClr val="FFC000"/>
                </a:solidFill>
              </a:rPr>
              <a:t>Родился 19 декабря 1917 года. Осенью 1939 года был призван в ряды Красной Армии и зачислен в 1-ую мотострелковую Московскую дивизию.</a:t>
            </a:r>
          </a:p>
          <a:p>
            <a:r>
              <a:rPr lang="ru-RU" sz="2000" b="1">
                <a:solidFill>
                  <a:srgbClr val="FFC000"/>
                </a:solidFill>
              </a:rPr>
              <a:t> Первое боевое крещение  Николай Дмитриев получил 10 июля 1941 года на реке Березине, где разгорелся бой с танковой колонной противника 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00563" y="457200"/>
            <a:ext cx="4262437" cy="153193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/>
              <a:t>Дмитриев Николай Михайлович</a:t>
            </a:r>
          </a:p>
        </p:txBody>
      </p:sp>
    </p:spTree>
  </p:cSld>
  <p:clrMapOvr>
    <a:masterClrMapping/>
  </p:clrMapOvr>
  <p:transition>
    <p:split orient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Текст 2"/>
          <p:cNvSpPr>
            <a:spLocks noGrp="1"/>
          </p:cNvSpPr>
          <p:nvPr>
            <p:ph type="body" idx="2"/>
          </p:nvPr>
        </p:nvSpPr>
        <p:spPr>
          <a:xfrm>
            <a:off x="4859338" y="1600200"/>
            <a:ext cx="3906837" cy="3733800"/>
          </a:xfrm>
        </p:spPr>
        <p:txBody>
          <a:bodyPr/>
          <a:lstStyle/>
          <a:p>
            <a:pPr algn="ctr"/>
            <a:r>
              <a:rPr lang="ru-RU" sz="2400" b="1">
                <a:solidFill>
                  <a:srgbClr val="FFFF00"/>
                </a:solidFill>
              </a:rPr>
              <a:t>Бой был неравный, длился несколько часов. В этом бою погибли все артиллеристы. Остался один Дмитриев…Тяжело раненый  он продолжал обстрел. Уничтожил лично еще семь танков противника.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859338" y="457200"/>
            <a:ext cx="3903662" cy="10668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>
                <a:solidFill>
                  <a:schemeClr val="bg2">
                    <a:lumMod val="75000"/>
                  </a:schemeClr>
                </a:solidFill>
              </a:rPr>
              <a:t>Подвиг артиллериста</a:t>
            </a:r>
          </a:p>
        </p:txBody>
      </p:sp>
      <p:pic>
        <p:nvPicPr>
          <p:cNvPr id="30723" name="Содержимое 6" descr="DSCN511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l="12749" t="6885" r="21179" b="4379"/>
          <a:stretch>
            <a:fillRect/>
          </a:stretch>
        </p:blipFill>
        <p:spPr>
          <a:xfrm>
            <a:off x="468313" y="152400"/>
            <a:ext cx="3527425" cy="6318250"/>
          </a:xfrm>
        </p:spPr>
      </p:pic>
    </p:spTree>
  </p:cSld>
  <p:clrMapOvr>
    <a:masterClrMapping/>
  </p:clrMapOvr>
  <p:transition>
    <p:split orient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77825" y="1773238"/>
            <a:ext cx="8766175" cy="3733800"/>
          </a:xfrm>
        </p:spPr>
        <p:txBody>
          <a:bodyPr>
            <a:noAutofit/>
          </a:bodyPr>
          <a:lstStyle/>
          <a:p>
            <a:pPr fontAlgn="auto">
              <a:buFont typeface="Wingdings 2"/>
              <a:buNone/>
              <a:defRPr/>
            </a:pPr>
            <a:r>
              <a:rPr lang="ru-RU" sz="6000" b="1" dirty="0">
                <a:solidFill>
                  <a:schemeClr val="bg2">
                    <a:lumMod val="75000"/>
                  </a:schemeClr>
                </a:solidFill>
              </a:rPr>
              <a:t>Вечная Слава героям! </a:t>
            </a:r>
          </a:p>
        </p:txBody>
      </p:sp>
    </p:spTree>
  </p:cSld>
  <p:clrMapOvr>
    <a:masterClrMapping/>
  </p:clrMapOvr>
  <p:transition>
    <p:split orient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Содержимое 4" descr="JawdccXjWpY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231900"/>
            <a:ext cx="6248400" cy="4165600"/>
          </a:xfrm>
        </p:spPr>
      </p:pic>
      <p:sp>
        <p:nvSpPr>
          <p:cNvPr id="32770" name="Текст 2"/>
          <p:cNvSpPr>
            <a:spLocks noGrp="1"/>
          </p:cNvSpPr>
          <p:nvPr>
            <p:ph type="body" idx="2"/>
          </p:nvPr>
        </p:nvSpPr>
        <p:spPr>
          <a:xfrm>
            <a:off x="5435600" y="1600200"/>
            <a:ext cx="3330575" cy="3733800"/>
          </a:xfrm>
        </p:spPr>
        <p:txBody>
          <a:bodyPr/>
          <a:lstStyle/>
          <a:p>
            <a:r>
              <a:rPr lang="ru-RU" sz="2000" b="1">
                <a:solidFill>
                  <a:srgbClr val="FFFF00"/>
                </a:solidFill>
              </a:rPr>
              <a:t>Открыт в 1970 году рядом с центральной городской площадью. Солдат принимает меч, Благословляемый матерью-Мордовией.  Она облачена в традиционный костюм мордвы-эрзи.</a:t>
            </a:r>
          </a:p>
          <a:p>
            <a:r>
              <a:rPr lang="ru-RU" sz="2000" b="1">
                <a:solidFill>
                  <a:srgbClr val="FFFF00"/>
                </a:solidFill>
              </a:rPr>
              <a:t>Скульптор Н.В.Томский</a:t>
            </a:r>
          </a:p>
          <a:p>
            <a:r>
              <a:rPr lang="ru-RU" sz="2000" b="1">
                <a:solidFill>
                  <a:srgbClr val="FFFF00"/>
                </a:solidFill>
              </a:rPr>
              <a:t>Архитектор А.Н.Душкин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76600" y="457200"/>
            <a:ext cx="5486400" cy="10668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>
                <a:solidFill>
                  <a:srgbClr val="C00000"/>
                </a:solidFill>
              </a:rPr>
              <a:t>Монумент Вечной славы</a:t>
            </a:r>
          </a:p>
        </p:txBody>
      </p:sp>
    </p:spTree>
  </p:cSld>
  <p:clrMapOvr>
    <a:masterClrMapping/>
  </p:clrMapOvr>
  <p:transition>
    <p:split orient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Содержимое 4" descr="e79effbdab51b3d9e7009b2bddb0f00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479425"/>
            <a:ext cx="3889375" cy="5846763"/>
          </a:xfrm>
        </p:spPr>
      </p:pic>
      <p:sp>
        <p:nvSpPr>
          <p:cNvPr id="33794" name="Текст 2"/>
          <p:cNvSpPr>
            <a:spLocks noGrp="1"/>
          </p:cNvSpPr>
          <p:nvPr>
            <p:ph type="body" idx="2"/>
          </p:nvPr>
        </p:nvSpPr>
        <p:spPr>
          <a:xfrm>
            <a:off x="4932363" y="1600200"/>
            <a:ext cx="3833812" cy="3733800"/>
          </a:xfrm>
        </p:spPr>
        <p:txBody>
          <a:bodyPr/>
          <a:lstStyle/>
          <a:p>
            <a:r>
              <a:rPr lang="ru-RU" sz="2000" b="1">
                <a:solidFill>
                  <a:srgbClr val="FFFF00"/>
                </a:solidFill>
              </a:rPr>
              <a:t>На пересечении улиц Советской и Пролетарской установлен самолет -истрибительМИГ-17, устремленный в небо. Это памятник установлен в честь мордовских летчиков, вставших на защиту Родины. Самолет был установлен в честь 30-летия победы в ВОВ в 1975 году.</a:t>
            </a:r>
          </a:p>
          <a:p>
            <a:r>
              <a:rPr lang="ru-RU" sz="2000" b="1">
                <a:solidFill>
                  <a:srgbClr val="FFFF00"/>
                </a:solidFill>
              </a:rPr>
              <a:t>Архитектор А.Бакланов.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3800" y="457200"/>
            <a:ext cx="3759200" cy="10668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solidFill>
                  <a:srgbClr val="C00000"/>
                </a:solidFill>
              </a:rPr>
              <a:t>Памятник Самолет</a:t>
            </a:r>
          </a:p>
        </p:txBody>
      </p:sp>
    </p:spTree>
  </p:cSld>
  <p:clrMapOvr>
    <a:masterClrMapping/>
  </p:clrMapOvr>
  <p:transition>
    <p:split orient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Содержимое 4" descr="0008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300163"/>
            <a:ext cx="5046663" cy="3784600"/>
          </a:xfrm>
        </p:spPr>
      </p:pic>
      <p:sp>
        <p:nvSpPr>
          <p:cNvPr id="34818" name="Текст 2"/>
          <p:cNvSpPr>
            <a:spLocks noGrp="1"/>
          </p:cNvSpPr>
          <p:nvPr>
            <p:ph type="body" idx="2"/>
          </p:nvPr>
        </p:nvSpPr>
        <p:spPr>
          <a:xfrm>
            <a:off x="4932363" y="1916113"/>
            <a:ext cx="3743325" cy="3960812"/>
          </a:xfrm>
        </p:spPr>
        <p:txBody>
          <a:bodyPr/>
          <a:lstStyle/>
          <a:p>
            <a:r>
              <a:rPr lang="ru-RU" sz="2000"/>
              <a:t> </a:t>
            </a:r>
            <a:r>
              <a:rPr lang="ru-RU" sz="2000" b="1">
                <a:solidFill>
                  <a:srgbClr val="FFC000"/>
                </a:solidFill>
              </a:rPr>
              <a:t>На бульваре Цаплина, в год 40-летия Великой Победы был установлен</a:t>
            </a:r>
          </a:p>
          <a:p>
            <a:r>
              <a:rPr lang="ru-RU" sz="2000" b="1">
                <a:solidFill>
                  <a:srgbClr val="FFC000"/>
                </a:solidFill>
              </a:rPr>
              <a:t> танк Т-34.Этот монумент посвящен труженикам Мордовии, которые собрали деньги на танковую колонну «Мордовский  колхозник»(Было собрано более 36 миллионов советских рублей)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56325" y="0"/>
            <a:ext cx="2606675" cy="16764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>
                <a:solidFill>
                  <a:srgbClr val="C00000"/>
                </a:solidFill>
              </a:rPr>
              <a:t>Памятник Танк Т-34</a:t>
            </a:r>
          </a:p>
        </p:txBody>
      </p:sp>
    </p:spTree>
  </p:cSld>
  <p:clrMapOvr>
    <a:masterClrMapping/>
  </p:clrMapOvr>
  <p:transition>
    <p:split orient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Содержимое 4" descr="saransk-49311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2492375"/>
            <a:ext cx="4910137" cy="3679825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859338" y="1628775"/>
            <a:ext cx="4284662" cy="4381500"/>
          </a:xfrm>
        </p:spPr>
        <p:txBody>
          <a:bodyPr>
            <a:normAutofit fontScale="25000" lnSpcReduction="20000"/>
          </a:bodyPr>
          <a:lstStyle/>
          <a:p>
            <a:pPr fontAlgn="auto">
              <a:buFont typeface="Wingdings 2"/>
              <a:buNone/>
              <a:defRPr/>
            </a:pPr>
            <a:r>
              <a:rPr lang="ru-RU" sz="8000" b="1" dirty="0">
                <a:solidFill>
                  <a:srgbClr val="FFC000"/>
                </a:solidFill>
              </a:rPr>
              <a:t>Памятник был установлен в  2005 году</a:t>
            </a:r>
          </a:p>
          <a:p>
            <a:pPr fontAlgn="auto">
              <a:buFont typeface="Wingdings 2"/>
              <a:buNone/>
              <a:defRPr/>
            </a:pPr>
            <a:r>
              <a:rPr lang="ru-RU" sz="8000" b="1" dirty="0">
                <a:solidFill>
                  <a:srgbClr val="FFC000"/>
                </a:solidFill>
              </a:rPr>
              <a:t>Серые пилоны из мрамора символизируют тиски войны. На них высечены имена бойцов павших в локальных конфликтах и войнах.</a:t>
            </a:r>
          </a:p>
          <a:p>
            <a:pPr fontAlgn="auto">
              <a:buFont typeface="Wingdings 2"/>
              <a:buNone/>
              <a:defRPr/>
            </a:pPr>
            <a:r>
              <a:rPr lang="ru-RU" sz="8000" b="1" dirty="0">
                <a:solidFill>
                  <a:srgbClr val="FFC000"/>
                </a:solidFill>
              </a:rPr>
              <a:t>Архитектор –В.А. Бродовский</a:t>
            </a:r>
          </a:p>
          <a:p>
            <a:pPr fontAlgn="auto">
              <a:buFont typeface="Wingdings 2"/>
              <a:buNone/>
              <a:defRPr/>
            </a:pPr>
            <a:r>
              <a:rPr lang="ru-RU" sz="8000" b="1" dirty="0">
                <a:solidFill>
                  <a:srgbClr val="FFC000"/>
                </a:solidFill>
              </a:rPr>
              <a:t>Скульптор-Н.М. Филатов</a:t>
            </a:r>
            <a:r>
              <a:rPr lang="ru-RU" dirty="0"/>
              <a:t>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140200" y="476250"/>
            <a:ext cx="4478338" cy="10668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</a:rPr>
              <a:t>Памятник воинам-интернационалистам</a:t>
            </a:r>
          </a:p>
        </p:txBody>
      </p:sp>
    </p:spTree>
  </p:cSld>
  <p:clrMapOvr>
    <a:masterClrMapping/>
  </p:clrMapOvr>
  <p:transition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188" y="549275"/>
            <a:ext cx="7924800" cy="98425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  <a:t>Мы помним, чтим поклоном низким,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  <a:t>Всех, кто войну не пережил.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  <a:t>И тех, ушедших в обелиски.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  <a:t>И тех, кто вовсе без могил</a:t>
            </a:r>
            <a:r>
              <a:rPr lang="ru-RU" sz="4400" dirty="0">
                <a:solidFill>
                  <a:srgbClr val="FFFF00"/>
                </a:solidFill>
              </a:rPr>
              <a:t>.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4663" y="457200"/>
            <a:ext cx="4402137" cy="1066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>
                <a:solidFill>
                  <a:srgbClr val="C00000"/>
                </a:solidFill>
              </a:rPr>
              <a:t>Война…</a:t>
            </a:r>
          </a:p>
        </p:txBody>
      </p:sp>
      <p:pic>
        <p:nvPicPr>
          <p:cNvPr id="5" name="Рисунок 4" descr="1353763648-0477318-www.nevsepic.com.ua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418" r="9418"/>
          <a:stretch>
            <a:fillRect/>
          </a:stretch>
        </p:blipFill>
        <p:spPr>
          <a:xfrm>
            <a:off x="457200" y="457200"/>
            <a:ext cx="3839469" cy="354786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11638" y="1600200"/>
            <a:ext cx="4475162" cy="4419600"/>
          </a:xfrm>
        </p:spPr>
        <p:txBody>
          <a:bodyPr>
            <a:normAutofit lnSpcReduction="10000"/>
          </a:bodyPr>
          <a:lstStyle/>
          <a:p>
            <a:pPr fontAlgn="auto">
              <a:defRPr/>
            </a:pPr>
            <a:r>
              <a:rPr lang="ru-RU" sz="3200" b="1" dirty="0">
                <a:solidFill>
                  <a:srgbClr val="C00000"/>
                </a:solidFill>
              </a:rPr>
              <a:t>22 июня 1941 в 4 утра, без объявления войны фашистская Германия и ее союзники напали на Советский  Союз…</a:t>
            </a:r>
          </a:p>
          <a:p>
            <a:pPr fontAlgn="auto">
              <a:defRPr/>
            </a:pPr>
            <a:r>
              <a:rPr lang="ru-RU" sz="3200" b="1" dirty="0">
                <a:solidFill>
                  <a:srgbClr val="C00000"/>
                </a:solidFill>
              </a:rPr>
              <a:t>Так началась Война!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850" y="981075"/>
            <a:ext cx="8496300" cy="4643438"/>
          </a:xfrm>
        </p:spPr>
        <p:txBody>
          <a:bodyPr/>
          <a:lstStyle/>
          <a:p>
            <a:pPr fontAlgn="auto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 время Великой Отечественной войны 1941 – 1945 гг. мордовский народ вместе с другими народами Советского Союза встал на защиту своей родины.  </a:t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республике формировались воинские части, покрывшие себя славой в боях за Москву, Сталинград и другие города. 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642941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Уроженцы Мордовии в годы ВОВ</a:t>
            </a:r>
          </a:p>
        </p:txBody>
      </p:sp>
    </p:spTree>
  </p:cSld>
  <p:clrMapOvr>
    <a:masterClrMapping/>
  </p:clrMapOvr>
  <p:transition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9750" y="1600200"/>
            <a:ext cx="8226425" cy="3733800"/>
          </a:xfrm>
        </p:spPr>
        <p:txBody>
          <a:bodyPr>
            <a:normAutofit/>
          </a:bodyPr>
          <a:lstStyle/>
          <a:p>
            <a:pPr algn="ctr" fontAlgn="auto">
              <a:buFont typeface="Wingdings 2"/>
              <a:buNone/>
              <a:defRPr/>
            </a:pPr>
            <a:r>
              <a:rPr lang="ru-RU" sz="5400" b="1" dirty="0">
                <a:solidFill>
                  <a:schemeClr val="bg2">
                    <a:lumMod val="75000"/>
                  </a:schemeClr>
                </a:solidFill>
              </a:rPr>
              <a:t>Всего в Мордовии </a:t>
            </a:r>
          </a:p>
          <a:p>
            <a:pPr algn="ctr" fontAlgn="auto">
              <a:buFont typeface="Wingdings 2"/>
              <a:buNone/>
              <a:defRPr/>
            </a:pPr>
            <a:r>
              <a:rPr lang="ru-RU" sz="5400" b="1" dirty="0">
                <a:solidFill>
                  <a:schemeClr val="bg2">
                    <a:lumMod val="75000"/>
                  </a:schemeClr>
                </a:solidFill>
              </a:rPr>
              <a:t>107 героев</a:t>
            </a:r>
          </a:p>
          <a:p>
            <a:pPr algn="ctr" fontAlgn="auto">
              <a:buFont typeface="Wingdings 2"/>
              <a:buNone/>
              <a:defRPr/>
            </a:pPr>
            <a:r>
              <a:rPr lang="ru-RU" sz="5400" b="1" dirty="0">
                <a:solidFill>
                  <a:schemeClr val="bg2">
                    <a:lumMod val="75000"/>
                  </a:schemeClr>
                </a:solidFill>
              </a:rPr>
              <a:t> Советского Союза</a:t>
            </a:r>
          </a:p>
        </p:txBody>
      </p:sp>
    </p:spTree>
  </p:cSld>
  <p:clrMapOvr>
    <a:masterClrMapping/>
  </p:clrMapOvr>
  <p:transition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70864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>
                <a:solidFill>
                  <a:schemeClr val="bg2">
                    <a:lumMod val="75000"/>
                  </a:schemeClr>
                </a:solidFill>
              </a:rPr>
              <a:t>Самым молодым из них  является Виктор Бобков.</a:t>
            </a:r>
          </a:p>
        </p:txBody>
      </p:sp>
    </p:spTree>
  </p:cSld>
  <p:clrMapOvr>
    <a:masterClrMapping/>
  </p:clrMapOvr>
  <p:transition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Бобков Виктор Николаевич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3401" b="13401"/>
          <a:stretch>
            <a:fillRect/>
          </a:stretch>
        </p:blipFill>
        <p:spPr>
          <a:xfrm>
            <a:off x="457200" y="457200"/>
            <a:ext cx="4180202" cy="4195936"/>
          </a:xfr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7400" y="476250"/>
            <a:ext cx="2057400" cy="10668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>
                <a:solidFill>
                  <a:srgbClr val="C00000"/>
                </a:solidFill>
              </a:rPr>
              <a:t>Виктор Бобков</a:t>
            </a:r>
          </a:p>
        </p:txBody>
      </p:sp>
      <p:sp>
        <p:nvSpPr>
          <p:cNvPr id="21507" name="Текст 3"/>
          <p:cNvSpPr>
            <a:spLocks noGrp="1"/>
          </p:cNvSpPr>
          <p:nvPr>
            <p:ph type="body" sz="half" idx="2"/>
          </p:nvPr>
        </p:nvSpPr>
        <p:spPr>
          <a:xfrm>
            <a:off x="2987675" y="1600200"/>
            <a:ext cx="5699125" cy="4419600"/>
          </a:xfrm>
        </p:spPr>
        <p:txBody>
          <a:bodyPr/>
          <a:lstStyle/>
          <a:p>
            <a:r>
              <a:rPr lang="ru-RU" sz="2400" b="1">
                <a:solidFill>
                  <a:srgbClr val="FFC000"/>
                </a:solidFill>
              </a:rPr>
              <a:t>Родился в 1926 году в Саранске. Когда началась война ему было 15 лет. Он горел желанием принять участие в боях с фашистами, но Виктору отказывали, говорили- подрасти! В августе 1943 года Виктор ушел добровольцем на фронт. В составе войск 3- его белорусского фронта молодой воин проявил чудеса храбрости и героизма.</a:t>
            </a:r>
          </a:p>
        </p:txBody>
      </p:sp>
    </p:spTree>
  </p:cSld>
  <p:clrMapOvr>
    <a:masterClrMapping/>
  </p:clrMapOvr>
  <p:transition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91959076_4256726xohwww.zexe.d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7534" r="17534"/>
          <a:stretch>
            <a:fillRect/>
          </a:stretch>
        </p:blipFill>
        <p:spPr>
          <a:xfrm>
            <a:off x="457200" y="457200"/>
            <a:ext cx="5050904" cy="4667291"/>
          </a:xfrm>
        </p:spPr>
      </p:pic>
      <p:sp>
        <p:nvSpPr>
          <p:cNvPr id="22530" name="Текст 3"/>
          <p:cNvSpPr>
            <a:spLocks noGrp="1"/>
          </p:cNvSpPr>
          <p:nvPr>
            <p:ph type="body" sz="half" idx="2"/>
          </p:nvPr>
        </p:nvSpPr>
        <p:spPr>
          <a:xfrm>
            <a:off x="4140200" y="1125538"/>
            <a:ext cx="5003800" cy="4894262"/>
          </a:xfrm>
        </p:spPr>
        <p:txBody>
          <a:bodyPr/>
          <a:lstStyle/>
          <a:p>
            <a:pPr algn="ctr"/>
            <a:r>
              <a:rPr lang="ru-RU" sz="2400" b="1">
                <a:solidFill>
                  <a:srgbClr val="FFFF00"/>
                </a:solidFill>
              </a:rPr>
              <a:t>Когда подразделение, в котором находился Виктор, подошло к реке Неман, он добровольно изъявил желание форсировать реку. Он смог , будучи раненым, переплыть реку, и доставить донесение в срок.</a:t>
            </a:r>
          </a:p>
        </p:txBody>
      </p:sp>
    </p:spTree>
  </p:cSld>
  <p:clrMapOvr>
    <a:masterClrMapping/>
  </p:clrMapOvr>
  <p:transition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6013" y="620713"/>
            <a:ext cx="6923087" cy="5543550"/>
          </a:xfrm>
        </p:spPr>
        <p:txBody>
          <a:bodyPr>
            <a:noAutofit/>
          </a:bodyPr>
          <a:lstStyle/>
          <a:p>
            <a:pPr algn="ctr"/>
            <a:r>
              <a:rPr lang="ru-RU" sz="2800" b="1">
                <a:solidFill>
                  <a:srgbClr val="222613"/>
                </a:solidFill>
              </a:rPr>
              <a:t>За смелость и решительность при форсировании Немана, Виктору Бобкову указом президиума Верховного совета СССР  от</a:t>
            </a:r>
            <a:r>
              <a:rPr lang="ru-RU" sz="2800" b="1">
                <a:solidFill>
                  <a:srgbClr val="222613"/>
                </a:solidFill>
                <a:latin typeface="Arial" charset="0"/>
              </a:rPr>
              <a:t> </a:t>
            </a:r>
            <a:r>
              <a:rPr lang="ru-RU" sz="2800" b="1">
                <a:solidFill>
                  <a:srgbClr val="222613"/>
                </a:solidFill>
              </a:rPr>
              <a:t>24 марта 1945 года было присвоено звание Героя Советского Союза. Однако Виктору не пришлось разделить эту радость со своими боевыми друзьями. 17 октября 1944 года Виктор скончался от боевых ран в госпитале.</a:t>
            </a:r>
          </a:p>
          <a:p>
            <a:pPr algn="ctr"/>
            <a:endParaRPr lang="ru-RU" sz="2800" b="1">
              <a:solidFill>
                <a:srgbClr val="FFFF00"/>
              </a:solidFill>
            </a:endParaRPr>
          </a:p>
          <a:p>
            <a:pPr algn="ctr"/>
            <a:endParaRPr lang="ru-RU" sz="28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plit orient="vert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301</TotalTime>
  <Words>508</Words>
  <Application>Microsoft Office PowerPoint</Application>
  <PresentationFormat>Экран (4:3)</PresentationFormat>
  <Paragraphs>43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Герои Советского Союза</vt:lpstr>
      <vt:lpstr>Презентация PowerPoint</vt:lpstr>
      <vt:lpstr>Война…</vt:lpstr>
      <vt:lpstr>Уроженцы Мордовии в годы ВОВ</vt:lpstr>
      <vt:lpstr>Презентация PowerPoint</vt:lpstr>
      <vt:lpstr>Самым молодым из них  является Виктор Бобков.</vt:lpstr>
      <vt:lpstr>Виктор Бобков</vt:lpstr>
      <vt:lpstr>Презентация PowerPoint</vt:lpstr>
      <vt:lpstr>Презентация PowerPoint</vt:lpstr>
      <vt:lpstr>Презентация PowerPoint</vt:lpstr>
      <vt:lpstr>Дмитриев Николай Михайлович</vt:lpstr>
      <vt:lpstr>Подвиг артиллериста</vt:lpstr>
      <vt:lpstr>Презентация PowerPoint</vt:lpstr>
      <vt:lpstr>Монумент Вечной славы</vt:lpstr>
      <vt:lpstr>Памятник Самолет</vt:lpstr>
      <vt:lpstr>Памятник Танк Т-34</vt:lpstr>
      <vt:lpstr>Памятник воинам-интернационалистам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33</cp:revision>
  <dcterms:created xsi:type="dcterms:W3CDTF">2016-04-21T09:22:37Z</dcterms:created>
  <dcterms:modified xsi:type="dcterms:W3CDTF">2018-11-16T19:12:11Z</dcterms:modified>
</cp:coreProperties>
</file>