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1522A-0A7D-46E1-BF7F-C9AC67361F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4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4E30-0A34-41B2-8824-3A22310477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082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2734B-72B9-4024-9A95-5180AC2770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53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7D790-6094-4ABF-82C4-49B45F7277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65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E453D-CE9C-423B-9187-537A5A4FB8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30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7E6E1-8CAC-4C2F-8517-2EE65ACDE5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72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422AB-8FB7-439E-B392-1878EDA356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1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215C1-510A-4A59-A7A5-649EB00731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3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BF131-BC57-4CBE-891B-1934B4D97B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59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4F0CE-93DC-4C9E-9E7E-646CA68899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45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B203B-88AF-4125-B2E2-638914DEA7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30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DD9F79-56CB-456F-AE55-BDC9AE38593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13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2115666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ИНФОРМАЦИОННЫЕ ТЕХНОЛОГИИ В ДЕЯТЕЛЬНОСТИ ВОСПИТАТЕЛЯ ДЕТСКОГО САДА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91072"/>
          </a:xfrm>
        </p:spPr>
        <p:txBody>
          <a:bodyPr/>
          <a:lstStyle/>
          <a:p>
            <a:pPr lvl="0" eaLnBrk="1" hangingPunct="1">
              <a:buClr>
                <a:srgbClr val="CCECFF"/>
              </a:buClr>
              <a:buSzPct val="115000"/>
              <a:defRPr/>
            </a:pPr>
            <a:r>
              <a:rPr lang="ru-RU" alt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Подготовила воспитатель МБДОУ «Детский сад «Солнышко» Симферопольский р-н</a:t>
            </a:r>
          </a:p>
          <a:p>
            <a:pPr lvl="0" eaLnBrk="1" hangingPunct="1">
              <a:buClr>
                <a:srgbClr val="CCECFF"/>
              </a:buClr>
              <a:buSzPct val="115000"/>
              <a:defRPr/>
            </a:pPr>
            <a:r>
              <a:rPr lang="ru-RU" alt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Литвиненко С.Л</a:t>
            </a:r>
            <a:endParaRPr lang="ru-RU" alt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39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3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995120" cy="4525963"/>
          </a:xfrm>
        </p:spPr>
        <p:txBody>
          <a:bodyPr/>
          <a:lstStyle/>
          <a:p>
            <a:pPr lvl="0" algn="ctr" eaLnBrk="1" hangingPunct="1">
              <a:buClr>
                <a:srgbClr val="CCECFF"/>
              </a:buClr>
              <a:buSzPct val="115000"/>
              <a:buNone/>
              <a:defRPr/>
            </a:pPr>
            <a:r>
              <a:rPr lang="ru-RU" altLang="ru-RU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   	</a:t>
            </a:r>
            <a:r>
              <a:rPr lang="ru-RU" alt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Использование </a:t>
            </a:r>
            <a:r>
              <a:rPr lang="ru-RU" alt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информационных технологий в учебно-воспитательном процессе не только целесообразно, но и </a:t>
            </a:r>
            <a:r>
              <a:rPr lang="ru-RU" alt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позволяет </a:t>
            </a:r>
            <a:r>
              <a:rPr lang="ru-RU" alt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достичь </a:t>
            </a:r>
            <a:r>
              <a:rPr lang="ru-RU" alt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одну </a:t>
            </a:r>
            <a:r>
              <a:rPr lang="ru-RU" alt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из </a:t>
            </a:r>
            <a:r>
              <a:rPr lang="ru-RU" alt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целей</a:t>
            </a:r>
            <a:r>
              <a:rPr lang="ru-RU" alt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, которую ставит перед педагогами «Концепция модернизации образования» - подготовка разносторонней развитой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929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512168"/>
          </a:xfrm>
        </p:spPr>
        <p:txBody>
          <a:bodyPr/>
          <a:lstStyle/>
          <a:p>
            <a:r>
              <a:rPr lang="ru-RU" sz="4000" b="1" kern="1200" dirty="0" smtClean="0">
                <a:solidFill>
                  <a:srgbClr val="B83D6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kern="1200" dirty="0" smtClean="0">
                <a:solidFill>
                  <a:srgbClr val="B83D6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  <a:r>
              <a:rPr lang="ru-RU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 внимание!</a:t>
            </a:r>
            <a:endParaRPr lang="ru-R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636912"/>
            <a:ext cx="5112568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840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3096344"/>
          </a:xfrm>
        </p:spPr>
        <p:txBody>
          <a:bodyPr/>
          <a:lstStyle/>
          <a:p>
            <a:pPr marL="1398588" lvl="0" indent="-1371600" eaLnBrk="1" hangingPunct="1">
              <a:spcBef>
                <a:spcPts val="600"/>
              </a:spcBef>
              <a:defRPr/>
            </a:pPr>
            <a:r>
              <a:rPr 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«Человек образованный – тот кто знает, где найти то, чего он не знает»</a:t>
            </a:r>
            <a:br>
              <a:rPr 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Георг </a:t>
            </a:r>
            <a:r>
              <a:rPr lang="ru-RU" sz="3600" b="1" kern="12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Зиммель</a:t>
            </a:r>
            <a:r>
              <a:rPr 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C:\Users\Admin\Desktop\рабочий стол\Новая папка\картинки\sl1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489654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0561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/>
          <a:lstStyle/>
          <a:p>
            <a:r>
              <a:rPr lang="ru-RU" alt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ЧТО ТАКОЕ ИНФОРМАЦИОННЫЕ ТЕХНОЛОГИИ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2204864"/>
            <a:ext cx="5194920" cy="3921299"/>
          </a:xfrm>
        </p:spPr>
        <p:txBody>
          <a:bodyPr/>
          <a:lstStyle/>
          <a:p>
            <a:pPr lvl="0" eaLnBrk="1" hangingPunct="1">
              <a:buClr>
                <a:srgbClr val="CCECFF"/>
              </a:buClr>
              <a:buSzPct val="115000"/>
              <a:buNone/>
              <a:defRPr/>
            </a:pPr>
            <a:r>
              <a:rPr lang="ru-RU" alt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   	</a:t>
            </a:r>
            <a:r>
              <a:rPr lang="ru-RU" alt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Информационная </a:t>
            </a:r>
            <a:r>
              <a:rPr lang="ru-RU" alt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технология </a:t>
            </a:r>
            <a:r>
              <a:rPr lang="ru-RU" alt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– </a:t>
            </a:r>
            <a:endParaRPr lang="ru-RU" altLang="ru-RU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pPr lvl="0" eaLnBrk="1" hangingPunct="1">
              <a:buClr>
                <a:srgbClr val="CCECFF"/>
              </a:buClr>
              <a:buSzPct val="115000"/>
              <a:buNone/>
              <a:defRPr/>
            </a:pPr>
            <a:r>
              <a:rPr lang="ru-RU" alt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ru-RU" alt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   это </a:t>
            </a:r>
            <a:r>
              <a:rPr lang="ru-RU" alt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совокупность методов, производственных процессов и программно-технических средств, объединенных в технологическую цепочку, обеспечивающую сбор, хранение, обработку, вывод и распространение информации для снижения трудоемкости процессов использования информационных ресурсов, повышения их надежности и оперативности.</a:t>
            </a:r>
          </a:p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7" name="Picture 6" descr="&amp;Mcy;&amp;ucy;&amp;ncy;&amp;icy;&amp;tscy;&amp;icy;&amp;pcy;&amp;acy;&amp;lcy;&amp;softcy;&amp;ncy;&amp;ocy;&amp;iecy; &amp;ocy;&amp;bcy;&amp;rcy;&amp;acy;&amp;zcy;&amp;ocy;&amp;vcy;&amp;acy;&amp;tcy;&amp;iecy;&amp;lcy;&amp;softcy;&amp;ncy;&amp;ocy;&amp;iecy; &amp;ucy;&amp;chcy;&amp;rcy;&amp;iecy;&amp;zhcy;&amp;dcy;&amp;iecy;&amp;ncy;&amp;icy;&amp;iecy; &quot;&amp;Ncy;&amp;ucy;&amp;rcy;&amp;mcy;&amp;icy;&amp;ncy;&amp;scy;&amp;kcy;&amp;acy;&amp;yacy; &amp;scy;&amp;rcy;&amp;iecy;&amp;dcy;&amp;ncy;&amp;yacy;&amp;yacy;…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6096" y="2420888"/>
            <a:ext cx="324594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131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ru-RU" alt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ПРИМЕНЕНИЕ ИНФОРМАЦИОННО – КОМПЬЮТЕРНЫХ ТЕХНОЛОГИЙ В ДЕТСКОМ САДУ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7139136" cy="4824536"/>
          </a:xfrm>
        </p:spPr>
        <p:txBody>
          <a:bodyPr/>
          <a:lstStyle/>
          <a:p>
            <a:pPr marL="365125" lvl="0" indent="-282575" eaLnBrk="1" hangingPunct="1">
              <a:spcBef>
                <a:spcPts val="600"/>
              </a:spcBef>
              <a:buClr>
                <a:srgbClr val="B83D68"/>
              </a:buClr>
              <a:buSzPct val="80000"/>
              <a:buNone/>
            </a:pPr>
            <a:r>
              <a:rPr lang="ru-RU" altLang="ru-RU" sz="1600" kern="1200" dirty="0" smtClean="0">
                <a:solidFill>
                  <a:srgbClr val="B83D68"/>
                </a:solidFill>
                <a:latin typeface="Times New Roman" pitchFamily="18" charset="0"/>
              </a:rPr>
              <a:t>    	 	</a:t>
            </a:r>
            <a:r>
              <a:rPr lang="ru-RU" altLang="ru-RU" sz="1600" b="1" kern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</a:t>
            </a:r>
            <a:r>
              <a:rPr lang="ru-RU" altLang="ru-RU" sz="16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информационно-коммуникационных технологий в детском саду – актуальная проблема современного дошкольного воспитания. Важность и необходимость внедрения таких технологий в процесс образовательной деятельности отмечалась международными экспертами во «Всемирном докладе по коммуникации и информации», подготовленном ЮНЕСКО.</a:t>
            </a:r>
          </a:p>
          <a:p>
            <a:pPr marL="365125" lvl="0" indent="-282575" eaLnBrk="1" hangingPunct="1">
              <a:spcBef>
                <a:spcPts val="600"/>
              </a:spcBef>
              <a:buClr>
                <a:srgbClr val="B83D68"/>
              </a:buClr>
              <a:buSzPct val="80000"/>
              <a:buNone/>
            </a:pPr>
            <a:r>
              <a:rPr lang="ru-RU" altLang="ru-RU" sz="1600" b="1" kern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	В </a:t>
            </a:r>
            <a:r>
              <a:rPr lang="ru-RU" altLang="ru-RU" sz="16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настоящее время основная задача развития ИКТ в ДОУ – это создание образовательных комплексов как средства обучения и как компонента </a:t>
            </a:r>
            <a:r>
              <a:rPr lang="ru-RU" altLang="ru-RU" sz="1600" b="1" kern="1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воспитательно</a:t>
            </a:r>
            <a:r>
              <a:rPr lang="ru-RU" altLang="ru-RU" sz="16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-образовательной системы ДОУ в соответствии с </a:t>
            </a:r>
            <a:r>
              <a:rPr lang="ru-RU" altLang="ru-RU" sz="1600" b="1" kern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ФГОС. </a:t>
            </a:r>
            <a:r>
              <a:rPr lang="ru-RU" altLang="ru-RU" sz="16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Преимущества данных образовательных комплексов в том, что они включаю</a:t>
            </a:r>
            <a:r>
              <a:rPr lang="ru-RU" altLang="ru-RU" sz="16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 </a:t>
            </a:r>
            <a:r>
              <a:rPr lang="ru-RU" altLang="ru-RU" sz="16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себя средства для образования, воспитания и развития детей</a:t>
            </a:r>
            <a:r>
              <a:rPr lang="ru-RU" altLang="ru-RU" sz="1600" b="1" kern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eaLnBrk="1" hangingPunct="1"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	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Приоритетной </a:t>
            </a:r>
            <a:r>
              <a:rPr lang="ru-RU" altLang="ru-R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задачей национального проекта «Образование» является информатизация образовательного пространства, которое включает в себя оснащение современной техникой, позволяющей в полной мере реализовывать информационно-коммуникационные технологии обучения. </a:t>
            </a:r>
          </a:p>
          <a:p>
            <a:endParaRPr lang="ru-RU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52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/>
          <a:lstStyle/>
          <a:p>
            <a:pPr marL="365125" lvl="0" indent="-282575" eaLnBrk="1" hangingPunct="1">
              <a:spcBef>
                <a:spcPts val="600"/>
              </a:spcBef>
            </a:pPr>
            <a:r>
              <a:rPr lang="ru-RU" altLang="ru-RU" sz="2000" b="1" kern="1200" dirty="0" smtClean="0">
                <a:solidFill>
                  <a:srgbClr val="B83D68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altLang="ru-RU" sz="2000" b="1" kern="1200" dirty="0" smtClean="0">
                <a:solidFill>
                  <a:srgbClr val="B83D68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altLang="ru-RU" sz="36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преимуществах </a:t>
            </a:r>
            <a:r>
              <a:rPr lang="ru-RU" alt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использования </a:t>
            </a:r>
            <a:br>
              <a:rPr lang="ru-RU" alt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alt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интерактивных материалов.</a:t>
            </a:r>
            <a:br>
              <a:rPr lang="ru-RU" alt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7067128" cy="4968552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</a:pPr>
            <a:r>
              <a:rPr lang="ru-RU" altLang="ru-RU" sz="18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привлекают пассивных слушателей к активной деятельности; </a:t>
            </a:r>
          </a:p>
          <a:p>
            <a:pPr marL="0" lvl="0" indent="0" algn="just" eaLnBrk="1" hangingPunct="1">
              <a:spcBef>
                <a:spcPct val="0"/>
              </a:spcBef>
            </a:pPr>
            <a:r>
              <a:rPr lang="ru-RU" altLang="ru-RU" sz="1800" b="1" kern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делают </a:t>
            </a:r>
            <a:r>
              <a:rPr lang="ru-RU" altLang="ru-RU" sz="18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образовательную деятельность более наглядной и интенсивной; </a:t>
            </a:r>
          </a:p>
          <a:p>
            <a:pPr marL="0" lvl="0" indent="0" algn="just" eaLnBrk="1" hangingPunct="1">
              <a:spcBef>
                <a:spcPct val="0"/>
              </a:spcBef>
            </a:pPr>
            <a:r>
              <a:rPr lang="ru-RU" altLang="ru-RU" sz="1800" b="1" kern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активизируют </a:t>
            </a:r>
            <a:r>
              <a:rPr lang="ru-RU" altLang="ru-RU" sz="18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познавательный интерес,  мыслительные процессы (анализ, синтез, сравнение и др.) </a:t>
            </a:r>
          </a:p>
          <a:p>
            <a:pPr marL="0" lvl="0" indent="0" eaLnBrk="1" hangingPunct="1">
              <a:spcBef>
                <a:spcPct val="0"/>
              </a:spcBef>
            </a:pPr>
            <a:r>
              <a:rPr lang="ru-RU" altLang="ru-RU" sz="18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реализовывают личностно-ориентированный и дифференцированный подходы в обучении;</a:t>
            </a:r>
          </a:p>
          <a:p>
            <a:pPr marL="0" lvl="0" indent="0" eaLnBrk="1" hangingPunct="1">
              <a:spcBef>
                <a:spcPct val="0"/>
              </a:spcBef>
            </a:pPr>
            <a:r>
              <a:rPr lang="ru-RU" altLang="ru-RU" sz="18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мультимедийных презентаций обеспечивает наглядность, которая способствует восприятию и лучшему запоминанию материала. </a:t>
            </a:r>
          </a:p>
          <a:p>
            <a:pPr marL="0" lvl="0" indent="0" eaLnBrk="1" hangingPunct="1">
              <a:spcBef>
                <a:spcPct val="0"/>
              </a:spcBef>
            </a:pPr>
            <a:r>
              <a:rPr lang="ru-RU" altLang="ru-RU" sz="18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новых приёмов объяснения и закрепления, особенно в игровой форме, повышает непроизвольное внимание детей. </a:t>
            </a:r>
          </a:p>
          <a:p>
            <a:pPr marL="0" lvl="0" indent="0" eaLnBrk="1" hangingPunct="1">
              <a:spcBef>
                <a:spcPct val="0"/>
              </a:spcBef>
            </a:pPr>
            <a:r>
              <a:rPr lang="ru-RU" altLang="ru-RU" sz="1800" b="1" kern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дисциплинирует </a:t>
            </a:r>
            <a:r>
              <a:rPr lang="ru-RU" altLang="ru-RU" sz="18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самого воспитателя, </a:t>
            </a:r>
            <a:r>
              <a:rPr lang="ru-RU" altLang="ru-RU" sz="1800" b="1" kern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формирует </a:t>
            </a:r>
            <a:r>
              <a:rPr lang="ru-RU" altLang="ru-RU" sz="18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 интерес к работе.</a:t>
            </a:r>
          </a:p>
          <a:p>
            <a:endParaRPr lang="ru-RU" sz="1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639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ИКТ </a:t>
            </a:r>
            <a:r>
              <a:rPr lang="ru-RU" alt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В ПОМОЩЬ ВОСПИТАТЕЛЮ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995120" cy="4525963"/>
          </a:xfrm>
        </p:spPr>
        <p:txBody>
          <a:bodyPr/>
          <a:lstStyle/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составлять списки детей; 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собирать сведения о родителях; 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вести диагностику развития детей; 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составлять различные бланки документов; 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составлять перспективные и календарные планы по всем направлениям работы в группе; 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оформлять родительские уголки;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делать консультации и рекомендации для родителей;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создавать всевозможные папки – стенды, папки – передвижки;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подбирать иллюстрированный материал к занятиям и для оформления стендов, группы, кабинетов;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подбирать дополнительный познавательный материал к занятиям;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знакомиться со сценариями праздников и других мероприятий;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обмениваться опытом, знакомиться с периодикой, наработками других педагогов России и зарубежья;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b="1" dirty="0">
                <a:solidFill>
                  <a:srgbClr val="C00000"/>
                </a:solidFill>
                <a:latin typeface="Arial"/>
                <a:cs typeface="Arial"/>
              </a:rPr>
              <a:t>- создавать презентации для повышения эффективности образовательных занятий с детьми и педагогической компетенции у родителей в процессе проведения родительских собраний.</a:t>
            </a:r>
          </a:p>
          <a:p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622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alt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СРЕДСТВА </a:t>
            </a:r>
            <a:r>
              <a:rPr lang="ru-RU" alt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ИКТ</a:t>
            </a:r>
            <a:r>
              <a:rPr lang="ru-RU" alt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, ИСПОЛЬЗУЕМЫЕ В ДЕТСКОМ САДУ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6923112" cy="4425355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Фотоаппарат</a:t>
            </a:r>
          </a:p>
          <a:p>
            <a:pPr lvl="0" eaLnBrk="1" hangingPunct="1">
              <a:lnSpc>
                <a:spcPct val="9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Видеокамера</a:t>
            </a:r>
          </a:p>
          <a:p>
            <a:pPr lvl="0" eaLnBrk="1" hangingPunct="1">
              <a:lnSpc>
                <a:spcPct val="9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Магнитофон</a:t>
            </a:r>
          </a:p>
          <a:p>
            <a:pPr lvl="0" eaLnBrk="1" hangingPunct="1">
              <a:lnSpc>
                <a:spcPct val="9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Телевизор</a:t>
            </a:r>
          </a:p>
          <a:p>
            <a:pPr lvl="0" eaLnBrk="1" hangingPunct="1">
              <a:lnSpc>
                <a:spcPct val="9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Видеомагнитофон</a:t>
            </a:r>
          </a:p>
          <a:p>
            <a:pPr lvl="0" eaLnBrk="1" hangingPunct="1">
              <a:lnSpc>
                <a:spcPct val="9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Интерактивная доска</a:t>
            </a:r>
          </a:p>
          <a:p>
            <a:pPr lvl="0" eaLnBrk="1" hangingPunct="1">
              <a:lnSpc>
                <a:spcPct val="9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Компьютер</a:t>
            </a:r>
          </a:p>
          <a:p>
            <a:pPr lvl="0" eaLnBrk="1" hangingPunct="1">
              <a:lnSpc>
                <a:spcPct val="9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Мультимедийный проектор</a:t>
            </a:r>
          </a:p>
          <a:p>
            <a:pPr lvl="0" eaLnBrk="1" hangingPunct="1">
              <a:lnSpc>
                <a:spcPct val="90000"/>
              </a:lnSpc>
              <a:buClr>
                <a:srgbClr val="CCECFF"/>
              </a:buClr>
              <a:buSzPct val="115000"/>
              <a:buNone/>
              <a:defRPr/>
            </a:pPr>
            <a:endParaRPr lang="ru-RU" altLang="ru-RU" sz="2800" dirty="0">
              <a:solidFill>
                <a:srgbClr val="EAEAE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999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440160"/>
          </a:xfrm>
        </p:spPr>
        <p:txBody>
          <a:bodyPr/>
          <a:lstStyle/>
          <a:p>
            <a:r>
              <a:rPr lang="ru-RU" sz="32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требования </a:t>
            </a:r>
            <a:r>
              <a:rPr lang="ru-RU" sz="32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к непосредственно образовательной деятельности (СанПиН 2.4.1.2660-10)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7200800" cy="4752528"/>
          </a:xfrm>
        </p:spPr>
        <p:txBody>
          <a:bodyPr/>
          <a:lstStyle/>
          <a:p>
            <a:pPr marL="547688" lvl="0" indent="-411163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600" dirty="0" smtClean="0">
                <a:solidFill>
                  <a:srgbClr val="292929"/>
                </a:solidFill>
                <a:latin typeface="Arial"/>
                <a:cs typeface="Arial"/>
              </a:rPr>
              <a:t>      	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/>
                <a:cs typeface="Arial"/>
              </a:rPr>
              <a:t>	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Непосредственно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образовательную деятельность с использованием компьютеров для детей 5 - 7 лет следует проводить не более одного в течение дня и не чаще трех раз в неделю в дни наиболее высокой работоспособности: во вторник, в среду и в четверг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.</a:t>
            </a:r>
          </a:p>
          <a:p>
            <a:pPr marL="547688" lvl="0" indent="-411163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      	 	После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работы с компьютером с детьми проводят гимнастику для глаз. Непрерывная продолжительность работы с компьютером в форме развивающих игр для детей 5 лет не должна превышать 10 минут и для детей 6 - 7 лет - 15 минут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.</a:t>
            </a:r>
          </a:p>
          <a:p>
            <a:pPr marL="547688" lvl="0" indent="-411163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      	 	Для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детей, имеющих хроническую патологию, </a:t>
            </a:r>
            <a:r>
              <a:rPr lang="ru-RU" altLang="ru-RU" sz="1400" b="1" dirty="0" err="1">
                <a:solidFill>
                  <a:srgbClr val="C00000"/>
                </a:solidFill>
                <a:latin typeface="Arial"/>
                <a:cs typeface="Arial"/>
              </a:rPr>
              <a:t>частоболеющих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 (более 4 раз в год), после перенесенных заболеваний в течение 2 недель продолжительность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работы с компьютером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должна быть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5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лет до 7 минут,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6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лет - до 10 мин.</a:t>
            </a:r>
          </a:p>
          <a:p>
            <a:pPr marL="547688" lvl="0" indent="-411163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      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 		Для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снижения утомляемости детей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необходимо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обеспечить гигиенически рациональную организацию рабочего места: </a:t>
            </a:r>
            <a:endParaRPr lang="ru-RU" altLang="ru-RU" sz="1400" b="1" dirty="0" smtClean="0">
              <a:solidFill>
                <a:srgbClr val="C00000"/>
              </a:solidFill>
              <a:latin typeface="Arial"/>
              <a:cs typeface="Arial"/>
            </a:endParaRPr>
          </a:p>
          <a:p>
            <a:pPr marL="547688" lvl="0" indent="-411163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      - соответствие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мебели росту ребенка, </a:t>
            </a:r>
            <a:endParaRPr lang="ru-RU" altLang="ru-RU" sz="1400" b="1" dirty="0" smtClean="0">
              <a:solidFill>
                <a:srgbClr val="C00000"/>
              </a:solidFill>
              <a:latin typeface="Arial"/>
              <a:cs typeface="Arial"/>
            </a:endParaRPr>
          </a:p>
          <a:p>
            <a:pPr marL="547688" lvl="0" indent="-411163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      - достаточный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уровень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освещенности,</a:t>
            </a:r>
          </a:p>
          <a:p>
            <a:pPr marL="547688" lvl="0" indent="-411163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      - экран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видеомонитора должен находиться на уровне глаз или чуть ниже, на расстоянии не ближе 50 см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.</a:t>
            </a:r>
          </a:p>
          <a:p>
            <a:pPr marL="547688" lvl="0" indent="-411163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      		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Ребенок, носящий очки, должен заниматься за компьютером в них. Недопустимо использование одного компьютера для одновременной  непосредственно образовательной деятельности  двух или более детей.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	</a:t>
            </a:r>
          </a:p>
          <a:p>
            <a:pPr marL="547688" lvl="0" indent="-411163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  <a:defRPr/>
            </a:pPr>
            <a:r>
              <a:rPr lang="ru-RU" altLang="ru-RU" sz="1400" b="1" dirty="0" smtClean="0">
                <a:solidFill>
                  <a:srgbClr val="C00000"/>
                </a:solidFill>
                <a:latin typeface="Arial"/>
                <a:cs typeface="Arial"/>
              </a:rPr>
              <a:t>        		Непосредственно </a:t>
            </a:r>
            <a:r>
              <a:rPr lang="ru-RU" altLang="ru-RU" sz="1400" b="1" dirty="0">
                <a:solidFill>
                  <a:srgbClr val="C00000"/>
                </a:solidFill>
                <a:latin typeface="Arial"/>
                <a:cs typeface="Arial"/>
              </a:rPr>
              <a:t>образовательную деятельность с использованием детьми с компьютеров проводят в присутствии педагога или воспитателя (методиста)".</a:t>
            </a:r>
          </a:p>
          <a:p>
            <a:pPr lvl="0" eaLnBrk="1" hangingPunct="1">
              <a:lnSpc>
                <a:spcPct val="80000"/>
              </a:lnSpc>
              <a:buClr>
                <a:srgbClr val="CCECFF"/>
              </a:buClr>
              <a:buSzPct val="115000"/>
              <a:buNone/>
            </a:pPr>
            <a:endParaRPr lang="ru-RU" altLang="ru-RU" sz="1400" dirty="0">
              <a:solidFill>
                <a:srgbClr val="EAEAEA"/>
              </a:solidFill>
              <a:latin typeface="Arial"/>
              <a:cs typeface="Arial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0219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pPr marL="365125" lvl="0" indent="-282575" eaLnBrk="1" hangingPunct="1">
              <a:spcBef>
                <a:spcPts val="600"/>
              </a:spcBef>
            </a:pP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altLang="ru-RU" sz="20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altLang="ru-RU" sz="20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altLang="ru-RU" sz="3600" b="1" kern="1200" dirty="0" smtClean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</a:t>
            </a:r>
            <a:r>
              <a:rPr lang="ru-RU" altLang="ru-RU" sz="36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ребования</a:t>
            </a:r>
            <a:r>
              <a:rPr lang="ru-RU" alt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предъявляемые </a:t>
            </a:r>
            <a:r>
              <a:rPr lang="ru-RU" altLang="ru-RU" sz="36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altLang="ru-RU" sz="36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altLang="ru-RU" sz="36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 </a:t>
            </a:r>
            <a:r>
              <a:rPr lang="ru-RU" alt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педагогу, </a:t>
            </a:r>
            <a:r>
              <a:rPr lang="ru-RU" altLang="ru-RU" sz="36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работающему </a:t>
            </a:r>
            <a:r>
              <a:rPr lang="ru-RU" altLang="ru-RU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 применением </a:t>
            </a:r>
            <a:r>
              <a:rPr lang="ru-RU" altLang="ru-RU" sz="32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ИКТ </a:t>
            </a:r>
            <a:r>
              <a:rPr lang="ru-RU" altLang="ru-RU" sz="3200" b="1" kern="1200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altLang="ru-RU" sz="3200" b="1" kern="1200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6851104" cy="3777283"/>
          </a:xfrm>
        </p:spPr>
        <p:txBody>
          <a:bodyPr/>
          <a:lstStyle/>
          <a:p>
            <a:pPr marL="365125" lvl="0" indent="-282575" eaLnBrk="1" hangingPunct="1">
              <a:spcBef>
                <a:spcPts val="600"/>
              </a:spcBef>
              <a:buClr>
                <a:srgbClr val="B83D68"/>
              </a:buClr>
              <a:buSzPct val="80000"/>
              <a:buFont typeface="Arial" charset="0"/>
              <a:buChar char="•"/>
            </a:pPr>
            <a:r>
              <a:rPr lang="ru-RU" altLang="ru-RU" sz="28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владеть основами работы на компьютере. </a:t>
            </a:r>
          </a:p>
          <a:p>
            <a:pPr marL="365125" lvl="0" indent="-282575" eaLnBrk="1" hangingPunct="1">
              <a:spcBef>
                <a:spcPts val="600"/>
              </a:spcBef>
              <a:buClr>
                <a:srgbClr val="B83D68"/>
              </a:buClr>
              <a:buSzPct val="80000"/>
              <a:buFont typeface="Arial" charset="0"/>
              <a:buChar char="•"/>
            </a:pPr>
            <a:r>
              <a:rPr lang="ru-RU" altLang="ru-RU" sz="28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иметь навыки работы с мультимедийными программами. </a:t>
            </a:r>
          </a:p>
          <a:p>
            <a:pPr marL="365125" lvl="0" indent="-282575" eaLnBrk="1" hangingPunct="1">
              <a:spcBef>
                <a:spcPts val="600"/>
              </a:spcBef>
              <a:buClr>
                <a:srgbClr val="B83D68"/>
              </a:buClr>
              <a:buSzPct val="80000"/>
              <a:buFont typeface="Arial" charset="0"/>
              <a:buChar char="•"/>
            </a:pPr>
            <a:r>
              <a:rPr lang="ru-RU" altLang="ru-RU" sz="28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владеть основами работы в Интернет. </a:t>
            </a:r>
          </a:p>
          <a:p>
            <a:pPr marL="365125" lvl="0" indent="-282575" eaLnBrk="1" hangingPunct="1">
              <a:spcBef>
                <a:spcPts val="600"/>
              </a:spcBef>
              <a:buClr>
                <a:srgbClr val="B83D68"/>
              </a:buClr>
              <a:buSzPct val="80000"/>
              <a:buFont typeface="Arial" charset="0"/>
              <a:buChar char="•"/>
            </a:pPr>
            <a:r>
              <a:rPr lang="ru-RU" altLang="ru-RU" sz="28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создавать собственные образовательные ресурсы.</a:t>
            </a:r>
          </a:p>
          <a:p>
            <a:pPr marL="365125" lvl="0" indent="-282575" eaLnBrk="1" hangingPunct="1">
              <a:spcBef>
                <a:spcPts val="600"/>
              </a:spcBef>
              <a:buClr>
                <a:srgbClr val="B83D68"/>
              </a:buClr>
              <a:buSzPct val="80000"/>
              <a:buNone/>
            </a:pPr>
            <a:endParaRPr lang="ru-RU" altLang="ru-RU" sz="28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658889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A50021"/>
      </a:hlink>
      <a:folHlink>
        <a:srgbClr val="808080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A50021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315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ИНФОРМАЦИОННЫЕ ТЕХНОЛОГИИ В ДЕЯТЕЛЬНОСТИ ВОСПИТАТЕЛЯ ДЕТСКОГО САДА</vt:lpstr>
      <vt:lpstr>«Человек образованный – тот кто знает, где найти то, чего он не знает» Георг Зиммель </vt:lpstr>
      <vt:lpstr>ЧТО ТАКОЕ ИНФОРМАЦИОННЫЕ ТЕХНОЛОГИИ</vt:lpstr>
      <vt:lpstr>ПРИМЕНЕНИЕ ИНФОРМАЦИОННО – КОМПЬЮТЕРНЫХ ТЕХНОЛОГИЙ В ДЕТСКОМ САДУ</vt:lpstr>
      <vt:lpstr> преимуществах использования  интерактивных материалов. </vt:lpstr>
      <vt:lpstr>ИКТ В ПОМОЩЬ ВОСПИТАТЕЛЮ</vt:lpstr>
      <vt:lpstr>СРЕДСТВА ИКТ, ИСПОЛЬЗУЕМЫЕ В ДЕТСКОМ САДУ</vt:lpstr>
      <vt:lpstr>требования к непосредственно образовательной деятельности (СанПиН 2.4.1.2660-10)</vt:lpstr>
      <vt:lpstr>  требования, предъявляемые  к педагогу, работающему с применением ИКТ  </vt:lpstr>
      <vt:lpstr>Заключение</vt:lpstr>
      <vt:lpstr>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2017-11-24T03:46:55Z</dcterms:created>
  <dcterms:modified xsi:type="dcterms:W3CDTF">2018-11-16T12:38:44Z</dcterms:modified>
</cp:coreProperties>
</file>