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257" r:id="rId4"/>
    <p:sldId id="263" r:id="rId5"/>
    <p:sldId id="260" r:id="rId6"/>
    <p:sldId id="262" r:id="rId7"/>
    <p:sldId id="261" r:id="rId8"/>
    <p:sldId id="265" r:id="rId9"/>
    <p:sldId id="264" r:id="rId10"/>
    <p:sldId id="269" r:id="rId11"/>
    <p:sldId id="266" r:id="rId12"/>
    <p:sldId id="268" r:id="rId13"/>
    <p:sldId id="267" r:id="rId14"/>
    <p:sldId id="276" r:id="rId15"/>
    <p:sldId id="275" r:id="rId16"/>
    <p:sldId id="278" r:id="rId17"/>
    <p:sldId id="271" r:id="rId18"/>
    <p:sldId id="277" r:id="rId19"/>
    <p:sldId id="273" r:id="rId20"/>
    <p:sldId id="270" r:id="rId21"/>
    <p:sldId id="25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1D73E-FB00-497C-A1C1-76FBEB9B7C7B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22467-E516-4246-B185-7651526A24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22467-E516-4246-B185-7651526A2440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6BB462-2D60-4528-905E-0455A4D080F4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1628800"/>
            <a:ext cx="4248472" cy="410445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Исследовательская работа по английскому языку «Распространение английских слов в русском языке»</a:t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8397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dirty="0" smtClean="0">
                <a:solidFill>
                  <a:schemeClr val="bg1"/>
                </a:solidFill>
              </a:rPr>
              <a:t>3. Отсутствие соответствующего (более точного) наименования: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pPr eaLnBrk="1" hangingPunct="1"/>
            <a:r>
              <a:rPr lang="ru-RU" sz="2600" dirty="0" smtClean="0"/>
              <a:t>Бартер – (</a:t>
            </a:r>
            <a:r>
              <a:rPr lang="en-US" sz="2600" dirty="0" smtClean="0"/>
              <a:t>barter</a:t>
            </a:r>
            <a:r>
              <a:rPr lang="ru-RU" sz="2600" dirty="0" smtClean="0"/>
              <a:t>) товарный обмен без участия денег.</a:t>
            </a:r>
          </a:p>
          <a:p>
            <a:pPr eaLnBrk="1" hangingPunct="1"/>
            <a:r>
              <a:rPr lang="ru-RU" sz="2600" dirty="0" smtClean="0"/>
              <a:t>Бестселлер – (</a:t>
            </a:r>
            <a:r>
              <a:rPr lang="en-US" sz="2600" dirty="0" smtClean="0"/>
              <a:t>bestseller</a:t>
            </a:r>
            <a:r>
              <a:rPr lang="ru-RU" sz="2600" dirty="0" smtClean="0"/>
              <a:t>) книга, изданная массовым тиражом и пользующаяся большим спросом.</a:t>
            </a:r>
          </a:p>
          <a:p>
            <a:pPr eaLnBrk="1" hangingPunct="1"/>
            <a:r>
              <a:rPr lang="ru-RU" sz="2600" dirty="0" smtClean="0"/>
              <a:t>Джинсы – (</a:t>
            </a:r>
            <a:r>
              <a:rPr lang="en-US" sz="2600" dirty="0" smtClean="0"/>
              <a:t>jeans</a:t>
            </a:r>
            <a:r>
              <a:rPr lang="ru-RU" sz="2600" dirty="0" smtClean="0"/>
              <a:t>) особого покроя брюки из специальной плотной ткани.</a:t>
            </a:r>
          </a:p>
          <a:p>
            <a:pPr eaLnBrk="1" hangingPunct="1"/>
            <a:r>
              <a:rPr lang="ru-RU" sz="2600" dirty="0" smtClean="0"/>
              <a:t>Катер – (</a:t>
            </a:r>
            <a:r>
              <a:rPr lang="en-US" sz="2600" dirty="0" smtClean="0"/>
              <a:t>cutter</a:t>
            </a:r>
            <a:r>
              <a:rPr lang="ru-RU" sz="2600" dirty="0" smtClean="0"/>
              <a:t>) небольшое моторное или парусно-гребное судно.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dirty="0" smtClean="0">
                <a:solidFill>
                  <a:schemeClr val="bg1"/>
                </a:solidFill>
              </a:rPr>
              <a:t>4. Необходимость выразить при помощи англицизма многозначные описательные обороты: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2332037"/>
            <a:ext cx="8229600" cy="4525963"/>
          </a:xfrm>
        </p:spPr>
        <p:txBody>
          <a:bodyPr/>
          <a:lstStyle/>
          <a:p>
            <a:pPr eaLnBrk="1" hangingPunct="1"/>
            <a:r>
              <a:rPr lang="ru-RU" sz="2900" dirty="0" err="1" smtClean="0"/>
              <a:t>Термопот</a:t>
            </a:r>
            <a:r>
              <a:rPr lang="ru-RU" sz="2900" dirty="0" smtClean="0"/>
              <a:t> – (</a:t>
            </a:r>
            <a:r>
              <a:rPr lang="en-US" sz="2900" dirty="0" smtClean="0"/>
              <a:t>thermos </a:t>
            </a:r>
            <a:r>
              <a:rPr lang="ru-RU" sz="2900" dirty="0" smtClean="0"/>
              <a:t>/ </a:t>
            </a:r>
            <a:r>
              <a:rPr lang="en-US" sz="2900" dirty="0" smtClean="0"/>
              <a:t>pot</a:t>
            </a:r>
            <a:r>
              <a:rPr lang="ru-RU" sz="2900" dirty="0" smtClean="0"/>
              <a:t>) термос и чайник в одном.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623888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5. Пополнение языка более выразительными средствами: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844824"/>
            <a:ext cx="8229600" cy="4525963"/>
          </a:xfrm>
        </p:spPr>
        <p:txBody>
          <a:bodyPr/>
          <a:lstStyle/>
          <a:p>
            <a:pPr eaLnBrk="1" hangingPunct="1"/>
            <a:r>
              <a:rPr lang="ru-RU" dirty="0" smtClean="0"/>
              <a:t>Имидж – (</a:t>
            </a:r>
            <a:r>
              <a:rPr lang="en-US" dirty="0" smtClean="0"/>
              <a:t>image</a:t>
            </a:r>
            <a:r>
              <a:rPr lang="ru-RU" dirty="0" smtClean="0"/>
              <a:t>) образ.</a:t>
            </a:r>
          </a:p>
          <a:p>
            <a:pPr eaLnBrk="1" hangingPunct="1"/>
            <a:r>
              <a:rPr lang="ru-RU" dirty="0" err="1" smtClean="0"/>
              <a:t>Прайс</a:t>
            </a:r>
            <a:r>
              <a:rPr lang="ru-RU" dirty="0" smtClean="0"/>
              <a:t>–лист – прейскурант. </a:t>
            </a:r>
          </a:p>
          <a:p>
            <a:pPr eaLnBrk="1" hangingPunct="1"/>
            <a:r>
              <a:rPr lang="ru-RU" dirty="0" smtClean="0"/>
              <a:t>Шоу – (</a:t>
            </a:r>
            <a:r>
              <a:rPr lang="en-US" dirty="0" smtClean="0"/>
              <a:t>show</a:t>
            </a:r>
            <a:r>
              <a:rPr lang="ru-RU" dirty="0" smtClean="0"/>
              <a:t>) представление.</a:t>
            </a:r>
          </a:p>
          <a:p>
            <a:pPr eaLnBrk="1" hangingPunct="1"/>
            <a:r>
              <a:rPr lang="ru-RU" dirty="0" smtClean="0"/>
              <a:t>Бизнес – (</a:t>
            </a:r>
            <a:r>
              <a:rPr lang="en-US" dirty="0" smtClean="0"/>
              <a:t>business</a:t>
            </a:r>
            <a:r>
              <a:rPr lang="ru-RU" dirty="0" smtClean="0"/>
              <a:t>)  предпринимательская, экономическая деятельность.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6. Восприятие иноязычного слова как более престижного: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988840"/>
            <a:ext cx="8229600" cy="4525963"/>
          </a:xfrm>
        </p:spPr>
        <p:txBody>
          <a:bodyPr/>
          <a:lstStyle/>
          <a:p>
            <a:pPr eaLnBrk="1" hangingPunct="1"/>
            <a:r>
              <a:rPr lang="ru-RU" dirty="0" smtClean="0"/>
              <a:t>Презентация – (</a:t>
            </a:r>
            <a:r>
              <a:rPr lang="en-US" dirty="0" smtClean="0"/>
              <a:t>presentation</a:t>
            </a:r>
            <a:r>
              <a:rPr lang="ru-RU" dirty="0" smtClean="0"/>
              <a:t>) вместо представление.</a:t>
            </a:r>
          </a:p>
          <a:p>
            <a:pPr eaLnBrk="1" hangingPunct="1"/>
            <a:r>
              <a:rPr lang="ru-RU" dirty="0" err="1" smtClean="0"/>
              <a:t>Уик</a:t>
            </a:r>
            <a:r>
              <a:rPr lang="ru-RU" dirty="0" smtClean="0"/>
              <a:t>–</a:t>
            </a:r>
            <a:r>
              <a:rPr lang="ru-RU" dirty="0" err="1" smtClean="0"/>
              <a:t>энд</a:t>
            </a:r>
            <a:r>
              <a:rPr lang="ru-RU" dirty="0" smtClean="0"/>
              <a:t> – (</a:t>
            </a:r>
            <a:r>
              <a:rPr lang="en-US" dirty="0" smtClean="0"/>
              <a:t>week</a:t>
            </a:r>
            <a:r>
              <a:rPr lang="ru-RU" dirty="0" smtClean="0"/>
              <a:t>–</a:t>
            </a:r>
            <a:r>
              <a:rPr lang="en-US" dirty="0" smtClean="0"/>
              <a:t>end</a:t>
            </a:r>
            <a:r>
              <a:rPr lang="ru-RU" dirty="0" smtClean="0"/>
              <a:t>) время отдыха с субботы до понедельника.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7313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7. Необходимость конкретизации значения слова:</a:t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 smtClean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916832"/>
            <a:ext cx="8229600" cy="4525963"/>
          </a:xfrm>
        </p:spPr>
        <p:txBody>
          <a:bodyPr/>
          <a:lstStyle/>
          <a:p>
            <a:pPr eaLnBrk="1" hangingPunct="1"/>
            <a:r>
              <a:rPr lang="ru-RU" dirty="0" smtClean="0"/>
              <a:t>Сэндвич – </a:t>
            </a:r>
          </a:p>
          <a:p>
            <a:pPr eaLnBrk="1" hangingPunct="1"/>
            <a:r>
              <a:rPr lang="ru-RU" dirty="0" smtClean="0"/>
              <a:t>гамбургер (</a:t>
            </a:r>
            <a:r>
              <a:rPr lang="en-US" dirty="0" smtClean="0"/>
              <a:t>ham</a:t>
            </a:r>
            <a:r>
              <a:rPr lang="ru-RU" dirty="0" smtClean="0"/>
              <a:t> – с ветчиной), </a:t>
            </a:r>
          </a:p>
          <a:p>
            <a:pPr eaLnBrk="1" hangingPunct="1"/>
            <a:r>
              <a:rPr lang="ru-RU" dirty="0" err="1" smtClean="0"/>
              <a:t>фишбургер</a:t>
            </a:r>
            <a:r>
              <a:rPr lang="ru-RU" dirty="0" smtClean="0"/>
              <a:t> (</a:t>
            </a:r>
            <a:r>
              <a:rPr lang="en-US" dirty="0" smtClean="0"/>
              <a:t>fish </a:t>
            </a:r>
            <a:r>
              <a:rPr lang="ru-RU" dirty="0" smtClean="0"/>
              <a:t>– с рыбой), </a:t>
            </a:r>
          </a:p>
          <a:p>
            <a:pPr eaLnBrk="1" hangingPunct="1"/>
            <a:r>
              <a:rPr lang="ru-RU" dirty="0" err="1" smtClean="0"/>
              <a:t>чизбургер</a:t>
            </a:r>
            <a:r>
              <a:rPr lang="ru-RU" dirty="0" smtClean="0"/>
              <a:t> (</a:t>
            </a:r>
            <a:r>
              <a:rPr lang="en-US" dirty="0" smtClean="0"/>
              <a:t>cheese</a:t>
            </a:r>
            <a:r>
              <a:rPr lang="ru-RU" dirty="0" smtClean="0"/>
              <a:t> – </a:t>
            </a:r>
            <a:r>
              <a:rPr lang="en-US" dirty="0" smtClean="0"/>
              <a:t>c </a:t>
            </a:r>
            <a:r>
              <a:rPr lang="ru-RU" dirty="0" smtClean="0"/>
              <a:t>рыбой), </a:t>
            </a:r>
          </a:p>
          <a:p>
            <a:pPr eaLnBrk="1" hangingPunct="1"/>
            <a:r>
              <a:rPr lang="ru-RU" dirty="0" err="1" smtClean="0"/>
              <a:t>чикенбургер</a:t>
            </a:r>
            <a:r>
              <a:rPr lang="ru-RU" dirty="0" smtClean="0"/>
              <a:t> (</a:t>
            </a:r>
            <a:r>
              <a:rPr lang="en-US" dirty="0" smtClean="0"/>
              <a:t>chicken </a:t>
            </a:r>
            <a:r>
              <a:rPr lang="ru-RU" dirty="0" smtClean="0"/>
              <a:t>– с курицей).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ЗАКЛЮЧЕНИЕ</a:t>
            </a:r>
            <a:r>
              <a:rPr lang="en-US" sz="4000" i="1" dirty="0" smtClean="0">
                <a:solidFill>
                  <a:schemeClr val="bg1"/>
                </a:solidFill>
              </a:rPr>
              <a:t/>
            </a:r>
            <a:br>
              <a:rPr lang="en-US" sz="4000" i="1" dirty="0" smtClean="0">
                <a:solidFill>
                  <a:schemeClr val="bg1"/>
                </a:solidFill>
              </a:rPr>
            </a:br>
            <a:endParaRPr lang="ru-RU" sz="4000" i="1" dirty="0" smtClean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88900" indent="180975" eaLnBrk="1" hangingPunct="1">
              <a:buFont typeface="Arial" charset="0"/>
              <a:buChar char="•"/>
            </a:pPr>
            <a:r>
              <a:rPr lang="ru-RU" sz="2300" dirty="0" smtClean="0"/>
              <a:t>Процесс работы над темой интересный, хотя и очень трудоемкий. Мы узнали, какие слова из иностранных, употребляемые в повседневной жизни, именно английские по происхождению, получили представление о том, что такое заимствованные слова, научились работать со словарями, отбирать нужную информацию к теме.</a:t>
            </a:r>
          </a:p>
          <a:p>
            <a:pPr marL="88900" indent="180975" eaLnBrk="1" hangingPunct="1">
              <a:buFont typeface="Wingdings 2" pitchFamily="18" charset="2"/>
              <a:buNone/>
            </a:pPr>
            <a:r>
              <a:rPr lang="ru-RU" sz="2300" dirty="0" smtClean="0"/>
              <a:t>Работая над этой темой, я стал более внимательным к речи, окружающих меня людей и наблюдательным к разным надписям.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642938"/>
            <a:ext cx="6870700" cy="8445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Известные объявления: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268760"/>
            <a:ext cx="4532312" cy="4695825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en-US" dirty="0" smtClean="0"/>
              <a:t>No smoking</a:t>
            </a:r>
            <a:r>
              <a:rPr lang="ru-RU" dirty="0" smtClean="0"/>
              <a:t>! –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Не курить!</a:t>
            </a:r>
            <a:endParaRPr lang="en-US" dirty="0" smtClean="0"/>
          </a:p>
          <a:p>
            <a:pPr eaLnBrk="1" hangingPunct="1"/>
            <a:r>
              <a:rPr lang="en-US" dirty="0" smtClean="0"/>
              <a:t>Exit</a:t>
            </a:r>
            <a:r>
              <a:rPr lang="ru-RU" dirty="0" smtClean="0"/>
              <a:t> - Выход</a:t>
            </a:r>
            <a:endParaRPr lang="en-US" dirty="0" smtClean="0"/>
          </a:p>
          <a:p>
            <a:pPr eaLnBrk="1" hangingPunct="1"/>
            <a:r>
              <a:rPr lang="en-US" dirty="0" smtClean="0"/>
              <a:t>Open</a:t>
            </a:r>
            <a:r>
              <a:rPr lang="ru-RU" dirty="0" smtClean="0"/>
              <a:t> – Открыто</a:t>
            </a:r>
          </a:p>
          <a:p>
            <a:pPr eaLnBrk="1" hangingPunct="1"/>
            <a:r>
              <a:rPr lang="en-US" dirty="0" smtClean="0"/>
              <a:t>Push</a:t>
            </a:r>
            <a:r>
              <a:rPr lang="ru-RU" dirty="0" smtClean="0"/>
              <a:t> – От себя</a:t>
            </a:r>
            <a:endParaRPr lang="en-US" dirty="0" smtClean="0"/>
          </a:p>
          <a:p>
            <a:pPr eaLnBrk="1" hangingPunct="1"/>
            <a:r>
              <a:rPr lang="en-US" dirty="0" smtClean="0"/>
              <a:t>Pull </a:t>
            </a:r>
            <a:r>
              <a:rPr lang="ru-RU" dirty="0" smtClean="0"/>
              <a:t>– На себя и т.д.</a:t>
            </a:r>
            <a:endParaRPr lang="en-US" dirty="0" smtClean="0"/>
          </a:p>
        </p:txBody>
      </p:sp>
      <p:pic>
        <p:nvPicPr>
          <p:cNvPr id="26628" name="Picture 5" descr="D:\Documents and Settings\Ученик\Рабочий стол\Марсель\news9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2000250"/>
            <a:ext cx="985838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D:\Documents and Settings\Ученик\Рабочий стол\Марсель\no-smok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1643063"/>
            <a:ext cx="2076450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7" descr="D:\Documents and Settings\Ученик\Рабочий стол\Марсель\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13" y="4429125"/>
            <a:ext cx="1625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Надписи на предметах одежды:</a:t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 smtClean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331640" y="1772816"/>
            <a:ext cx="8229600" cy="4525963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Made in China </a:t>
            </a:r>
            <a:r>
              <a:rPr lang="ru-RU" dirty="0" smtClean="0"/>
              <a:t>– Изготовлено в Китае </a:t>
            </a:r>
            <a:endParaRPr lang="en-US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100% cotton </a:t>
            </a:r>
            <a:r>
              <a:rPr lang="ru-RU" dirty="0" smtClean="0"/>
              <a:t>– 100% хлопок </a:t>
            </a:r>
            <a:endParaRPr lang="en-US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Wash 30</a:t>
            </a:r>
            <a:r>
              <a:rPr lang="ru-RU" dirty="0" smtClean="0"/>
              <a:t>–</a:t>
            </a:r>
            <a:r>
              <a:rPr lang="en-US" dirty="0" smtClean="0"/>
              <a:t>40</a:t>
            </a:r>
            <a:r>
              <a:rPr lang="ru-RU" dirty="0" smtClean="0"/>
              <a:t>° – Стирка при </a:t>
            </a:r>
            <a:r>
              <a:rPr lang="en-US" dirty="0" smtClean="0"/>
              <a:t>30</a:t>
            </a:r>
            <a:r>
              <a:rPr lang="ru-RU" dirty="0" smtClean="0"/>
              <a:t>–</a:t>
            </a:r>
            <a:r>
              <a:rPr lang="en-US" dirty="0" smtClean="0"/>
              <a:t>40</a:t>
            </a:r>
            <a:r>
              <a:rPr lang="ru-RU" dirty="0" smtClean="0"/>
              <a:t>°</a:t>
            </a:r>
            <a:endParaRPr lang="en-US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Price</a:t>
            </a:r>
            <a:r>
              <a:rPr lang="ru-RU" dirty="0" smtClean="0"/>
              <a:t> – Цена</a:t>
            </a:r>
            <a:endParaRPr lang="en-US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Size</a:t>
            </a:r>
            <a:r>
              <a:rPr lang="ru-RU" dirty="0" smtClean="0"/>
              <a:t> – Размер</a:t>
            </a:r>
          </a:p>
        </p:txBody>
      </p:sp>
      <p:pic>
        <p:nvPicPr>
          <p:cNvPr id="6" name="Picture 7" descr="D:\Documents and Settings\Ученик\Мои документы\Мои рисунки\Одеж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1850" y="3620765"/>
            <a:ext cx="3232150" cy="323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571500"/>
            <a:ext cx="6456363" cy="8858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Названия журналов: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000500" y="1785938"/>
            <a:ext cx="4357688" cy="39306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dirty="0" smtClean="0"/>
              <a:t>Журналы тоже пестрят английскими названиями. Например</a:t>
            </a:r>
            <a:r>
              <a:rPr lang="en-US" dirty="0" smtClean="0"/>
              <a:t> «Yes!»,</a:t>
            </a:r>
            <a:r>
              <a:rPr lang="ru-RU" dirty="0" smtClean="0"/>
              <a:t> </a:t>
            </a:r>
            <a:r>
              <a:rPr lang="en-US" dirty="0" smtClean="0"/>
              <a:t>«Cosmopolitan», «Glamour», «Men’s Health»</a:t>
            </a:r>
            <a:r>
              <a:rPr lang="ru-RU" dirty="0" smtClean="0"/>
              <a:t>, «</a:t>
            </a:r>
            <a:r>
              <a:rPr lang="en-US" dirty="0" smtClean="0"/>
              <a:t>Cool</a:t>
            </a:r>
            <a:r>
              <a:rPr lang="ru-RU" dirty="0" smtClean="0"/>
              <a:t>»</a:t>
            </a:r>
            <a:r>
              <a:rPr lang="en-US" dirty="0" smtClean="0"/>
              <a:t> </a:t>
            </a:r>
            <a:r>
              <a:rPr lang="ru-RU" dirty="0" smtClean="0"/>
              <a:t>     и</a:t>
            </a:r>
            <a:r>
              <a:rPr lang="en-US" dirty="0" smtClean="0"/>
              <a:t> </a:t>
            </a:r>
            <a:r>
              <a:rPr lang="ru-RU" dirty="0" smtClean="0"/>
              <a:t>другие</a:t>
            </a:r>
            <a:r>
              <a:rPr lang="en-US" dirty="0" smtClean="0"/>
              <a:t>.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27652" name="Picture 4" descr="D:\Documents and Settings\Ученик\Рабочий стол\Марсель\logo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43063"/>
            <a:ext cx="228600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D:\Documents and Settings\Ученик\Рабочий стол\Марсель\Новый рисуно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2500313"/>
            <a:ext cx="306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D:\Documents and Settings\Ученик\Рабочий стол\Марсель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63" y="3286125"/>
            <a:ext cx="237013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D:\Documents and Settings\Ученик\Рабочий стол\Марсель\logo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25" y="4143375"/>
            <a:ext cx="25717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D:\Documents and Settings\Ученик\Рабочий стол\Марсель\dimka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5000625"/>
            <a:ext cx="2333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500808" y="1916832"/>
            <a:ext cx="7643192" cy="4525963"/>
          </a:xfrm>
        </p:spPr>
        <p:txBody>
          <a:bodyPr/>
          <a:lstStyle/>
          <a:p>
            <a:pPr marL="88900" indent="180975" eaLnBrk="1" hangingPunct="1">
              <a:buFont typeface="Arial" charset="0"/>
              <a:buChar char="•"/>
            </a:pPr>
            <a:r>
              <a:rPr lang="ru-RU" sz="2400" dirty="0" smtClean="0"/>
              <a:t>Исследовав разнообразные журналы, я </a:t>
            </a:r>
            <a:r>
              <a:rPr lang="ru-RU" sz="2400" dirty="0" smtClean="0"/>
              <a:t>пришла </a:t>
            </a:r>
            <a:r>
              <a:rPr lang="ru-RU" sz="2400" dirty="0" smtClean="0"/>
              <a:t>к выводу, что англицизмы встречаются чаще в молодёжных журналах и это говорит о том, что слова, пришедшие из английского языка, проникли в их язык и закрепились как часто употребляемые слова. Но женские и мужские журналы не отстают. В них тоже встречается много новых иностранных слов, без которых уже невозможно общение в 21 веке.</a:t>
            </a:r>
            <a:endParaRPr lang="ru-RU" sz="23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Английский язык – </a:t>
            </a:r>
            <a:r>
              <a:rPr lang="ru-RU" dirty="0" err="1" smtClean="0">
                <a:solidFill>
                  <a:schemeClr val="tx1"/>
                </a:solidFill>
              </a:rPr>
              <a:t>язык</a:t>
            </a:r>
            <a:r>
              <a:rPr lang="ru-RU" dirty="0" smtClean="0">
                <a:solidFill>
                  <a:schemeClr val="tx1"/>
                </a:solidFill>
              </a:rPr>
              <a:t> мирового общения. «Латынью </a:t>
            </a:r>
            <a:r>
              <a:rPr lang="en-US" dirty="0" smtClean="0">
                <a:solidFill>
                  <a:schemeClr val="tx1"/>
                </a:solidFill>
              </a:rPr>
              <a:t>XX</a:t>
            </a:r>
            <a:r>
              <a:rPr lang="ru-RU" dirty="0" smtClean="0">
                <a:solidFill>
                  <a:schemeClr val="tx1"/>
                </a:solidFill>
              </a:rPr>
              <a:t> века» по праву называют английский: около ¾ всех заимствований в русском языке конца ХХ века приходится на </a:t>
            </a:r>
            <a:r>
              <a:rPr lang="ru-RU" dirty="0" err="1" smtClean="0">
                <a:solidFill>
                  <a:schemeClr val="tx1"/>
                </a:solidFill>
              </a:rPr>
              <a:t>англо-американизмы</a:t>
            </a:r>
            <a:r>
              <a:rPr lang="ru-RU" dirty="0" smtClean="0"/>
              <a:t>.  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476672"/>
            <a:ext cx="6870700" cy="1600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Актуальность: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843808" y="1988840"/>
            <a:ext cx="6059016" cy="4525963"/>
          </a:xfrm>
        </p:spPr>
        <p:txBody>
          <a:bodyPr>
            <a:normAutofit/>
          </a:bodyPr>
          <a:lstStyle/>
          <a:p>
            <a:pPr marL="88900" indent="180975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smtClean="0"/>
              <a:t>Жизнь в России быстро меняется, возникают новые экономические отношения. Для описания новых понятий потребовались новые слова, и они пришли из английского. Внедрению английских слов способствует также широкое применение компьютеров, поскольку вся терминология в этой области – английская.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331640" y="2132856"/>
            <a:ext cx="4786313" cy="4429125"/>
          </a:xfrm>
        </p:spPr>
        <p:txBody>
          <a:bodyPr>
            <a:normAutofit fontScale="85000" lnSpcReduction="10000"/>
          </a:bodyPr>
          <a:lstStyle/>
          <a:p>
            <a:pPr indent="98425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Распространение английских слов в русском языке очень огромно.</a:t>
            </a:r>
          </a:p>
          <a:p>
            <a:pPr indent="98425" eaLnBrk="1" fontAlgn="auto" hangingPunct="1">
              <a:lnSpc>
                <a:spcPct val="8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 </a:t>
            </a:r>
          </a:p>
          <a:p>
            <a:pPr indent="98425" eaLnBrk="1" fontAlgn="auto" hangingPunct="1">
              <a:lnSpc>
                <a:spcPct val="8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 И наш вам, друзья, совет: иностранный язык стоит изучать не только для того, чтобы читать тексты в учебниках, но и для того, чтобы разбираться в окружающих нас надписях.</a:t>
            </a:r>
            <a:endParaRPr lang="en-US" dirty="0" smtClean="0"/>
          </a:p>
          <a:p>
            <a:pPr marL="265176" indent="-265176" algn="ctr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Good Luck!</a:t>
            </a:r>
            <a:endParaRPr lang="ru-RU" dirty="0" smtClean="0"/>
          </a:p>
        </p:txBody>
      </p:sp>
      <p:pic>
        <p:nvPicPr>
          <p:cNvPr id="30723" name="Picture 4" descr="D:\Documents and Settings\Ученик\Рабочий стол\Марсель\big_1189600812_20070912_164033_5000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000125"/>
            <a:ext cx="25685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9586" y="2547721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Текст слайда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60649"/>
            <a:ext cx="8183563" cy="157609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Мы понимаем и говорим много слов, которые пришли к нам из английского: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2915816" y="1772816"/>
            <a:ext cx="8183562" cy="41878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Приз - </a:t>
            </a:r>
            <a:r>
              <a:rPr lang="en-US" sz="2400" dirty="0" smtClean="0"/>
              <a:t>prize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Рекорд - </a:t>
            </a:r>
            <a:r>
              <a:rPr lang="en-US" sz="2400" dirty="0" smtClean="0"/>
              <a:t>record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Тайм - </a:t>
            </a:r>
            <a:r>
              <a:rPr lang="en-US" sz="2400" dirty="0" smtClean="0"/>
              <a:t>time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Джаз - </a:t>
            </a:r>
            <a:r>
              <a:rPr lang="en-US" sz="2400" dirty="0" smtClean="0"/>
              <a:t>jazz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Чемпион - </a:t>
            </a:r>
            <a:r>
              <a:rPr lang="en-US" sz="2400" dirty="0" smtClean="0"/>
              <a:t>champion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Кросс - </a:t>
            </a:r>
            <a:r>
              <a:rPr lang="en-US" sz="2400" dirty="0" smtClean="0"/>
              <a:t>cross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Футбол - </a:t>
            </a:r>
            <a:r>
              <a:rPr lang="en-US" sz="2400" dirty="0" smtClean="0"/>
              <a:t>football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Стадион - </a:t>
            </a:r>
            <a:r>
              <a:rPr lang="en-US" sz="2400" dirty="0" smtClean="0"/>
              <a:t>stadium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Медаль - </a:t>
            </a:r>
            <a:r>
              <a:rPr lang="en-US" sz="2400" dirty="0" smtClean="0"/>
              <a:t>medal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Финиш - </a:t>
            </a:r>
            <a:r>
              <a:rPr lang="en-US" sz="2400" dirty="0" smtClean="0"/>
              <a:t>finish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Атлет - </a:t>
            </a:r>
            <a:r>
              <a:rPr lang="en-US" sz="2400" dirty="0" smtClean="0"/>
              <a:t>athlete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Менеджер - </a:t>
            </a:r>
            <a:r>
              <a:rPr lang="en-US" sz="2400" dirty="0" smtClean="0"/>
              <a:t>manager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Босс - </a:t>
            </a:r>
            <a:r>
              <a:rPr lang="en-US" sz="2400" dirty="0" smtClean="0"/>
              <a:t>boss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</p:txBody>
      </p:sp>
    </p:spTree>
    <p:extLst>
      <p:ext uri="{BB962C8B-B14F-4D97-AF65-F5344CB8AC3E}">
        <p14:creationId xmlns="" xmlns:p14="http://schemas.microsoft.com/office/powerpoint/2010/main" val="4192871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ru-RU" dirty="0" smtClean="0"/>
              <a:t>Исследование причин и способов  распространения английских слов в русском языке.</a:t>
            </a:r>
          </a:p>
          <a:p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Цель исследования: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И</a:t>
            </a:r>
            <a:r>
              <a:rPr lang="en-US" dirty="0" smtClean="0">
                <a:solidFill>
                  <a:schemeClr val="bg1"/>
                </a:solidFill>
              </a:rPr>
              <a:t>сследовательские задачи:</a:t>
            </a: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82563" lvl="2" eaLnBrk="1" hangingPunct="1"/>
            <a:r>
              <a:rPr lang="ru-RU" sz="2800" dirty="0" smtClean="0"/>
              <a:t>Определить причины заимствования английских слов в русском языке; </a:t>
            </a:r>
            <a:endParaRPr lang="en-US" sz="2800" dirty="0" smtClean="0"/>
          </a:p>
          <a:p>
            <a:pPr marL="182563" lvl="2" eaLnBrk="1" hangingPunct="1">
              <a:buClr>
                <a:schemeClr val="accent1"/>
              </a:buClr>
            </a:pPr>
            <a:r>
              <a:rPr lang="en-US" sz="2800" dirty="0" smtClean="0"/>
              <a:t>Рассмотреть </a:t>
            </a:r>
            <a:r>
              <a:rPr lang="en-US" sz="2800" dirty="0" smtClean="0"/>
              <a:t>способы</a:t>
            </a:r>
            <a:r>
              <a:rPr lang="ru-RU" sz="2800" dirty="0" smtClean="0"/>
              <a:t> </a:t>
            </a:r>
            <a:r>
              <a:rPr lang="en-US" sz="2800" dirty="0" smtClean="0"/>
              <a:t> </a:t>
            </a:r>
            <a:r>
              <a:rPr lang="en-US" sz="2800" dirty="0" err="1" smtClean="0"/>
              <a:t>образования</a:t>
            </a:r>
            <a:r>
              <a:rPr lang="en-US" sz="2800" dirty="0" smtClean="0"/>
              <a:t> </a:t>
            </a:r>
            <a:r>
              <a:rPr lang="ru-RU" sz="2800" dirty="0" smtClean="0"/>
              <a:t> </a:t>
            </a:r>
            <a:r>
              <a:rPr lang="en-US" sz="2800" dirty="0" err="1" smtClean="0"/>
              <a:t>англицизмов</a:t>
            </a:r>
            <a:r>
              <a:rPr lang="en-US" sz="2800" dirty="0" smtClean="0"/>
              <a:t>; </a:t>
            </a:r>
            <a:endParaRPr lang="ru-RU" sz="2800" dirty="0" smtClean="0"/>
          </a:p>
          <a:p>
            <a:pPr marL="182563" lvl="2" eaLnBrk="1" hangingPunct="1">
              <a:buClr>
                <a:schemeClr val="accent1"/>
              </a:buClr>
            </a:pPr>
            <a:r>
              <a:rPr lang="ru-RU" sz="2800" dirty="0" smtClean="0"/>
              <a:t>Исследовать словари иностранных слов в сети Интернет;</a:t>
            </a:r>
          </a:p>
          <a:p>
            <a:pPr marL="182563" lvl="2" eaLnBrk="1" hangingPunct="1">
              <a:buClr>
                <a:schemeClr val="accent1"/>
              </a:buClr>
            </a:pPr>
            <a:r>
              <a:rPr lang="ru-RU" sz="2800" dirty="0" smtClean="0"/>
              <a:t>Выявить использование иноязычной лексики в нашей повседневной жизни.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Слова в русском языке, которые встречаются также и в английском: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59832" y="1844824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Be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быть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Nose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нос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Goose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гусь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Eat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есть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Brow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бровь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Beat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бить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Cheek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щека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Talk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толковать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Three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три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Son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сын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Brother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брат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Sister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сестра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Mother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мать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Daughter</a:t>
            </a:r>
            <a:r>
              <a:rPr lang="ru-RU" sz="2000" dirty="0" smtClean="0"/>
              <a:t> </a:t>
            </a:r>
            <a:r>
              <a:rPr lang="en-US" sz="2000" dirty="0" smtClean="0"/>
              <a:t>-</a:t>
            </a:r>
            <a:r>
              <a:rPr lang="ru-RU" sz="2000" dirty="0" smtClean="0"/>
              <a:t> дочь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1600" b="1" dirty="0" smtClean="0"/>
          </a:p>
          <a:p>
            <a:pPr eaLnBrk="1" hangingPunct="1">
              <a:lnSpc>
                <a:spcPct val="80000"/>
              </a:lnSpc>
            </a:pPr>
            <a:endParaRPr lang="en-US" sz="1600" b="1" dirty="0" smtClean="0"/>
          </a:p>
          <a:p>
            <a:pPr eaLnBrk="1" hangingPunct="1">
              <a:lnSpc>
                <a:spcPct val="80000"/>
              </a:lnSpc>
            </a:pPr>
            <a:endParaRPr lang="ru-RU" sz="1600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900" dirty="0" smtClean="0">
                <a:solidFill>
                  <a:schemeClr val="bg1"/>
                </a:solidFill>
              </a:rPr>
              <a:t>Причины заимствования англицизмов в современном русском языке</a:t>
            </a:r>
            <a:r>
              <a:rPr lang="ru-RU" sz="2900" dirty="0" smtClean="0">
                <a:solidFill>
                  <a:schemeClr val="bg1"/>
                </a:solidFill>
              </a:rPr>
              <a:t>.</a:t>
            </a:r>
            <a:endParaRPr lang="ru-RU" sz="2900" dirty="0">
              <a:solidFill>
                <a:schemeClr val="bg1"/>
              </a:solidFill>
            </a:endParaRPr>
          </a:p>
        </p:txBody>
      </p:sp>
      <p:sp>
        <p:nvSpPr>
          <p:cNvPr id="5" name="Текс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Проанализировав весь теоретический материал, мы пришли к выводу, что причинами заимствований могут быть: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4138" indent="3175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1. Общемировая тенденция к интернационализации лексического фонда: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132856"/>
            <a:ext cx="8229600" cy="4525963"/>
          </a:xfrm>
        </p:spPr>
        <p:txBody>
          <a:bodyPr/>
          <a:lstStyle/>
          <a:p>
            <a:pPr marL="366713" indent="-279400" eaLnBrk="1" hangingPunct="1">
              <a:defRPr/>
            </a:pPr>
            <a:r>
              <a:rPr lang="ru-RU" dirty="0" smtClean="0"/>
              <a:t>Саммит – (</a:t>
            </a:r>
            <a:r>
              <a:rPr lang="en-US" dirty="0" smtClean="0"/>
              <a:t>summit</a:t>
            </a:r>
            <a:r>
              <a:rPr lang="ru-RU" dirty="0" smtClean="0"/>
              <a:t>) встреча глав государств, правительств.</a:t>
            </a:r>
          </a:p>
          <a:p>
            <a:pPr marL="366713" indent="-279400" eaLnBrk="1" hangingPunct="1">
              <a:defRPr/>
            </a:pPr>
            <a:r>
              <a:rPr lang="ru-RU" dirty="0" smtClean="0"/>
              <a:t>Инаугурация – (</a:t>
            </a:r>
            <a:r>
              <a:rPr lang="en-US" dirty="0" smtClean="0"/>
              <a:t>inauguration</a:t>
            </a:r>
            <a:r>
              <a:rPr lang="ru-RU" dirty="0" smtClean="0"/>
              <a:t>) торжественная процедура вступления в должность главы государства.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87313" eaLnBrk="1" fontAlgn="auto" hangingPunct="1">
              <a:spcAft>
                <a:spcPts val="0"/>
              </a:spcAft>
              <a:defRPr/>
            </a:pPr>
            <a:r>
              <a:rPr lang="ru-RU" sz="2900" dirty="0" smtClean="0">
                <a:solidFill>
                  <a:schemeClr val="bg1"/>
                </a:solidFill>
              </a:rPr>
              <a:t>2. Потребность в наименовании новых предметов, понятий и явлений: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/>
            <a:r>
              <a:rPr lang="ru-RU" dirty="0" smtClean="0"/>
              <a:t>Сериал – (</a:t>
            </a:r>
            <a:r>
              <a:rPr lang="en-US" dirty="0" smtClean="0"/>
              <a:t>serial</a:t>
            </a:r>
            <a:r>
              <a:rPr lang="ru-RU" dirty="0" smtClean="0"/>
              <a:t>) многосерийный фильм.</a:t>
            </a:r>
          </a:p>
          <a:p>
            <a:pPr eaLnBrk="1" hangingPunct="1"/>
            <a:r>
              <a:rPr lang="ru-RU" dirty="0" smtClean="0"/>
              <a:t>Миксер – (</a:t>
            </a:r>
            <a:r>
              <a:rPr lang="en-US" dirty="0" smtClean="0"/>
              <a:t>mixer</a:t>
            </a:r>
            <a:r>
              <a:rPr lang="ru-RU" dirty="0" smtClean="0"/>
              <a:t>) бытовой прибор для смешивания, сбивания чего–либо.</a:t>
            </a:r>
          </a:p>
          <a:p>
            <a:pPr eaLnBrk="1" hangingPunct="1"/>
            <a:r>
              <a:rPr lang="ru-RU" dirty="0" smtClean="0"/>
              <a:t>Калькулятор – (</a:t>
            </a:r>
            <a:r>
              <a:rPr lang="en-US" dirty="0" smtClean="0"/>
              <a:t>calculator</a:t>
            </a:r>
            <a:r>
              <a:rPr lang="ru-RU" dirty="0" smtClean="0"/>
              <a:t>) прибор для автоматических вычислений.</a:t>
            </a:r>
          </a:p>
          <a:p>
            <a:pPr eaLnBrk="1" hangingPunct="1"/>
            <a:r>
              <a:rPr lang="ru-RU" dirty="0" smtClean="0"/>
              <a:t>(Ноутбук, органайзер, сканер и т.д.)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822</Words>
  <Application>Microsoft Office PowerPoint</Application>
  <PresentationFormat>Экран (4:3)</PresentationFormat>
  <Paragraphs>100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Исследовательская работа по английскому языку «Распространение английских слов в русском языке» </vt:lpstr>
      <vt:lpstr>Слайд 2</vt:lpstr>
      <vt:lpstr>Мы понимаем и говорим много слов, которые пришли к нам из английского:</vt:lpstr>
      <vt:lpstr>Цель исследования: </vt:lpstr>
      <vt:lpstr>Исследовательские задачи:</vt:lpstr>
      <vt:lpstr>Слова в русском языке, которые встречаются также и в английском:</vt:lpstr>
      <vt:lpstr>Причины заимствования англицизмов в современном русском языке.</vt:lpstr>
      <vt:lpstr>1. Общемировая тенденция к интернационализации лексического фонда: </vt:lpstr>
      <vt:lpstr>2. Потребность в наименовании новых предметов, понятий и явлений: </vt:lpstr>
      <vt:lpstr>3. Отсутствие соответствующего (более точного) наименования: </vt:lpstr>
      <vt:lpstr>4. Необходимость выразить при помощи англицизма многозначные описательные обороты: </vt:lpstr>
      <vt:lpstr> 5. Пополнение языка более выразительными средствами: </vt:lpstr>
      <vt:lpstr>6. Восприятие иноязычного слова как более престижного: </vt:lpstr>
      <vt:lpstr>7. Необходимость конкретизации значения слова: </vt:lpstr>
      <vt:lpstr>ЗАКЛЮЧЕНИЕ </vt:lpstr>
      <vt:lpstr>Известные объявления:</vt:lpstr>
      <vt:lpstr>Надписи на предметах одежды: </vt:lpstr>
      <vt:lpstr>Названия журналов: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Катюша</dc:creator>
  <cp:lastModifiedBy>1</cp:lastModifiedBy>
  <cp:revision>6</cp:revision>
  <dcterms:created xsi:type="dcterms:W3CDTF">2012-08-04T09:14:40Z</dcterms:created>
  <dcterms:modified xsi:type="dcterms:W3CDTF">2016-10-19T12:41:20Z</dcterms:modified>
</cp:coreProperties>
</file>