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8" r:id="rId2"/>
    <p:sldId id="270" r:id="rId3"/>
    <p:sldId id="271" r:id="rId4"/>
    <p:sldId id="275" r:id="rId5"/>
    <p:sldId id="281" r:id="rId6"/>
    <p:sldId id="288" r:id="rId7"/>
    <p:sldId id="269" r:id="rId8"/>
    <p:sldId id="289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DCEFF-8B49-4D3C-B9AC-0A1D936E159C}" type="datetimeFigureOut">
              <a:rPr lang="ru-RU" smtClean="0"/>
              <a:pPr/>
              <a:t>05.11.2018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554C1-107E-49B7-9451-40AB4D1B6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0591AC-E381-435C-BF42-CE0C255C1FB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52600" y="457200"/>
          <a:ext cx="345638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</a:tblGrid>
              <a:tr h="504056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Read and remember</a:t>
                      </a:r>
                      <a:endParaRPr lang="ru-RU" sz="2800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1052736"/>
            <a:ext cx="87849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eɪ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– save, cage, take, endangered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dʒ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– project, join, just, jump, cage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[æ] – catch, habit, hamster, rabbit, activity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[ɜ:] – work, turn, burn, world, worth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aɪ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– wild, kind, life, rhino, fly, fight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[ᴐ:] – tall, warm, all, already, small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 b="50980"/>
          <a:stretch>
            <a:fillRect/>
          </a:stretch>
        </p:blipFill>
        <p:spPr>
          <a:xfrm>
            <a:off x="381000" y="1524000"/>
            <a:ext cx="8326437" cy="1905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274638"/>
            <a:ext cx="7080250" cy="4830762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ru-RU" sz="4000" u="sng" dirty="0" smtClean="0">
                <a:solidFill>
                  <a:srgbClr val="006699"/>
                </a:solidFill>
              </a:rPr>
              <a:t>What will we do?</a:t>
            </a:r>
            <a:r>
              <a:rPr lang="ru-RU" altLang="ru-RU" sz="4000" u="sng" dirty="0" smtClean="0">
                <a:solidFill>
                  <a:srgbClr val="006699"/>
                </a:solidFill>
              </a:rPr>
              <a:t/>
            </a:r>
            <a:br>
              <a:rPr lang="ru-RU" altLang="ru-RU" sz="4000" u="sng" dirty="0" smtClean="0">
                <a:solidFill>
                  <a:srgbClr val="006699"/>
                </a:solidFill>
              </a:rPr>
            </a:br>
            <a:r>
              <a:rPr lang="en-US" altLang="ru-RU" sz="4000" dirty="0" smtClean="0">
                <a:solidFill>
                  <a:srgbClr val="006699"/>
                </a:solidFill>
              </a:rPr>
              <a:t/>
            </a:r>
            <a:br>
              <a:rPr lang="en-US" altLang="ru-RU" sz="4000" dirty="0" smtClean="0">
                <a:solidFill>
                  <a:srgbClr val="006699"/>
                </a:solidFill>
              </a:rPr>
            </a:br>
            <a:r>
              <a:rPr lang="en-US" altLang="ru-RU" sz="3200" dirty="0" smtClean="0">
                <a:solidFill>
                  <a:srgbClr val="006699"/>
                </a:solidFill>
              </a:rPr>
              <a:t>1. Read the text</a:t>
            </a:r>
            <a:br>
              <a:rPr lang="en-US" altLang="ru-RU" sz="3200" dirty="0" smtClean="0">
                <a:solidFill>
                  <a:srgbClr val="006699"/>
                </a:solidFill>
              </a:rPr>
            </a:br>
            <a:r>
              <a:rPr lang="en-US" altLang="ru-RU" sz="3200" dirty="0" smtClean="0">
                <a:solidFill>
                  <a:srgbClr val="006699"/>
                </a:solidFill>
              </a:rPr>
              <a:t>2. Revise the words</a:t>
            </a:r>
            <a:br>
              <a:rPr lang="en-US" altLang="ru-RU" sz="3200" dirty="0" smtClean="0">
                <a:solidFill>
                  <a:srgbClr val="006699"/>
                </a:solidFill>
              </a:rPr>
            </a:br>
            <a:r>
              <a:rPr lang="en-US" altLang="ru-RU" sz="3200" dirty="0" smtClean="0">
                <a:solidFill>
                  <a:srgbClr val="006699"/>
                </a:solidFill>
              </a:rPr>
              <a:t>3. Write the sentences</a:t>
            </a:r>
            <a:br>
              <a:rPr lang="en-US" altLang="ru-RU" sz="3200" dirty="0" smtClean="0">
                <a:solidFill>
                  <a:srgbClr val="006699"/>
                </a:solidFill>
              </a:rPr>
            </a:br>
            <a:r>
              <a:rPr lang="en-US" altLang="ru-RU" sz="3200" dirty="0" smtClean="0">
                <a:solidFill>
                  <a:srgbClr val="006699"/>
                </a:solidFill>
              </a:rPr>
              <a:t>4. Revise the grammar rules</a:t>
            </a:r>
            <a:r>
              <a:rPr lang="en-US" altLang="ru-RU" sz="4000" dirty="0" smtClean="0">
                <a:solidFill>
                  <a:srgbClr val="006699"/>
                </a:solidFill>
              </a:rPr>
              <a:t/>
            </a:r>
            <a:br>
              <a:rPr lang="en-US" altLang="ru-RU" sz="4000" dirty="0" smtClean="0">
                <a:solidFill>
                  <a:srgbClr val="006699"/>
                </a:solidFill>
              </a:rPr>
            </a:br>
            <a:endParaRPr lang="ru-RU" altLang="ru-RU" sz="4000" dirty="0" smtClean="0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981200" y="1066800"/>
            <a:ext cx="5029200" cy="411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London Zoo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16200000" flipV="1">
            <a:off x="2476500" y="1866900"/>
            <a:ext cx="990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 flipH="1" flipV="1">
            <a:off x="3963194" y="2056606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 flipH="1" flipV="1">
            <a:off x="5486400" y="1828800"/>
            <a:ext cx="914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562600" y="38100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4001294" y="4228306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0800000" flipV="1">
            <a:off x="2438400" y="3886200"/>
            <a:ext cx="914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6" descr="scottishwildca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495800"/>
            <a:ext cx="2571750" cy="1928812"/>
          </a:xfrm>
          <a:prstGeom prst="rect">
            <a:avLst/>
          </a:prstGeom>
          <a:noFill/>
          <a:ln w="76200">
            <a:solidFill>
              <a:srgbClr val="F9E181"/>
            </a:solidFill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761999" y="1357313"/>
            <a:ext cx="5334001" cy="32861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  <a:t>Some animals are…</a:t>
            </a:r>
            <a:r>
              <a:rPr lang="en-US" sz="4000" dirty="0" smtClean="0">
                <a:solidFill>
                  <a:srgbClr val="722469"/>
                </a:solidFill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rgbClr val="722469"/>
                </a:solidFill>
                <a:latin typeface="Comic Sans MS" pitchFamily="66" charset="0"/>
              </a:rPr>
            </a:br>
            <a: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</a:br>
            <a: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</a:br>
            <a: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  <a:t>Some animals are…</a:t>
            </a:r>
            <a:b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</a:br>
            <a:r>
              <a:rPr lang="en-US" sz="4000" dirty="0" smtClean="0">
                <a:solidFill>
                  <a:srgbClr val="722469"/>
                </a:solidFill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rgbClr val="722469"/>
                </a:solidFill>
                <a:latin typeface="Comic Sans MS" pitchFamily="66" charset="0"/>
              </a:rPr>
            </a:br>
            <a: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</a:br>
            <a:r>
              <a:rPr lang="en-US" sz="4000" dirty="0" smtClean="0">
                <a:solidFill>
                  <a:srgbClr val="0066CC"/>
                </a:solidFill>
                <a:latin typeface="Comic Sans MS" pitchFamily="66" charset="0"/>
              </a:rPr>
              <a:t>Some animals are…</a:t>
            </a:r>
            <a:endParaRPr lang="ru-RU" sz="4000" dirty="0" smtClean="0">
              <a:solidFill>
                <a:srgbClr val="0066CC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627313" y="1484313"/>
            <a:ext cx="3057525" cy="542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 smtClean="0">
                <a:solidFill>
                  <a:schemeClr val="accent3"/>
                </a:solidFill>
              </a:rPr>
              <a:t>dangerous</a:t>
            </a:r>
            <a:endParaRPr lang="ru-RU" sz="3200" b="1" dirty="0">
              <a:solidFill>
                <a:schemeClr val="accent3"/>
              </a:solidFill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533400" y="5214938"/>
            <a:ext cx="5334000" cy="64293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>
                <a:solidFill>
                  <a:schemeClr val="accent3"/>
                </a:solidFill>
                <a:latin typeface="+mn-lt"/>
                <a:cs typeface="+mn-cs"/>
              </a:rPr>
              <a:t>wild and aggressive</a:t>
            </a:r>
            <a:endParaRPr lang="ru-RU" sz="3200" b="1" dirty="0">
              <a:solidFill>
                <a:schemeClr val="accent3"/>
              </a:solidFill>
              <a:latin typeface="+mn-lt"/>
              <a:cs typeface="+mn-cs"/>
            </a:endParaRP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685800" y="3214688"/>
            <a:ext cx="5638800" cy="10001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>
                <a:solidFill>
                  <a:schemeClr val="accent3"/>
                </a:solidFill>
                <a:latin typeface="+mn-lt"/>
                <a:cs typeface="+mn-cs"/>
              </a:rPr>
              <a:t>big, others are small</a:t>
            </a:r>
            <a:endParaRPr lang="ru-RU" sz="3200" b="1" dirty="0">
              <a:solidFill>
                <a:schemeClr val="accent3"/>
              </a:solidFill>
              <a:latin typeface="+mn-lt"/>
              <a:cs typeface="+mn-cs"/>
            </a:endParaRPr>
          </a:p>
        </p:txBody>
      </p:sp>
      <p:pic>
        <p:nvPicPr>
          <p:cNvPr id="15366" name="Рисунок 7" descr="london_zoo_asiatic_l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0"/>
            <a:ext cx="22447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8" descr="кенкуру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2438400"/>
            <a:ext cx="2000250" cy="1951037"/>
          </a:xfrm>
          <a:prstGeom prst="rect">
            <a:avLst/>
          </a:prstGeom>
          <a:noFill/>
          <a:ln w="38100">
            <a:solidFill>
              <a:srgbClr val="FFCC66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18388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Find the English </a:t>
            </a:r>
            <a:r>
              <a:rPr lang="en-US" dirty="0" smtClean="0">
                <a:solidFill>
                  <a:schemeClr val="tx1"/>
                </a:solidFill>
              </a:rPr>
              <a:t>equivalents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04800" y="2286000"/>
            <a:ext cx="8183880" cy="762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057400"/>
            <a:ext cx="8305800" cy="4267200"/>
          </a:xfrm>
          <a:prstGeom prst="rect">
            <a:avLst/>
          </a:prstGeom>
        </p:spPr>
        <p:txBody>
          <a:bodyPr vert="horz" anchor="b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в</a:t>
            </a:r>
            <a:r>
              <a:rPr kumimoji="0" lang="ru-RU" sz="41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13 веке 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э</a:t>
            </a:r>
            <a:r>
              <a:rPr kumimoji="0" lang="ru-RU" sz="41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кзотические</a:t>
            </a:r>
            <a:r>
              <a:rPr kumimoji="0" lang="ru-RU" sz="41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животные 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подарить  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получить в подарок 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на </a:t>
            </a: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конце длинной верёвки </a:t>
            </a: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любопытные люди 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во время кормления 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подарить жизнь 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38200" y="3733800"/>
          <a:ext cx="7402016" cy="2614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475"/>
                <a:gridCol w="2395475"/>
                <a:gridCol w="2611066"/>
              </a:tblGrid>
              <a:tr h="47200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Domestic animals</a:t>
                      </a:r>
                      <a:endParaRPr lang="ru-RU" sz="2000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Wild animals</a:t>
                      </a:r>
                      <a:endParaRPr lang="ru-RU" sz="2000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Endangered animals</a:t>
                      </a:r>
                      <a:endParaRPr lang="ru-RU" sz="2000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42485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940152" y="1700808"/>
            <a:ext cx="1358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cat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3275856" y="1887312"/>
            <a:ext cx="18156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cow</a:t>
            </a:r>
            <a:endParaRPr lang="ru-RU" sz="4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452320" y="765245"/>
            <a:ext cx="1584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rabbit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83568" y="836712"/>
            <a:ext cx="1922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elephant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3928" y="764704"/>
            <a:ext cx="1125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tiger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1" y="256490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pig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51720" y="3068960"/>
            <a:ext cx="1847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lion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48264" y="3068960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panda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92280" y="2132857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dolphin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96136" y="404664"/>
            <a:ext cx="1297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horse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23928" y="3068960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monkey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71600" y="1772816"/>
            <a:ext cx="1268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rhino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1752600" y="457200"/>
          <a:ext cx="2232248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</a:tblGrid>
              <a:tr h="50405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Fill in the table</a:t>
                      </a:r>
                      <a:endParaRPr lang="ru-RU" sz="2400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851920" y="4437112"/>
            <a:ext cx="10951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Tiger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Elephant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Monkey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Panda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Rhino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Lion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olphin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67744" y="5733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971601" y="4725144"/>
            <a:ext cx="187220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Rabbit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Cat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Pig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Horse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ow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6516216" y="4797152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Elephant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Panda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Rhino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iger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3429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Homework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Write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down 6-8 sentences about London Zoo</a:t>
            </a:r>
            <a:b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learn them by heart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210</TotalTime>
  <Words>176</Words>
  <PresentationFormat>Экран (4:3)</PresentationFormat>
  <Paragraphs>61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Слайд 1</vt:lpstr>
      <vt:lpstr>Слайд 2</vt:lpstr>
      <vt:lpstr>What will we do?  1. Read the text 2. Revise the words 3. Write the sentences 4. Revise the grammar rules </vt:lpstr>
      <vt:lpstr>Слайд 4</vt:lpstr>
      <vt:lpstr>Some animals are…   Some animals are…   Some animals are…</vt:lpstr>
      <vt:lpstr>Find the English equivalents: </vt:lpstr>
      <vt:lpstr>cow</vt:lpstr>
      <vt:lpstr>Homework:  Write down 6-8 sentences about London Zoo and learn them by heart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go to the zoo</dc:title>
  <dc:creator>Driver2015</dc:creator>
  <cp:lastModifiedBy>User</cp:lastModifiedBy>
  <cp:revision>31</cp:revision>
  <dcterms:modified xsi:type="dcterms:W3CDTF">2018-11-05T08:25:30Z</dcterms:modified>
</cp:coreProperties>
</file>