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2" r:id="rId4"/>
    <p:sldId id="268" r:id="rId5"/>
    <p:sldId id="263" r:id="rId6"/>
    <p:sldId id="265" r:id="rId7"/>
    <p:sldId id="266" r:id="rId8"/>
    <p:sldId id="261" r:id="rId9"/>
    <p:sldId id="260" r:id="rId10"/>
    <p:sldId id="259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690" autoAdjust="0"/>
  </p:normalViewPr>
  <p:slideViewPr>
    <p:cSldViewPr>
      <p:cViewPr>
        <p:scale>
          <a:sx n="75" d="100"/>
          <a:sy n="75" d="100"/>
        </p:scale>
        <p:origin x="-1422" y="-3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gif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gif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gif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gi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D:\17025046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418168"/>
            <a:ext cx="4000528" cy="2202539"/>
          </a:xfrm>
          <a:prstGeom prst="rect">
            <a:avLst/>
          </a:prstGeom>
          <a:noFill/>
        </p:spPr>
      </p:pic>
      <p:pic>
        <p:nvPicPr>
          <p:cNvPr id="4" name="Picture 3" descr="D:\detivosp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428659" y="3000372"/>
            <a:ext cx="5072098" cy="365054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214810" y="2928934"/>
            <a:ext cx="4714908" cy="35394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C00000"/>
                </a:solidFill>
                <a:latin typeface="Monotype Corsiva" pitchFamily="66" charset="0"/>
              </a:rPr>
              <a:t>Презентация </a:t>
            </a:r>
          </a:p>
          <a:p>
            <a:pPr algn="ctr"/>
            <a:r>
              <a:rPr lang="ru-RU" sz="3200" b="1" dirty="0" smtClean="0">
                <a:ln w="11430"/>
                <a:solidFill>
                  <a:srgbClr val="C00000"/>
                </a:solidFill>
                <a:latin typeface="Monotype Corsiva" pitchFamily="66" charset="0"/>
              </a:rPr>
              <a:t>«Уголок  занимательной математики»</a:t>
            </a:r>
          </a:p>
          <a:p>
            <a:pPr algn="ctr"/>
            <a:r>
              <a:rPr lang="ru-RU" sz="3200" b="1" cap="none" spc="0" dirty="0" smtClean="0">
                <a:ln w="11430"/>
                <a:solidFill>
                  <a:srgbClr val="C00000"/>
                </a:solidFill>
                <a:latin typeface="Monotype Corsiva" pitchFamily="66" charset="0"/>
              </a:rPr>
              <a:t>Подготовил  воспитатель  МКДОУ ЦРР  -  детский сад № 21 </a:t>
            </a:r>
          </a:p>
          <a:p>
            <a:pPr algn="ctr"/>
            <a:r>
              <a:rPr lang="ru-RU" sz="3200" b="1" dirty="0" smtClean="0">
                <a:ln w="11430"/>
                <a:solidFill>
                  <a:srgbClr val="C00000"/>
                </a:solidFill>
                <a:latin typeface="Monotype Corsiva" pitchFamily="66" charset="0"/>
              </a:rPr>
              <a:t>Халенко Ольга Вячеславовна</a:t>
            </a:r>
            <a:endParaRPr lang="ru-RU" sz="3200" b="1" cap="none" spc="0" dirty="0">
              <a:ln w="11430"/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642918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«Научные понятия не усваиваются и</a:t>
            </a:r>
          </a:p>
          <a:p>
            <a:pPr algn="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не заучиваются ребенком, не берутся</a:t>
            </a:r>
          </a:p>
          <a:p>
            <a:pPr algn="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памятью, а возникают и складываются</a:t>
            </a:r>
          </a:p>
          <a:p>
            <a:pPr algn="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с помощью напряжения всей активности его собственной мысли»</a:t>
            </a:r>
          </a:p>
          <a:p>
            <a:pPr algn="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А.С. Выгодский.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DSC_203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706589"/>
            <a:ext cx="6858016" cy="4151411"/>
          </a:xfrm>
          <a:prstGeom prst="rect">
            <a:avLst/>
          </a:prstGeom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9219" name="Picture 3" descr="D:\1254742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58017" y="4572008"/>
            <a:ext cx="2285984" cy="2285992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9" name="Picture 2" descr="D:\DSC_203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15140" y="2285992"/>
            <a:ext cx="2428860" cy="2357454"/>
          </a:xfrm>
          <a:prstGeom prst="rect">
            <a:avLst/>
          </a:prstGeom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10" name="Picture 2" descr="D:\DSC_203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2844" y="142852"/>
            <a:ext cx="3500462" cy="2643206"/>
          </a:xfrm>
          <a:prstGeom prst="rect">
            <a:avLst/>
          </a:prstGeom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3857620" y="428604"/>
            <a:ext cx="364333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В дошкольном возрасте формируются первые представления о времени, наполненном жизнью и трудом.</a:t>
            </a:r>
            <a:endParaRPr lang="ru-RU" sz="2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9221" name="Picture 5" descr="D:\1467706881_3253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215206" y="285727"/>
            <a:ext cx="1357322" cy="19921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img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6" name="Picture 3" descr="D:\pdd00000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857496"/>
            <a:ext cx="2102816" cy="4000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Максим\Desktop\Новая папка\DSC_208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2922239" y="850553"/>
            <a:ext cx="6871390" cy="5143504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142844" y="214290"/>
            <a:ext cx="371477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Создание педагогических условий.</a:t>
            </a:r>
          </a:p>
          <a:p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Для того чтобы были реализованы задачи развития детей средствами занимательного материала, необходимо организовать педагогический процесс так, чтобы ребенок играл, развивался и обучался одновременно.</a:t>
            </a:r>
          </a:p>
          <a:p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Для эффективного решения образовательных задач очень важно оснастить группу детей необходимыми игровыми пособиями. В игровой комнате отводится специально оборудованное место, где концентрируются все игры и пособия – «Уголок занимательной математики»</a:t>
            </a:r>
          </a:p>
        </p:txBody>
      </p:sp>
      <p:pic>
        <p:nvPicPr>
          <p:cNvPr id="11" name="Picture 2" descr="D:\0_89368_840cfb2d_XXXL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4714884"/>
            <a:ext cx="3536147" cy="21431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928662" y="214290"/>
            <a:ext cx="72866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Логико-математические развивающие игры</a:t>
            </a:r>
          </a:p>
        </p:txBody>
      </p:sp>
      <p:pic>
        <p:nvPicPr>
          <p:cNvPr id="5" name="Picture 2" descr="D:\DSC_201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643050"/>
            <a:ext cx="4041308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D:\phot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9423847">
            <a:off x="8184647" y="540789"/>
            <a:ext cx="923132" cy="923132"/>
          </a:xfrm>
          <a:prstGeom prst="rect">
            <a:avLst/>
          </a:prstGeom>
          <a:noFill/>
        </p:spPr>
      </p:pic>
      <p:pic>
        <p:nvPicPr>
          <p:cNvPr id="2050" name="Picture 2" descr="D:\cube-clipart-17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48280" y="642918"/>
            <a:ext cx="1079439" cy="928694"/>
          </a:xfrm>
          <a:prstGeom prst="rect">
            <a:avLst/>
          </a:prstGeom>
          <a:noFill/>
        </p:spPr>
      </p:pic>
      <p:pic>
        <p:nvPicPr>
          <p:cNvPr id="12" name="Picture 2" descr="C:\Users\Максим\Desktop\Новая папка\DSC_206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57752" y="1643050"/>
            <a:ext cx="4286247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3" descr="D:\DSC_201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143381"/>
            <a:ext cx="4071934" cy="2714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3" descr="C:\Users\Максим\Desktop\Новая папка\DSC_2058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816151" y="4071942"/>
            <a:ext cx="4327849" cy="27860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4" descr="D:\3D-Women-Question-01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000364" y="3714752"/>
            <a:ext cx="2928934" cy="2928934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1214414" y="857232"/>
            <a:ext cx="67151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Логические игры помогают ребенку адаптироваться к школьным условиям, легче усваивать учебный материал. Они развивают память и усидчивость, способность предвидеть и находить не стандартные решения.</a:t>
            </a:r>
            <a:endParaRPr lang="ru-RU" sz="1600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01018" y="357166"/>
            <a:ext cx="71096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Материалы для индивидуального развития  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7" name="Picture 4" descr="D:\DSC_202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96918" y="3857628"/>
            <a:ext cx="3047082" cy="2071678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8" name="Picture 2" descr="D:\DSC_202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857628"/>
            <a:ext cx="2986041" cy="2083438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9" name="Picture 2" descr="D:\DSC_201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72198" y="1142984"/>
            <a:ext cx="3071802" cy="2094392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5122" name="Picture 2" descr="C:\Users\Максим\Desktop\Новая папка\DSC_208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71802" y="1285860"/>
            <a:ext cx="3000397" cy="2847207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5125" name="Picture 5" descr="C:\Users\Максим\Desktop\Новая папка\DSC_205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071803" y="4357695"/>
            <a:ext cx="3071834" cy="2175902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5127" name="Picture 7" descr="C:\Users\Максим\Desktop\Новая папка\DSC_2049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1142984"/>
            <a:ext cx="3012319" cy="2002823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17" name="Picture 2" descr="D:\alfa (43).gif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929554" y="5643554"/>
            <a:ext cx="1214446" cy="12144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DSC_203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00496" y="2928934"/>
            <a:ext cx="4977768" cy="3771060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7" name="Picture 2" descr="D:\DSC_20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786190"/>
            <a:ext cx="3721617" cy="3071810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8" name="Picture 3" descr="C:\Users\Максим\Desktop\Новая папка\DSC_209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44" y="1428736"/>
            <a:ext cx="3214710" cy="2198781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142844" y="21429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Математические способности выявляются в процессе деятельности дошкольника. Наиболее благоприятным периодом для развития способностей считается дошкольный возраст.</a:t>
            </a:r>
            <a:endParaRPr lang="ru-RU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13" name="Picture 6" descr="C:\Users\Максим\Desktop\Новая папка\DSC_204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628" y="142852"/>
            <a:ext cx="4000496" cy="2691092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7171" name="Picture 3" descr="D:\hello_html_m4e3fe1f7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71868" y="1428736"/>
            <a:ext cx="1500198" cy="1500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DSC_203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357562"/>
            <a:ext cx="4357686" cy="3500438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6" name="Picture 3" descr="D:\DSC_203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6200000">
            <a:off x="1323704" y="1109369"/>
            <a:ext cx="2357427" cy="156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 descr="D:\DSC_203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1" y="142852"/>
            <a:ext cx="4308985" cy="3268642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6146" name="Picture 2" descr="C:\Users\Максим\Desktop\Новая папка\DSC_204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1968" y="3429000"/>
            <a:ext cx="4572032" cy="3429000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4429124" y="500042"/>
            <a:ext cx="250033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  <a:t>В процессе обучения, через средства математических занятий ребёнок получает первые представления о математических понятиях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6150" name="Picture 6" descr="D:\DSC_203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6200000">
            <a:off x="6508530" y="648028"/>
            <a:ext cx="3000396" cy="2132919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6151" name="Picture 7" descr="D:\0_5abe5_7c589168_L.gif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929058" y="5905500"/>
            <a:ext cx="952500" cy="95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2643174" y="214290"/>
            <a:ext cx="428624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  <a:cs typeface="Arial" pitchFamily="34" charset="0"/>
              </a:rPr>
              <a:t>Дидактические игры</a:t>
            </a:r>
            <a:endParaRPr lang="ru-RU" sz="32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4" name="Picture 3" descr="D:\DSC_201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336559"/>
            <a:ext cx="3643306" cy="2521441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3074" name="Picture 2" descr="C:\Users\Максим\Desktop\Новая папка\DSC_209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7109" y="3214686"/>
            <a:ext cx="5566891" cy="3643314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3075" name="Picture 3" descr="C:\Users\Максим\Desktop\Новая папка\DSC_207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57884" y="825543"/>
            <a:ext cx="3286116" cy="2372431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3077" name="Picture 5" descr="C:\Users\Максим\Desktop\Новая папка\DSC_209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5765075">
            <a:off x="-230341" y="964944"/>
            <a:ext cx="3642802" cy="2744414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1027" name="Picture 3" descr="D:\23504.97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143768" y="5786454"/>
            <a:ext cx="1704694" cy="10715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2928926" y="1142984"/>
            <a:ext cx="28575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…ребенок  должен играть  даже тогда , когда делает серьезное дело. Вся его жизнь –игра.</a:t>
            </a:r>
          </a:p>
          <a:p>
            <a:pPr algn="ctr"/>
            <a:r>
              <a:rPr lang="ru-RU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А.С. Макаренко</a:t>
            </a:r>
            <a:endParaRPr lang="ru-RU" b="1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sbornik_uprazhnienii_dlia_razvitiia_umienii_nieobkhodimykh_dlia_uspieshnoi_adapt_6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42852"/>
            <a:ext cx="1857388" cy="1682100"/>
          </a:xfrm>
          <a:prstGeom prst="rect">
            <a:avLst/>
          </a:prstGeom>
          <a:noFill/>
        </p:spPr>
      </p:pic>
      <p:pic>
        <p:nvPicPr>
          <p:cNvPr id="3" name="Picture 2" descr="D:\DSC_20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3844740"/>
            <a:ext cx="4572000" cy="3013259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4099" name="Picture 3" descr="D:\DSC_202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44" y="3714752"/>
            <a:ext cx="4071934" cy="2994257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2571736" y="500042"/>
            <a:ext cx="345318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Развивающие игры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357686" y="2571744"/>
            <a:ext cx="421484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  <a:t>Игровое оборудование создает насыщенную  целостную среду с достаточным пространством для игр.</a:t>
            </a:r>
            <a:endParaRPr lang="ru-RU" sz="20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13" name="Picture 2" descr="D:\DSC_204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6200000">
            <a:off x="1279576" y="720664"/>
            <a:ext cx="1584220" cy="4143372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8194" name="Picture 2" descr="D:\icon-512png-1641010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357950" y="0"/>
            <a:ext cx="2786050" cy="2786050"/>
          </a:xfrm>
          <a:prstGeom prst="rect">
            <a:avLst/>
          </a:prstGeom>
          <a:noFill/>
        </p:spPr>
      </p:pic>
      <p:pic>
        <p:nvPicPr>
          <p:cNvPr id="8" name="Picture 2" descr="D:\tsifry-animatsionnaya-kartinka-0047.gif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000760" y="1643050"/>
            <a:ext cx="723900" cy="76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488" y="214290"/>
            <a:ext cx="52149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Настольно-печатные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6" name="Picture 3" descr="D:\DSC_203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18586" y="1285860"/>
            <a:ext cx="3125414" cy="2428892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4102" name="Picture 6" descr="C:\Users\Максим\Desktop\Новая папка\DSC_208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571876"/>
            <a:ext cx="5686577" cy="3286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C:\Users\Максим\Desktop\Новая папка\DSC_208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741601">
            <a:off x="5148207" y="3575216"/>
            <a:ext cx="3632778" cy="2439735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4101" name="Picture 5" descr="C:\Users\Максим\Desktop\Новая папка\DSC_209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968615" y="1142984"/>
            <a:ext cx="3032146" cy="2227008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4099" name="Picture 3" descr="C:\Users\Максим\Desktop\Новая папка\DSC_210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286512" y="5643578"/>
            <a:ext cx="2857489" cy="1214423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4103" name="Picture 7" descr="C:\Users\Максим\Desktop\Новая папка\DSC_2040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16200000">
            <a:off x="-114283" y="885854"/>
            <a:ext cx="3228932" cy="3000364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FFFF00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747</TotalTime>
  <Words>235</Words>
  <PresentationFormat>Экран (4:3)</PresentationFormat>
  <Paragraphs>24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Максим</dc:creator>
  <cp:lastModifiedBy>Максим</cp:lastModifiedBy>
  <cp:revision>87</cp:revision>
  <dcterms:created xsi:type="dcterms:W3CDTF">2018-01-10T18:25:20Z</dcterms:created>
  <dcterms:modified xsi:type="dcterms:W3CDTF">2018-11-16T18:11:04Z</dcterms:modified>
</cp:coreProperties>
</file>