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3" r:id="rId2"/>
    <p:sldId id="266" r:id="rId3"/>
    <p:sldId id="264" r:id="rId4"/>
    <p:sldId id="265" r:id="rId5"/>
    <p:sldId id="267" r:id="rId6"/>
    <p:sldId id="268" r:id="rId7"/>
    <p:sldId id="269" r:id="rId8"/>
    <p:sldId id="274" r:id="rId9"/>
    <p:sldId id="276" r:id="rId10"/>
    <p:sldId id="305" r:id="rId11"/>
    <p:sldId id="277" r:id="rId12"/>
    <p:sldId id="271" r:id="rId13"/>
    <p:sldId id="278" r:id="rId14"/>
    <p:sldId id="279" r:id="rId15"/>
    <p:sldId id="280" r:id="rId16"/>
    <p:sldId id="272" r:id="rId17"/>
    <p:sldId id="281" r:id="rId18"/>
    <p:sldId id="282" r:id="rId19"/>
    <p:sldId id="273" r:id="rId20"/>
    <p:sldId id="283" r:id="rId21"/>
    <p:sldId id="284" r:id="rId22"/>
    <p:sldId id="270" r:id="rId23"/>
    <p:sldId id="285" r:id="rId24"/>
    <p:sldId id="286" r:id="rId25"/>
    <p:sldId id="288" r:id="rId26"/>
    <p:sldId id="290" r:id="rId27"/>
    <p:sldId id="291" r:id="rId28"/>
    <p:sldId id="292" r:id="rId29"/>
    <p:sldId id="303" r:id="rId30"/>
    <p:sldId id="295" r:id="rId31"/>
    <p:sldId id="297" r:id="rId32"/>
    <p:sldId id="30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3333"/>
    <a:srgbClr val="969696"/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CC5CC4F-2835-4B0B-BBEE-D477BA0D3B4A}" type="datetimeFigureOut">
              <a:rPr lang="ru-RU"/>
              <a:pPr>
                <a:defRPr/>
              </a:pPr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A750B7E-4E26-42DC-8D91-BE3FF4EFC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59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  <p:sp>
        <p:nvSpPr>
          <p:cNvPr id="39939" name="Shape 6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hape 7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  <p:sp>
        <p:nvSpPr>
          <p:cNvPr id="40963" name="Shape 7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7237B-1A00-41D4-8DE8-AB80BF994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0203-D430-4381-A6CC-B2F8D0D70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CDCA-633F-43AD-9121-33D458A0E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20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 anchor="ctr">
            <a:noAutofit/>
          </a:bodyPr>
          <a:lstStyle>
            <a:lvl1pPr>
              <a:spcBef>
                <a:spcPts val="0"/>
              </a:spcBef>
              <a:defRPr/>
            </a:lvl1pPr>
          </a:lstStyle>
          <a:p>
            <a:pPr>
              <a:defRPr/>
            </a:pPr>
            <a:fld id="{6E0F31AF-8F8A-4B3E-B7BD-7170BDBD4138}" type="slidenum">
              <a:rPr lang="ru"/>
              <a:pPr>
                <a:defRPr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5BCF-F8AC-4599-9EE8-4AD8E9C85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5758-0371-42E3-89A6-9A05C0642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4D173-778B-4A60-A613-E7FECB3E6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B5BDF-6355-4753-8103-B86D04106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04C1A-C1B6-4D79-8493-26F70108C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1A4DE-280D-463E-9B44-62AD06683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00D5B-34F2-48FC-8A27-0D0A2F20D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1E320-34AA-4930-9618-A8661E2A2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3021547-ED11-44F0-BF40-8A2C15C4D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4175"/>
            <a:ext cx="8785225" cy="936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820000"/>
                </a:solidFill>
              </a:rPr>
              <a:t>Влияние предметно- пространственной среды на развитие детей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5876925"/>
            <a:ext cx="5257800" cy="720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Воспитатель Пекишева О.К.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ЦЕНТР НРАВСТВНННО-ПАТРИОТИЧЕСКИЙ: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866" y="4149080"/>
            <a:ext cx="3149990" cy="219119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581128"/>
            <a:ext cx="2267744" cy="1700808"/>
          </a:xfrm>
          <a:prstGeom prst="rect">
            <a:avLst/>
          </a:prstGeom>
        </p:spPr>
      </p:pic>
      <p:pic>
        <p:nvPicPr>
          <p:cNvPr id="54274" name="Picture 2" descr="http://www.maam.ru/upload/blogs/detsad-63160-14308407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1700808"/>
            <a:ext cx="3072342" cy="2304256"/>
          </a:xfrm>
          <a:prstGeom prst="rect">
            <a:avLst/>
          </a:prstGeom>
          <a:noFill/>
        </p:spPr>
      </p:pic>
      <p:pic>
        <p:nvPicPr>
          <p:cNvPr id="54278" name="Picture 6" descr="http://www.maam.ru/upload/blogs/detsad-63160-14308423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772816"/>
            <a:ext cx="3375687" cy="2531765"/>
          </a:xfrm>
          <a:prstGeom prst="rect">
            <a:avLst/>
          </a:prstGeom>
          <a:noFill/>
        </p:spPr>
      </p:pic>
      <p:pic>
        <p:nvPicPr>
          <p:cNvPr id="54280" name="Picture 8" descr="http://www.maam.ru/upload/blogs/detsad-298626-144887607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45646" y="4365104"/>
            <a:ext cx="2918842" cy="2190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2528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социально-эмоционального развития</a:t>
            </a:r>
          </a:p>
        </p:txBody>
      </p:sp>
      <p:pic>
        <p:nvPicPr>
          <p:cNvPr id="13315" name="Picture 2" descr="C:\Users\Ромашка\Desktop\jemocionalnoe-razvitie-dete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32000" y="1957388"/>
            <a:ext cx="5080000" cy="3810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916238" y="1412875"/>
            <a:ext cx="3155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62673"/>
                </a:solidFill>
              </a:rPr>
              <a:t>Речевое</a:t>
            </a:r>
            <a:r>
              <a:rPr lang="ru-RU">
                <a:solidFill>
                  <a:srgbClr val="262673"/>
                </a:solidFill>
              </a:rPr>
              <a:t> </a:t>
            </a:r>
            <a:r>
              <a:rPr lang="ru-RU" sz="3200">
                <a:solidFill>
                  <a:srgbClr val="262673"/>
                </a:solidFill>
              </a:rPr>
              <a:t>развитие</a:t>
            </a:r>
            <a:endParaRPr lang="ru-RU" sz="320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323850" y="2349500"/>
            <a:ext cx="83899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/>
            <a:r>
              <a:rPr lang="ru-RU" sz="2800">
                <a:solidFill>
                  <a:srgbClr val="262673"/>
                </a:solidFill>
              </a:rPr>
              <a:t>1. Центр речевого развития или уголок грамотности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2. Центр книги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3. Логопедический уголок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речевого развития</a:t>
            </a:r>
          </a:p>
        </p:txBody>
      </p:sp>
      <p:pic>
        <p:nvPicPr>
          <p:cNvPr id="15363" name="Picture 2" descr="C:\Users\Ромашка\Desktop\-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74750" y="1600200"/>
            <a:ext cx="6794500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книги</a:t>
            </a:r>
          </a:p>
        </p:txBody>
      </p:sp>
      <p:pic>
        <p:nvPicPr>
          <p:cNvPr id="16387" name="Picture 2" descr="C:\Users\Ромашка\Desktop\Книжный угол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75" y="1285875"/>
            <a:ext cx="7786688" cy="484028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Логопедический уголок</a:t>
            </a:r>
          </a:p>
        </p:txBody>
      </p:sp>
      <p:pic>
        <p:nvPicPr>
          <p:cNvPr id="17411" name="Picture 2" descr="C:\Users\Ромашка\Desktop\P11405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63638" y="1600200"/>
            <a:ext cx="6816725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1331913" y="1341438"/>
            <a:ext cx="693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62673"/>
                </a:solidFill>
              </a:rPr>
              <a:t>Художественно-эстетическое развитие</a:t>
            </a:r>
            <a:endParaRPr lang="ru-RU" sz="320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468313" y="2133600"/>
            <a:ext cx="820737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2800">
                <a:solidFill>
                  <a:srgbClr val="262673"/>
                </a:solidFill>
              </a:rPr>
              <a:t>1. Центр изобразительной деятельности или уголок творчества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2. Центр музыкально-театрализованной деятельности</a:t>
            </a:r>
          </a:p>
          <a:p>
            <a:pPr indent="228600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Центр изобразительной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9459" name="Picture 2" descr="C:\Users\Ромашка\Desktop\p32_img_0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75" y="1571625"/>
            <a:ext cx="7786688" cy="50006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Центр музыкально-театрализованной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3" name="Picture 2" descr="C:\Users\Ромашка\Desktop\Театральный угол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555875" y="1412875"/>
            <a:ext cx="3910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62673"/>
                </a:solidFill>
              </a:rPr>
              <a:t>Физическое развитие</a:t>
            </a:r>
            <a:endParaRPr lang="ru-RU" sz="3200"/>
          </a:p>
        </p:txBody>
      </p:sp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0" y="2963863"/>
            <a:ext cx="88931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/>
            <a:r>
              <a:rPr lang="ru-RU" sz="2800">
                <a:solidFill>
                  <a:srgbClr val="262673"/>
                </a:solidFill>
              </a:rPr>
              <a:t>1. Центр физического развития или спортивный уголок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2. Центр здоровья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468313" y="1084263"/>
            <a:ext cx="835183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262673"/>
                </a:solidFill>
              </a:rPr>
              <a:t>Создавая предметно- развивающую среду</a:t>
            </a:r>
            <a:r>
              <a:rPr lang="ru-RU" sz="2400" b="1">
                <a:solidFill>
                  <a:srgbClr val="262673"/>
                </a:solidFill>
              </a:rPr>
              <a:t>, </a:t>
            </a:r>
            <a:r>
              <a:rPr lang="ru-RU" sz="2400">
                <a:solidFill>
                  <a:srgbClr val="262673"/>
                </a:solidFill>
              </a:rPr>
              <a:t>мы ставим перед собой следующие </a:t>
            </a:r>
            <a:r>
              <a:rPr lang="ru-RU" sz="2400" u="sng">
                <a:solidFill>
                  <a:srgbClr val="262673"/>
                </a:solidFill>
              </a:rPr>
              <a:t>задачи</a:t>
            </a:r>
            <a:r>
              <a:rPr lang="ru-RU" sz="2400">
                <a:solidFill>
                  <a:srgbClr val="262673"/>
                </a:solidFill>
              </a:rPr>
              <a:t>: 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сохранять и укреплять физическое и психическое здоровье</a:t>
            </a:r>
            <a:r>
              <a:rPr lang="ru-RU" sz="2400" b="1">
                <a:solidFill>
                  <a:srgbClr val="262673"/>
                </a:solidFill>
              </a:rPr>
              <a:t> </a:t>
            </a:r>
            <a:r>
              <a:rPr lang="ru-RU" sz="2400">
                <a:solidFill>
                  <a:srgbClr val="262673"/>
                </a:solidFill>
              </a:rPr>
              <a:t>детей</a:t>
            </a:r>
            <a:r>
              <a:rPr lang="ru-RU" sz="2400" b="1">
                <a:solidFill>
                  <a:srgbClr val="262673"/>
                </a:solidFill>
              </a:rPr>
              <a:t>, 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заботиться об эмоциональном комфорте детей; 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общаться с детьми на познавательные темы, 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способствовать развитию речи</a:t>
            </a:r>
            <a:r>
              <a:rPr lang="ru-RU" sz="2400" b="1">
                <a:solidFill>
                  <a:srgbClr val="262673"/>
                </a:solidFill>
              </a:rPr>
              <a:t>, </a:t>
            </a:r>
            <a:r>
              <a:rPr lang="ru-RU" sz="2400">
                <a:solidFill>
                  <a:srgbClr val="262673"/>
                </a:solidFill>
              </a:rPr>
              <a:t>любознательности и инициативности; 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создавать условия для развития сюжетно-ролевых игр, экспериментирования; </a:t>
            </a:r>
          </a:p>
          <a:p>
            <a:pPr>
              <a:buFontTx/>
              <a:buChar char="-"/>
            </a:pPr>
            <a:r>
              <a:rPr lang="ru-RU" sz="2400">
                <a:solidFill>
                  <a:srgbClr val="262673"/>
                </a:solidFill>
              </a:rPr>
              <a:t>формировать у детей интерес к художественному творчеству. </a:t>
            </a:r>
          </a:p>
          <a:p>
            <a:r>
              <a:rPr lang="ru-RU" sz="2400">
                <a:solidFill>
                  <a:srgbClr val="262673"/>
                </a:solidFill>
              </a:rPr>
              <a:t>Каждый уголок группы учит, воспитывает и развивает дошкольников. Принцип динамичности предметной среды побуждает детей к преобразованию, исследованию нового.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физического развития</a:t>
            </a:r>
          </a:p>
        </p:txBody>
      </p:sp>
      <p:pic>
        <p:nvPicPr>
          <p:cNvPr id="22531" name="Picture 2" descr="C:\Users\Ромашка\Desktop\zdorovesberezhenie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43000" y="1285875"/>
            <a:ext cx="6858000" cy="528637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здоровья</a:t>
            </a:r>
          </a:p>
        </p:txBody>
      </p:sp>
      <p:pic>
        <p:nvPicPr>
          <p:cNvPr id="23555" name="Picture 2" descr="C:\Users\Ромашка\Desktop\sportz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47800" y="1600200"/>
            <a:ext cx="6248400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2268538" y="1341438"/>
            <a:ext cx="4625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62673"/>
                </a:solidFill>
              </a:rPr>
              <a:t>Познавательное развитие</a:t>
            </a:r>
            <a:endParaRPr lang="ru-RU" sz="3200"/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0" y="2462213"/>
            <a:ext cx="64166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/>
            <a:r>
              <a:rPr lang="ru-RU" sz="2800">
                <a:solidFill>
                  <a:srgbClr val="262673"/>
                </a:solidFill>
              </a:rPr>
              <a:t>1. Центр сенсорного развития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2. Центр конструктивной деятельности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3. Центр математического развития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4. Центр экспериментирования</a:t>
            </a:r>
          </a:p>
          <a:p>
            <a:pPr indent="228600" eaLnBrk="0" hangingPunct="0"/>
            <a:r>
              <a:rPr lang="ru-RU" sz="2800">
                <a:solidFill>
                  <a:srgbClr val="262673"/>
                </a:solidFill>
              </a:rPr>
              <a:t>5. Центр экология или уголок природы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сенсорного развития</a:t>
            </a:r>
          </a:p>
        </p:txBody>
      </p:sp>
      <p:pic>
        <p:nvPicPr>
          <p:cNvPr id="25603" name="Picture 2" descr="C:\Users\Ромашка\Desktop\organizaciya-i-ispolzovanie-predmetno-razvivayushhej-sredy-vo-vtoroj-mladshej-gruppe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57250" y="1571625"/>
            <a:ext cx="7429500" cy="478631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Центр конструктивной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627" name="Picture 2" descr="C:\Users\Ромашка\Desktop\835f72e22b527ec974a2f3c72c921cc4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1563" y="1871663"/>
            <a:ext cx="7000875" cy="462915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Центр математического развития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8675" name="Picture 2" descr="C:\Users\Ромашка\Desktop\detsad-367232-14423223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49400" y="1600200"/>
            <a:ext cx="6045200" cy="4525963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экспериментирования</a:t>
            </a:r>
          </a:p>
        </p:txBody>
      </p:sp>
      <p:pic>
        <p:nvPicPr>
          <p:cNvPr id="30723" name="Picture 2" descr="C:\Users\Ромашка\Desktop\наш экспериментальный угол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43000" y="1285875"/>
            <a:ext cx="6929438" cy="484028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Ромашка\Desktop\konkurs_ehk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природы</a:t>
            </a:r>
          </a:p>
        </p:txBody>
      </p:sp>
      <p:pic>
        <p:nvPicPr>
          <p:cNvPr id="32771" name="Picture 2" descr="C:\Users\Ромашка\Desktop\osobennosti-organizacii-ugolka-prirody-v-detskom-sadu-didakticheskie-igry-dlya-detej-5-7-le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0188" y="1428750"/>
            <a:ext cx="6143625" cy="4429125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971550" y="1341438"/>
            <a:ext cx="7561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9900"/>
                </a:solidFill>
                <a:latin typeface="Arial" charset="0"/>
                <a:cs typeface="Arial" charset="0"/>
                <a:sym typeface="Arial" charset="0"/>
              </a:rPr>
              <a:t>«Уголок математического развития»</a:t>
            </a:r>
            <a:endParaRPr lang="ru-RU" sz="3200"/>
          </a:p>
        </p:txBody>
      </p:sp>
      <p:pic>
        <p:nvPicPr>
          <p:cNvPr id="34819" name="Shape 71" descr="DSCN1011.jpg"/>
          <p:cNvPicPr preferRelativeResize="0"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2492375"/>
            <a:ext cx="2808287" cy="2736850"/>
          </a:xfrm>
          <a:prstGeom prst="rect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</p:pic>
      <p:pic>
        <p:nvPicPr>
          <p:cNvPr id="34820" name="Shape 72" descr="апап.jpg"/>
          <p:cNvPicPr preferRelativeResize="0"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9350" y="2565400"/>
            <a:ext cx="2735263" cy="2663825"/>
          </a:xfrm>
          <a:prstGeom prst="rect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</p:pic>
      <p:pic>
        <p:nvPicPr>
          <p:cNvPr id="34821" name="Shape 73" descr="да.jpg"/>
          <p:cNvPicPr preferRelativeResize="0"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3644900"/>
            <a:ext cx="2952750" cy="2951163"/>
          </a:xfrm>
          <a:prstGeom prst="rect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1844675"/>
            <a:ext cx="8424862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Предметная среда создаётся с учётом возрастных возможностей детей, зарождающихся половых склонностей и интересов и конструируется таким образом, чтобы ребёнок в течение дня мог найти для себя увлекательное дело, занятие.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62"/>
          <p:cNvSpPr>
            <a:spLocks noGrp="1"/>
          </p:cNvSpPr>
          <p:nvPr>
            <p:ph type="title"/>
          </p:nvPr>
        </p:nvSpPr>
        <p:spPr>
          <a:xfrm>
            <a:off x="323850" y="1484313"/>
            <a:ext cx="8520113" cy="7635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FF9900"/>
                </a:solidFill>
                <a:latin typeface="Arial" charset="0"/>
                <a:cs typeface="Arial" charset="0"/>
                <a:sym typeface="Arial" charset="0"/>
              </a:rPr>
              <a:t>Задачи :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251520" y="2348880"/>
            <a:ext cx="7646700" cy="5321200"/>
          </a:xfrm>
        </p:spPr>
        <p:txBody>
          <a:bodyPr>
            <a:noAutofit/>
          </a:bodyPr>
          <a:lstStyle/>
          <a:p>
            <a:pPr marL="457200" indent="-317500" algn="just">
              <a:spcAft>
                <a:spcPts val="900"/>
              </a:spcAft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ru" sz="2400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целенаправленное формирование у детей интереса к элементарной математической деятельности;</a:t>
            </a:r>
          </a:p>
          <a:p>
            <a:pPr marL="457200" indent="-317500" algn="just">
              <a:spcAft>
                <a:spcPts val="900"/>
              </a:spcAft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ru" sz="2400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воспитание у детей потребности занимать свое свободное время не только интересными, но и требующими умственного напряжения, интеллектуального усилия играми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endParaRPr sz="1400" dirty="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>
              <a:buFontTx/>
              <a:buNone/>
              <a:defRPr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hape 79"/>
          <p:cNvSpPr>
            <a:spLocks noGrp="1"/>
          </p:cNvSpPr>
          <p:nvPr>
            <p:ph type="title"/>
          </p:nvPr>
        </p:nvSpPr>
        <p:spPr>
          <a:xfrm>
            <a:off x="395288" y="1268413"/>
            <a:ext cx="8520112" cy="763587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ct val="0"/>
              </a:spcBef>
            </a:pPr>
            <a:r>
              <a:rPr lang="ru-RU" sz="2400" smtClean="0">
                <a:solidFill>
                  <a:srgbClr val="FF9900"/>
                </a:solidFill>
                <a:latin typeface="Arial" charset="0"/>
                <a:cs typeface="Arial" charset="0"/>
                <a:sym typeface="Arial" charset="0"/>
              </a:rPr>
              <a:t>Дидактические игры и игровые упражнения</a:t>
            </a:r>
          </a:p>
        </p:txBody>
      </p:sp>
      <p:sp>
        <p:nvSpPr>
          <p:cNvPr id="36867" name="Shape 80"/>
          <p:cNvSpPr>
            <a:spLocks noChangeArrowheads="1"/>
          </p:cNvSpPr>
          <p:nvPr/>
        </p:nvSpPr>
        <p:spPr bwMode="auto">
          <a:xfrm>
            <a:off x="0" y="2349500"/>
            <a:ext cx="9144000" cy="1841500"/>
          </a:xfrm>
          <a:prstGeom prst="rect">
            <a:avLst/>
          </a:prstGeom>
          <a:solidFill>
            <a:srgbClr val="FFF2CC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11188" y="2492375"/>
            <a:ext cx="8010525" cy="1023938"/>
          </a:xfrm>
          <a:solidFill>
            <a:schemeClr val="lt1"/>
          </a:solidFill>
          <a:ln w="19050" cap="flat">
            <a:solidFill>
              <a:srgbClr val="FFC000"/>
            </a:solidFill>
            <a:round/>
            <a:headEnd type="none" w="med" len="med"/>
            <a:tailEnd type="none" w="med" len="med"/>
          </a:ln>
        </p:spPr>
        <p:txBody>
          <a:bodyPr>
            <a:noAutofit/>
          </a:bodyPr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Дидактические игры по математике, содержащие большой мотивационный потенциал для развития у дошкольников активного познавательного отношения к окружающему миру.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6869" name="Shape 82"/>
          <p:cNvPicPr preferRelativeResize="0"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14675" y="3811588"/>
            <a:ext cx="262413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1547813" y="2132013"/>
            <a:ext cx="759618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8600" eaLnBrk="0" hangingPunct="0"/>
            <a:r>
              <a:rPr lang="ru-RU" sz="4000">
                <a:solidFill>
                  <a:srgbClr val="262673"/>
                </a:solidFill>
                <a:ea typeface="Times New Roman" pitchFamily="18" charset="0"/>
                <a:cs typeface="Arial" charset="0"/>
              </a:rPr>
              <a:t>Количество и счёт</a:t>
            </a:r>
          </a:p>
          <a:p>
            <a:pPr indent="228600" eaLnBrk="0" hangingPunct="0"/>
            <a:r>
              <a:rPr lang="ru-RU" sz="4000">
                <a:solidFill>
                  <a:srgbClr val="262673"/>
                </a:solidFill>
                <a:ea typeface="Times New Roman" pitchFamily="18" charset="0"/>
                <a:cs typeface="Arial" charset="0"/>
              </a:rPr>
              <a:t>Величина</a:t>
            </a:r>
            <a:endParaRPr lang="ru-RU" sz="4000">
              <a:solidFill>
                <a:srgbClr val="262673"/>
              </a:solidFill>
            </a:endParaRPr>
          </a:p>
          <a:p>
            <a:pPr indent="228600" eaLnBrk="0" hangingPunct="0"/>
            <a:r>
              <a:rPr lang="ru-RU" sz="4000">
                <a:solidFill>
                  <a:srgbClr val="262673"/>
                </a:solidFill>
              </a:rPr>
              <a:t>Форма</a:t>
            </a:r>
          </a:p>
          <a:p>
            <a:pPr indent="228600" eaLnBrk="0" hangingPunct="0"/>
            <a:r>
              <a:rPr lang="ru-RU" sz="4000">
                <a:solidFill>
                  <a:srgbClr val="262673"/>
                </a:solidFill>
              </a:rPr>
              <a:t>Ориентировка в пространстве</a:t>
            </a:r>
          </a:p>
          <a:p>
            <a:pPr indent="228600" eaLnBrk="0" hangingPunct="0"/>
            <a:r>
              <a:rPr lang="ru-RU" sz="4000">
                <a:solidFill>
                  <a:srgbClr val="262673"/>
                </a:solidFill>
              </a:rPr>
              <a:t>Ориентировка во времени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250825" y="1341438"/>
            <a:ext cx="85693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800">
                <a:solidFill>
                  <a:srgbClr val="262673"/>
                </a:solidFill>
                <a:ea typeface="Times New Roman" pitchFamily="18" charset="0"/>
                <a:cs typeface="Arial" charset="0"/>
              </a:rPr>
              <a:t>При создании предметно-развивающей среды в группе педагоги должны подобрать не только те игрушки и материалы, которые соответствуют возрастным особенностям детей, но ещё и следуют  принципу опережающего характера. Желательно, чтобы приблизительно 15% материалов в группе было предназначено и ориентировано на детей более старшего возраста, с высоким уровнем развития. Предметы обстановки группы надо подбирать так, чтобы они отражали многообразие цвета, форм, материалов, гармонию окружающего мира.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79388" y="1557338"/>
            <a:ext cx="856932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2800">
                <a:solidFill>
                  <a:srgbClr val="FF0000"/>
                </a:solidFill>
              </a:rPr>
              <a:t>Развивающая предметно-пространственная среда           </a:t>
            </a:r>
          </a:p>
          <a:p>
            <a:pPr indent="228600"/>
            <a:r>
              <a:rPr lang="ru-RU" sz="2800">
                <a:solidFill>
                  <a:srgbClr val="FF0000"/>
                </a:solidFill>
              </a:rPr>
              <a:t>                                  должна быть:</a:t>
            </a:r>
          </a:p>
          <a:p>
            <a:pPr indent="228600"/>
            <a:endParaRPr lang="ru-RU" sz="2800">
              <a:solidFill>
                <a:srgbClr val="FF0000"/>
              </a:solidFill>
            </a:endParaRPr>
          </a:p>
          <a:p>
            <a:pPr indent="228600" algn="ctr"/>
            <a:r>
              <a:rPr lang="ru-RU" sz="2800">
                <a:solidFill>
                  <a:srgbClr val="262673"/>
                </a:solidFill>
              </a:rPr>
              <a:t>Насыщенной</a:t>
            </a:r>
          </a:p>
          <a:p>
            <a:pPr indent="228600" algn="ctr"/>
            <a:r>
              <a:rPr lang="ru-RU" sz="2800">
                <a:solidFill>
                  <a:srgbClr val="262673"/>
                </a:solidFill>
              </a:rPr>
              <a:t>Трансформируемой</a:t>
            </a:r>
          </a:p>
          <a:p>
            <a:pPr indent="228600" algn="ctr"/>
            <a:r>
              <a:rPr lang="ru-RU" sz="2800">
                <a:solidFill>
                  <a:srgbClr val="262673"/>
                </a:solidFill>
              </a:rPr>
              <a:t>Вариативной</a:t>
            </a:r>
          </a:p>
          <a:p>
            <a:pPr indent="228600" algn="ctr"/>
            <a:r>
              <a:rPr lang="ru-RU" sz="2800">
                <a:solidFill>
                  <a:srgbClr val="262673"/>
                </a:solidFill>
              </a:rPr>
              <a:t>Доступной</a:t>
            </a:r>
          </a:p>
          <a:p>
            <a:pPr indent="228600" algn="ctr"/>
            <a:r>
              <a:rPr lang="ru-RU" sz="2800">
                <a:solidFill>
                  <a:srgbClr val="262673"/>
                </a:solidFill>
              </a:rPr>
              <a:t>Безопасной</a:t>
            </a:r>
          </a:p>
          <a:p>
            <a:pPr indent="228600"/>
            <a:endParaRPr lang="ru-RU" sz="2800">
              <a:solidFill>
                <a:srgbClr val="FF0000"/>
              </a:solidFill>
            </a:endParaRPr>
          </a:p>
          <a:p>
            <a:pPr indent="228600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95288" y="1484313"/>
            <a:ext cx="8353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3600">
                <a:solidFill>
                  <a:srgbClr val="FF0000"/>
                </a:solidFill>
              </a:rPr>
              <a:t>Примерные центры, </a:t>
            </a:r>
          </a:p>
          <a:p>
            <a:pPr indent="228600" algn="ctr"/>
            <a:r>
              <a:rPr lang="ru-RU" sz="3600">
                <a:solidFill>
                  <a:srgbClr val="FF0000"/>
                </a:solidFill>
              </a:rPr>
              <a:t>которые могут быть созданы в группе по образовательным областям</a:t>
            </a:r>
            <a:endParaRPr lang="ru-RU" sz="3600"/>
          </a:p>
          <a:p>
            <a:pPr indent="228600" algn="ctr" eaLnBrk="0" hangingPunct="0"/>
            <a:r>
              <a:rPr lang="ru-RU" sz="3600">
                <a:solidFill>
                  <a:srgbClr val="262673"/>
                </a:solidFill>
              </a:rPr>
              <a:t>- Социально-коммуникативное развитие</a:t>
            </a:r>
          </a:p>
          <a:p>
            <a:pPr indent="228600" algn="ctr" eaLnBrk="0" hangingPunct="0"/>
            <a:r>
              <a:rPr lang="ru-RU" sz="3600">
                <a:solidFill>
                  <a:srgbClr val="262673"/>
                </a:solidFill>
              </a:rPr>
              <a:t>-Познавательное развитие</a:t>
            </a:r>
          </a:p>
          <a:p>
            <a:pPr indent="228600" algn="ctr" eaLnBrk="0" hangingPunct="0"/>
            <a:r>
              <a:rPr lang="ru-RU" sz="3600">
                <a:solidFill>
                  <a:srgbClr val="262673"/>
                </a:solidFill>
              </a:rPr>
              <a:t>- Речевое развитие</a:t>
            </a:r>
          </a:p>
          <a:p>
            <a:pPr indent="228600" algn="ctr" eaLnBrk="0" hangingPunct="0"/>
            <a:r>
              <a:rPr lang="ru-RU" sz="3600">
                <a:solidFill>
                  <a:srgbClr val="262673"/>
                </a:solidFill>
              </a:rPr>
              <a:t>- Художественно-эстетическое развитие</a:t>
            </a:r>
          </a:p>
          <a:p>
            <a:pPr indent="228600" algn="ctr" eaLnBrk="0" hangingPunct="0"/>
            <a:r>
              <a:rPr lang="ru-RU" sz="3600">
                <a:solidFill>
                  <a:srgbClr val="262673"/>
                </a:solidFill>
              </a:rPr>
              <a:t>- Физическое развитие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403350" y="1341438"/>
            <a:ext cx="7000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262673"/>
                </a:solidFill>
              </a:rPr>
              <a:t>Социально-коммуникативное развитие</a:t>
            </a:r>
            <a:endParaRPr lang="ru-RU" sz="3200"/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539750" y="2421166"/>
            <a:ext cx="82198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/>
            <a:r>
              <a:rPr lang="ru-RU" sz="2800" dirty="0">
                <a:solidFill>
                  <a:srgbClr val="262673"/>
                </a:solidFill>
              </a:rPr>
              <a:t>1. Центр ПДД</a:t>
            </a:r>
          </a:p>
          <a:p>
            <a:pPr indent="228600" eaLnBrk="0" hangingPunct="0"/>
            <a:r>
              <a:rPr lang="ru-RU" sz="2800" dirty="0">
                <a:solidFill>
                  <a:srgbClr val="262673"/>
                </a:solidFill>
              </a:rPr>
              <a:t>2. Центр пожарной безопасности</a:t>
            </a:r>
          </a:p>
          <a:p>
            <a:pPr indent="228600" eaLnBrk="0" hangingPunct="0"/>
            <a:r>
              <a:rPr lang="ru-RU" sz="2800" dirty="0">
                <a:solidFill>
                  <a:srgbClr val="262673"/>
                </a:solidFill>
              </a:rPr>
              <a:t>3. Центр труда, уголок </a:t>
            </a:r>
            <a:r>
              <a:rPr lang="ru-RU" sz="2800" dirty="0" smtClean="0">
                <a:solidFill>
                  <a:srgbClr val="262673"/>
                </a:solidFill>
              </a:rPr>
              <a:t>дежурств</a:t>
            </a:r>
          </a:p>
          <a:p>
            <a:pPr indent="228600" eaLnBrk="0" hangingPunct="0"/>
            <a:r>
              <a:rPr lang="ru-RU" sz="2800" dirty="0" smtClean="0">
                <a:solidFill>
                  <a:srgbClr val="262673"/>
                </a:solidFill>
              </a:rPr>
              <a:t>4. Центр нравственно-патриотический</a:t>
            </a:r>
            <a:endParaRPr lang="ru-RU" sz="2800" dirty="0">
              <a:solidFill>
                <a:srgbClr val="262673"/>
              </a:solidFill>
            </a:endParaRPr>
          </a:p>
          <a:p>
            <a:pPr indent="228600" eaLnBrk="0" hangingPunct="0"/>
            <a:r>
              <a:rPr lang="ru-RU" sz="2800" dirty="0" smtClean="0">
                <a:solidFill>
                  <a:srgbClr val="262673"/>
                </a:solidFill>
              </a:rPr>
              <a:t>5.Центр </a:t>
            </a:r>
            <a:r>
              <a:rPr lang="ru-RU" sz="2800" dirty="0">
                <a:solidFill>
                  <a:srgbClr val="262673"/>
                </a:solidFill>
              </a:rPr>
              <a:t>активности (центр сюжетно-ролевых игр)</a:t>
            </a:r>
          </a:p>
          <a:p>
            <a:pPr indent="228600" eaLnBrk="0" hangingPunct="0"/>
            <a:r>
              <a:rPr lang="ru-RU" sz="2800" dirty="0" smtClean="0">
                <a:solidFill>
                  <a:srgbClr val="262673"/>
                </a:solidFill>
              </a:rPr>
              <a:t>6. </a:t>
            </a:r>
            <a:r>
              <a:rPr lang="ru-RU" sz="2800" dirty="0">
                <a:solidFill>
                  <a:srgbClr val="262673"/>
                </a:solidFill>
              </a:rPr>
              <a:t>Центр социально-эмоционального развития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50" cy="14398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Центр ПДД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1571625" y="2071688"/>
            <a:ext cx="1143000" cy="1000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4" name="Текст 4"/>
          <p:cNvSpPr>
            <a:spLocks noGrp="1"/>
          </p:cNvSpPr>
          <p:nvPr>
            <p:ph type="body" sz="quarter" idx="3"/>
          </p:nvPr>
        </p:nvSpPr>
        <p:spPr>
          <a:xfrm>
            <a:off x="5286375" y="2071688"/>
            <a:ext cx="1643063" cy="9286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5" name="Picture 2" descr="C:\Users\Ромашка\Desktop\717039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3" y="1571625"/>
            <a:ext cx="3929062" cy="4483100"/>
          </a:xfrm>
        </p:spPr>
      </p:pic>
      <p:pic>
        <p:nvPicPr>
          <p:cNvPr id="10246" name="Picture 3" descr="C:\Users\Ромашка\Desktop\69776e78a29da218c5aea07c1a9cf77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5025" y="1571625"/>
            <a:ext cx="4041775" cy="45005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Уголок дежурств</a:t>
            </a:r>
          </a:p>
        </p:txBody>
      </p:sp>
      <p:pic>
        <p:nvPicPr>
          <p:cNvPr id="12291" name="Picture 2" descr="C:\Users\Ромашка\Desktop\p1100026.jp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1571625"/>
            <a:ext cx="4038600" cy="3632200"/>
          </a:xfrm>
        </p:spPr>
      </p:pic>
      <p:pic>
        <p:nvPicPr>
          <p:cNvPr id="12292" name="Picture 3" descr="C:\Users\Ромашка\Desktop\85235-sobrat-maket-parusnika-ne-pokupaya-zapchasti-v-magazin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57750" y="2286000"/>
            <a:ext cx="4000500" cy="38401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н_01 - копия (3)">
  <a:themeElements>
    <a:clrScheme name="фон_01 - копия (3)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фон_01 - копия (3)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фон_01 - копия (3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фон_01 - копия (3)</Template>
  <TotalTime>278</TotalTime>
  <Words>383</Words>
  <Application>Microsoft Office PowerPoint</Application>
  <PresentationFormat>Экран (4:3)</PresentationFormat>
  <Paragraphs>77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фон_01 - копия (3)</vt:lpstr>
      <vt:lpstr>Влияние предметно- пространственной среды на развитие детей</vt:lpstr>
      <vt:lpstr>Слайд 2</vt:lpstr>
      <vt:lpstr>Слайд 3</vt:lpstr>
      <vt:lpstr>Слайд 4</vt:lpstr>
      <vt:lpstr>Слайд 5</vt:lpstr>
      <vt:lpstr>Слайд 6</vt:lpstr>
      <vt:lpstr>Слайд 7</vt:lpstr>
      <vt:lpstr>Центр ПДД</vt:lpstr>
      <vt:lpstr>Уголок дежурств</vt:lpstr>
      <vt:lpstr>Слайд 10</vt:lpstr>
      <vt:lpstr>Центр социально-эмоционального развития</vt:lpstr>
      <vt:lpstr>Слайд 12</vt:lpstr>
      <vt:lpstr>Центр речевого развития</vt:lpstr>
      <vt:lpstr>Центр книги</vt:lpstr>
      <vt:lpstr>Логопедический уголок</vt:lpstr>
      <vt:lpstr>Слайд 16</vt:lpstr>
      <vt:lpstr>Центр изобразительной деятельности</vt:lpstr>
      <vt:lpstr>Центр музыкально-театрализованной деятельности</vt:lpstr>
      <vt:lpstr>Слайд 19</vt:lpstr>
      <vt:lpstr>Центр физического развития</vt:lpstr>
      <vt:lpstr>Центр здоровья</vt:lpstr>
      <vt:lpstr>Слайд 22</vt:lpstr>
      <vt:lpstr>Центр сенсорного развития</vt:lpstr>
      <vt:lpstr>Центр конструктивной деятельности</vt:lpstr>
      <vt:lpstr>Центр математического развития</vt:lpstr>
      <vt:lpstr>Центр экспериментирования</vt:lpstr>
      <vt:lpstr>Слайд 27</vt:lpstr>
      <vt:lpstr>Центр природы</vt:lpstr>
      <vt:lpstr>Слайд 29</vt:lpstr>
      <vt:lpstr>Задачи :</vt:lpstr>
      <vt:lpstr>Дидактические игры и игровые упражнения</vt:lpstr>
      <vt:lpstr>Слайд 32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 Азимовна</cp:lastModifiedBy>
  <cp:revision>25</cp:revision>
  <dcterms:created xsi:type="dcterms:W3CDTF">2013-05-09T06:24:15Z</dcterms:created>
  <dcterms:modified xsi:type="dcterms:W3CDTF">2018-11-16T11:17:27Z</dcterms:modified>
</cp:coreProperties>
</file>