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140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951655-78D2-4944-8706-70EF99619A3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951655-78D2-4944-8706-70EF99619A3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951655-78D2-4944-8706-70EF99619A3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951655-78D2-4944-8706-70EF99619A3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951655-78D2-4944-8706-70EF99619A3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1951655-78D2-4944-8706-70EF99619A3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1951655-78D2-4944-8706-70EF99619A3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1951655-78D2-4944-8706-70EF99619A3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1951655-78D2-4944-8706-70EF99619A3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1951655-78D2-4944-8706-70EF99619A3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0699B1D-2A96-4044-B6A2-CC0F467A5F76}" type="datetimeFigureOut">
              <a:rPr lang="ru-RU" smtClean="0"/>
              <a:pPr/>
              <a:t>16.11.2018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1951655-78D2-4944-8706-70EF99619A39}" type="slidenum">
              <a:rPr lang="ru-RU" smtClean="0"/>
              <a:pPr/>
              <a:t>‹#›</a:t>
            </a:fld>
            <a:endParaRPr lang="ru-R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00699B1D-2A96-4044-B6A2-CC0F467A5F76}" type="datetimeFigureOut">
              <a:rPr lang="ru-RU" smtClean="0"/>
              <a:pPr/>
              <a:t>16.11.2018</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11951655-78D2-4944-8706-70EF99619A3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556792"/>
            <a:ext cx="8424936" cy="2016224"/>
          </a:xfrm>
        </p:spPr>
        <p:txBody>
          <a:bodyPr/>
          <a:lstStyle/>
          <a:p>
            <a:pPr algn="ctr"/>
            <a:r>
              <a:rPr lang="ru-RU" sz="4800" b="1" dirty="0">
                <a:solidFill>
                  <a:schemeClr val="accent5">
                    <a:lumMod val="50000"/>
                  </a:schemeClr>
                </a:solidFill>
                <a:latin typeface="Times New Roman" panose="02020603050405020304" pitchFamily="18" charset="0"/>
                <a:cs typeface="Times New Roman" panose="02020603050405020304" pitchFamily="18" charset="0"/>
              </a:rPr>
              <a:t>Проект «Природа в умелых руках </a:t>
            </a:r>
            <a:r>
              <a:rPr lang="ru-RU" sz="4800" b="1" dirty="0" smtClean="0">
                <a:solidFill>
                  <a:schemeClr val="accent5">
                    <a:lumMod val="50000"/>
                  </a:schemeClr>
                </a:solidFill>
                <a:latin typeface="Times New Roman" panose="02020603050405020304" pitchFamily="18" charset="0"/>
                <a:cs typeface="Times New Roman" panose="02020603050405020304" pitchFamily="18" charset="0"/>
              </a:rPr>
              <a:t>дошколят»</a:t>
            </a:r>
            <a:endParaRPr lang="ru-RU" sz="4800" b="1"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51520" y="4509120"/>
            <a:ext cx="8712968" cy="1944216"/>
          </a:xfrm>
        </p:spPr>
        <p:txBody>
          <a:bodyPr>
            <a:noAutofit/>
          </a:bodyPr>
          <a:lstStyle/>
          <a:p>
            <a:r>
              <a:rPr lang="ru-RU" sz="2400" b="1" dirty="0" smtClean="0">
                <a:solidFill>
                  <a:schemeClr val="tx2">
                    <a:lumMod val="50000"/>
                  </a:schemeClr>
                </a:solidFill>
                <a:latin typeface="Times New Roman" panose="02020603050405020304" pitchFamily="18" charset="0"/>
                <a:cs typeface="Times New Roman" panose="02020603050405020304" pitchFamily="18" charset="0"/>
              </a:rPr>
              <a:t>Тип проекта – познавательно-художественный</a:t>
            </a:r>
          </a:p>
          <a:p>
            <a:r>
              <a:rPr lang="ru-RU" sz="2400" b="1" dirty="0" smtClean="0">
                <a:solidFill>
                  <a:schemeClr val="tx2">
                    <a:lumMod val="50000"/>
                  </a:schemeClr>
                </a:solidFill>
                <a:latin typeface="Times New Roman" panose="02020603050405020304" pitchFamily="18" charset="0"/>
                <a:cs typeface="Times New Roman" panose="02020603050405020304" pitchFamily="18" charset="0"/>
              </a:rPr>
              <a:t>Продолжительность – сезонный (осень, зима, весна)</a:t>
            </a:r>
          </a:p>
          <a:p>
            <a:r>
              <a:rPr lang="ru-RU" sz="2400" b="1" dirty="0" smtClean="0">
                <a:solidFill>
                  <a:schemeClr val="tx2">
                    <a:lumMod val="50000"/>
                  </a:schemeClr>
                </a:solidFill>
                <a:latin typeface="Times New Roman" panose="02020603050405020304" pitchFamily="18" charset="0"/>
                <a:cs typeface="Times New Roman" panose="02020603050405020304" pitchFamily="18" charset="0"/>
              </a:rPr>
              <a:t>Группа №10</a:t>
            </a:r>
          </a:p>
          <a:p>
            <a:r>
              <a:rPr lang="ru-RU" sz="2400" b="1" dirty="0" smtClean="0">
                <a:solidFill>
                  <a:schemeClr val="tx2">
                    <a:lumMod val="50000"/>
                  </a:schemeClr>
                </a:solidFill>
                <a:latin typeface="Times New Roman" panose="02020603050405020304" pitchFamily="18" charset="0"/>
                <a:cs typeface="Times New Roman" panose="02020603050405020304" pitchFamily="18" charset="0"/>
              </a:rPr>
              <a:t>Воспитатель </a:t>
            </a:r>
            <a:r>
              <a:rPr lang="ru-RU" sz="2400" b="1" dirty="0" err="1" smtClean="0">
                <a:solidFill>
                  <a:schemeClr val="tx2">
                    <a:lumMod val="50000"/>
                  </a:schemeClr>
                </a:solidFill>
                <a:latin typeface="Times New Roman" panose="02020603050405020304" pitchFamily="18" charset="0"/>
                <a:cs typeface="Times New Roman" panose="02020603050405020304" pitchFamily="18" charset="0"/>
              </a:rPr>
              <a:t>Жеребецкая</a:t>
            </a:r>
            <a:r>
              <a:rPr lang="ru-RU" sz="2400" b="1" dirty="0" smtClean="0">
                <a:solidFill>
                  <a:schemeClr val="tx2">
                    <a:lumMod val="50000"/>
                  </a:schemeClr>
                </a:solidFill>
                <a:latin typeface="Times New Roman" panose="02020603050405020304" pitchFamily="18" charset="0"/>
                <a:cs typeface="Times New Roman" panose="02020603050405020304" pitchFamily="18" charset="0"/>
              </a:rPr>
              <a:t> Т.Н.</a:t>
            </a:r>
          </a:p>
          <a:p>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82678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123080" cy="924475"/>
          </a:xfrm>
        </p:spPr>
        <p:txBody>
          <a:bodyPr/>
          <a:lstStyle/>
          <a:p>
            <a:r>
              <a:rPr lang="ru-RU" sz="3600" b="1" u="sng" dirty="0" smtClean="0">
                <a:solidFill>
                  <a:srgbClr val="00B050"/>
                </a:solidFill>
                <a:latin typeface="Times New Roman" panose="02020603050405020304" pitchFamily="18" charset="0"/>
                <a:cs typeface="Times New Roman" panose="02020603050405020304" pitchFamily="18" charset="0"/>
              </a:rPr>
              <a:t>Весна</a:t>
            </a:r>
            <a:endParaRPr lang="ru-RU" sz="3600" b="1" u="sng" dirty="0">
              <a:solidFill>
                <a:srgbClr val="00B05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screen">
            <a:extLst>
              <a:ext uri="{28A0092B-C50C-407E-A947-70E740481C1C}">
                <a14:useLocalDpi xmlns:a14="http://schemas.microsoft.com/office/drawing/2010/main" xmlns="" val="0"/>
              </a:ext>
            </a:extLst>
          </a:blip>
          <a:stretch>
            <a:fillRect/>
          </a:stretch>
        </p:blipFill>
        <p:spPr>
          <a:xfrm>
            <a:off x="395536" y="1196752"/>
            <a:ext cx="5040560" cy="28083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Объект 5"/>
          <p:cNvPicPr>
            <a:picLocks noGrp="1" noChangeAspect="1"/>
          </p:cNvPicPr>
          <p:nvPr>
            <p:ph sz="half" idx="2"/>
          </p:nvPr>
        </p:nvPicPr>
        <p:blipFill>
          <a:blip r:embed="rId3" cstate="screen">
            <a:extLst>
              <a:ext uri="{28A0092B-C50C-407E-A947-70E740481C1C}">
                <a14:useLocalDpi xmlns:a14="http://schemas.microsoft.com/office/drawing/2010/main" xmlns="" val="0"/>
              </a:ext>
            </a:extLst>
          </a:blip>
          <a:stretch>
            <a:fillRect/>
          </a:stretch>
        </p:blipFill>
        <p:spPr>
          <a:xfrm>
            <a:off x="2843808" y="3501008"/>
            <a:ext cx="5832649" cy="303475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xmlns="" val="966577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b="1" dirty="0">
                <a:solidFill>
                  <a:schemeClr val="accent5">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Развитие художественных и творческих способностей у дошкольников. Мастер-класс «Учим детей </a:t>
            </a:r>
            <a:r>
              <a:rPr lang="ru-RU" sz="2000" b="1" dirty="0" smtClean="0">
                <a:solidFill>
                  <a:schemeClr val="accent5">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изображать природу»</a:t>
            </a:r>
            <a:endParaRPr lang="ru-RU" sz="2000" b="1" dirty="0">
              <a:solidFill>
                <a:schemeClr val="accent5">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sz="half" idx="2"/>
          </p:nvPr>
        </p:nvPicPr>
        <p:blipFill>
          <a:blip r:embed="rId2" cstate="screen">
            <a:extLst>
              <a:ext uri="{28A0092B-C50C-407E-A947-70E740481C1C}">
                <a14:useLocalDpi xmlns:a14="http://schemas.microsoft.com/office/drawing/2010/main" xmlns="" val="0"/>
              </a:ext>
            </a:extLst>
          </a:blip>
          <a:stretch>
            <a:fillRect/>
          </a:stretch>
        </p:blipFill>
        <p:spPr>
          <a:xfrm>
            <a:off x="3851920" y="1340768"/>
            <a:ext cx="4928915" cy="3528392"/>
          </a:xfrm>
          <a:prstGeom prst="rect">
            <a:avLst/>
          </a:prstGeom>
          <a:ln>
            <a:noFill/>
          </a:ln>
          <a:effectLst>
            <a:outerShdw blurRad="190500" algn="tl" rotWithShape="0">
              <a:srgbClr val="000000">
                <a:alpha val="70000"/>
              </a:srgbClr>
            </a:outerShdw>
          </a:effectLst>
        </p:spPr>
      </p:pic>
      <p:pic>
        <p:nvPicPr>
          <p:cNvPr id="5" name="Объект 4"/>
          <p:cNvPicPr>
            <a:picLocks noGrp="1" noChangeAspect="1"/>
          </p:cNvPicPr>
          <p:nvPr>
            <p:ph sz="half" idx="1"/>
          </p:nvPr>
        </p:nvPicPr>
        <p:blipFill>
          <a:blip r:embed="rId3" cstate="screen">
            <a:extLst>
              <a:ext uri="{28A0092B-C50C-407E-A947-70E740481C1C}">
                <a14:useLocalDpi xmlns:a14="http://schemas.microsoft.com/office/drawing/2010/main" xmlns="" val="0"/>
              </a:ext>
            </a:extLst>
          </a:blip>
          <a:stretch>
            <a:fillRect/>
          </a:stretch>
        </p:blipFill>
        <p:spPr>
          <a:xfrm>
            <a:off x="467544" y="3429000"/>
            <a:ext cx="5256584" cy="324036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2066238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cstate="screen">
            <a:extLst>
              <a:ext uri="{28A0092B-C50C-407E-A947-70E740481C1C}">
                <a14:useLocalDpi xmlns:a14="http://schemas.microsoft.com/office/drawing/2010/main" xmlns="" val="0"/>
              </a:ext>
            </a:extLst>
          </a:blip>
          <a:stretch>
            <a:fillRect/>
          </a:stretch>
        </p:blipFill>
        <p:spPr>
          <a:xfrm>
            <a:off x="755576" y="1484784"/>
            <a:ext cx="3471863" cy="3919885"/>
          </a:xfrm>
          <a:prstGeom prst="rect">
            <a:avLst/>
          </a:prstGeom>
          <a:ln>
            <a:noFill/>
          </a:ln>
          <a:effectLst>
            <a:reflection blurRad="6350" stA="52000" endA="300" endPos="35000" dir="5400000" sy="-100000" algn="bl" rotWithShape="0"/>
            <a:softEdge rad="112500"/>
          </a:effectLst>
        </p:spPr>
      </p:pic>
      <p:pic>
        <p:nvPicPr>
          <p:cNvPr id="6" name="Объект 5"/>
          <p:cNvPicPr>
            <a:picLocks noGrp="1" noChangeAspect="1"/>
          </p:cNvPicPr>
          <p:nvPr>
            <p:ph sz="half" idx="2"/>
          </p:nvPr>
        </p:nvPicPr>
        <p:blipFill>
          <a:blip r:embed="rId3" cstate="screen">
            <a:extLst>
              <a:ext uri="{28A0092B-C50C-407E-A947-70E740481C1C}">
                <a14:useLocalDpi xmlns:a14="http://schemas.microsoft.com/office/drawing/2010/main" xmlns="" val="0"/>
              </a:ext>
            </a:extLst>
          </a:blip>
          <a:stretch>
            <a:fillRect/>
          </a:stretch>
        </p:blipFill>
        <p:spPr>
          <a:xfrm>
            <a:off x="5076056" y="1052736"/>
            <a:ext cx="3312368" cy="4464496"/>
          </a:xfrm>
          <a:prstGeom prst="rect">
            <a:avLst/>
          </a:prstGeom>
          <a:ln>
            <a:noFill/>
          </a:ln>
          <a:effectLst>
            <a:reflection blurRad="6350" stA="52000" endA="300" endPos="35000" dir="5400000" sy="-100000" algn="bl" rotWithShape="0"/>
            <a:softEdge rad="112500"/>
          </a:effectLst>
        </p:spPr>
      </p:pic>
    </p:spTree>
    <p:extLst>
      <p:ext uri="{BB962C8B-B14F-4D97-AF65-F5344CB8AC3E}">
        <p14:creationId xmlns:p14="http://schemas.microsoft.com/office/powerpoint/2010/main" xmlns="" val="3413168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cstate="screen">
            <a:extLst>
              <a:ext uri="{28A0092B-C50C-407E-A947-70E740481C1C}">
                <a14:useLocalDpi xmlns:a14="http://schemas.microsoft.com/office/drawing/2010/main" xmlns="" val="0"/>
              </a:ext>
            </a:extLst>
          </a:blip>
          <a:stretch>
            <a:fillRect/>
          </a:stretch>
        </p:blipFill>
        <p:spPr>
          <a:xfrm>
            <a:off x="251520" y="548680"/>
            <a:ext cx="4968552" cy="346799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6" name="Объект 5"/>
          <p:cNvPicPr>
            <a:picLocks noGrp="1" noChangeAspect="1"/>
          </p:cNvPicPr>
          <p:nvPr>
            <p:ph sz="half" idx="2"/>
          </p:nvPr>
        </p:nvPicPr>
        <p:blipFill>
          <a:blip r:embed="rId3" cstate="screen">
            <a:extLst>
              <a:ext uri="{28A0092B-C50C-407E-A947-70E740481C1C}">
                <a14:useLocalDpi xmlns:a14="http://schemas.microsoft.com/office/drawing/2010/main" xmlns="" val="0"/>
              </a:ext>
            </a:extLst>
          </a:blip>
          <a:stretch>
            <a:fillRect/>
          </a:stretch>
        </p:blipFill>
        <p:spPr>
          <a:xfrm>
            <a:off x="4716016" y="2276872"/>
            <a:ext cx="3960440" cy="439248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2818038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У детей сформировалось представление </a:t>
            </a:r>
            <a:r>
              <a:rPr lang="ru-RU" sz="2800" b="1" dirty="0">
                <a:latin typeface="Times New Roman" panose="02020603050405020304" pitchFamily="18" charset="0"/>
                <a:cs typeface="Times New Roman" panose="02020603050405020304" pitchFamily="18" charset="0"/>
              </a:rPr>
              <a:t>о сезонных изменениях, происходящих в природе</a:t>
            </a:r>
            <a:r>
              <a:rPr lang="ru-RU" sz="2400" b="1" dirty="0">
                <a:latin typeface="Times New Roman" panose="02020603050405020304" pitchFamily="18" charset="0"/>
                <a:cs typeface="Times New Roman" panose="02020603050405020304" pitchFamily="18" charset="0"/>
              </a:rPr>
              <a:t>.</a:t>
            </a:r>
          </a:p>
        </p:txBody>
      </p:sp>
      <p:sp>
        <p:nvSpPr>
          <p:cNvPr id="3" name="Объект 2"/>
          <p:cNvSpPr>
            <a:spLocks noGrp="1"/>
          </p:cNvSpPr>
          <p:nvPr>
            <p:ph idx="1"/>
          </p:nvPr>
        </p:nvSpPr>
        <p:spPr>
          <a:xfrm>
            <a:off x="899592" y="1412776"/>
            <a:ext cx="7125112" cy="4051437"/>
          </a:xfrm>
        </p:spPr>
        <p:txBody>
          <a:bodyPr>
            <a:normAutofit/>
          </a:bodyPr>
          <a:lstStyle/>
          <a:p>
            <a:pPr marL="0" indent="0">
              <a:buNone/>
            </a:pPr>
            <a:endParaRPr lang="ru-RU"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Дети в ходе реализации </a:t>
            </a:r>
            <a:r>
              <a:rPr lang="ru-RU" sz="2400" dirty="0" smtClean="0">
                <a:latin typeface="Times New Roman" panose="02020603050405020304" pitchFamily="18" charset="0"/>
                <a:cs typeface="Times New Roman" panose="02020603050405020304" pitchFamily="18" charset="0"/>
              </a:rPr>
              <a:t>проекта научились </a:t>
            </a:r>
            <a:r>
              <a:rPr lang="ru-RU" sz="2400" dirty="0">
                <a:latin typeface="Times New Roman" panose="02020603050405020304" pitchFamily="18" charset="0"/>
                <a:cs typeface="Times New Roman" panose="02020603050405020304" pitchFamily="18" charset="0"/>
              </a:rPr>
              <a:t>выделять наиболее характерные сезонные изменения в </a:t>
            </a:r>
            <a:r>
              <a:rPr lang="ru-RU" sz="2400" dirty="0" smtClean="0">
                <a:latin typeface="Times New Roman" panose="02020603050405020304" pitchFamily="18" charset="0"/>
                <a:cs typeface="Times New Roman" panose="02020603050405020304" pitchFamily="18" charset="0"/>
              </a:rPr>
              <a:t>природе, познакомились </a:t>
            </a:r>
            <a:r>
              <a:rPr lang="ru-RU" sz="2400" dirty="0">
                <a:latin typeface="Times New Roman" panose="02020603050405020304" pitchFamily="18" charset="0"/>
                <a:cs typeface="Times New Roman" panose="02020603050405020304" pitchFamily="18" charset="0"/>
              </a:rPr>
              <a:t>с признаками осени, зимы, </a:t>
            </a:r>
            <a:r>
              <a:rPr lang="ru-RU" sz="2400" dirty="0" smtClean="0">
                <a:latin typeface="Times New Roman" panose="02020603050405020304" pitchFamily="18" charset="0"/>
                <a:cs typeface="Times New Roman" panose="02020603050405020304" pitchFamily="18" charset="0"/>
              </a:rPr>
              <a:t>весны; у детей повысился интерес к природе, они стали бережнее относиться </a:t>
            </a:r>
            <a:r>
              <a:rPr lang="ru-RU" sz="2400" dirty="0">
                <a:latin typeface="Times New Roman" panose="02020603050405020304" pitchFamily="18" charset="0"/>
                <a:cs typeface="Times New Roman" panose="02020603050405020304" pitchFamily="18" charset="0"/>
              </a:rPr>
              <a:t>к </a:t>
            </a:r>
            <a:r>
              <a:rPr lang="ru-RU" sz="2400" dirty="0" smtClean="0">
                <a:latin typeface="Times New Roman" panose="02020603050405020304" pitchFamily="18" charset="0"/>
                <a:cs typeface="Times New Roman" panose="02020603050405020304" pitchFamily="18" charset="0"/>
              </a:rPr>
              <a:t>ней; сформировалось </a:t>
            </a:r>
            <a:r>
              <a:rPr lang="ru-RU" sz="2400" dirty="0">
                <a:latin typeface="Times New Roman" panose="02020603050405020304" pitchFamily="18" charset="0"/>
                <a:cs typeface="Times New Roman" panose="02020603050405020304" pitchFamily="18" charset="0"/>
              </a:rPr>
              <a:t>умение детей передавать красоту природы художественными </a:t>
            </a:r>
            <a:r>
              <a:rPr lang="ru-RU" sz="2400" dirty="0" smtClean="0">
                <a:latin typeface="Times New Roman" panose="02020603050405020304" pitchFamily="18" charset="0"/>
                <a:cs typeface="Times New Roman" panose="02020603050405020304" pitchFamily="18" charset="0"/>
              </a:rPr>
              <a:t>средствами; обогатился </a:t>
            </a:r>
            <a:r>
              <a:rPr lang="ru-RU" sz="2400" dirty="0">
                <a:latin typeface="Times New Roman" panose="02020603050405020304" pitchFamily="18" charset="0"/>
                <a:cs typeface="Times New Roman" panose="02020603050405020304" pitchFamily="18" charset="0"/>
              </a:rPr>
              <a:t>словарный </a:t>
            </a:r>
            <a:r>
              <a:rPr lang="ru-RU" sz="2400">
                <a:latin typeface="Times New Roman" panose="02020603050405020304" pitchFamily="18" charset="0"/>
                <a:cs typeface="Times New Roman" panose="02020603050405020304" pitchFamily="18" charset="0"/>
              </a:rPr>
              <a:t>запас </a:t>
            </a:r>
            <a:r>
              <a:rPr lang="ru-RU" sz="2400" smtClean="0">
                <a:latin typeface="Times New Roman" panose="02020603050405020304" pitchFamily="18" charset="0"/>
                <a:cs typeface="Times New Roman" panose="02020603050405020304" pitchFamily="18" charset="0"/>
              </a:rPr>
              <a:t>детей.</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866998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496944" cy="2952328"/>
          </a:xfrm>
        </p:spPr>
        <p:txBody>
          <a:bodyPr/>
          <a:lstStyle/>
          <a:p>
            <a:r>
              <a:rPr lang="ru-RU" sz="2000" b="1" u="sng" dirty="0">
                <a:solidFill>
                  <a:schemeClr val="tx2">
                    <a:lumMod val="75000"/>
                  </a:schemeClr>
                </a:solidFill>
                <a:latin typeface="Times New Roman" panose="02020603050405020304" pitchFamily="18" charset="0"/>
                <a:cs typeface="Times New Roman" panose="02020603050405020304" pitchFamily="18" charset="0"/>
              </a:rPr>
              <a:t>Актуальность</a:t>
            </a:r>
            <a:r>
              <a:rPr lang="ru-RU" sz="2000" dirty="0">
                <a:solidFill>
                  <a:schemeClr val="tx2">
                    <a:lumMod val="75000"/>
                  </a:schemeClr>
                </a:solidFill>
                <a:latin typeface="Times New Roman" panose="02020603050405020304" pitchFamily="18" charset="0"/>
                <a:cs typeface="Times New Roman" panose="02020603050405020304" pitchFamily="18" charset="0"/>
              </a:rPr>
              <a:t/>
            </a:r>
            <a:br>
              <a:rPr lang="ru-RU" sz="2000" dirty="0">
                <a:solidFill>
                  <a:schemeClr val="tx2">
                    <a:lumMod val="75000"/>
                  </a:schemeClr>
                </a:solidFill>
                <a:latin typeface="Times New Roman" panose="02020603050405020304" pitchFamily="18" charset="0"/>
                <a:cs typeface="Times New Roman" panose="02020603050405020304" pitchFamily="18" charset="0"/>
              </a:rPr>
            </a:br>
            <a:r>
              <a:rPr lang="ru-RU" sz="2000" dirty="0">
                <a:solidFill>
                  <a:schemeClr val="tx2">
                    <a:lumMod val="75000"/>
                  </a:schemeClr>
                </a:solidFill>
                <a:latin typeface="Times New Roman" panose="02020603050405020304" pitchFamily="18" charset="0"/>
                <a:cs typeface="Times New Roman" panose="02020603050405020304" pitchFamily="18" charset="0"/>
              </a:rPr>
              <a:t>Развитие ребёнка в значительной мере зависит от природного окружения. Поэтому воспитание бережного и заботливого отношения к природе возможно тогда, когда дети будут располагать элементарными знаниями о них.</a:t>
            </a:r>
            <a:br>
              <a:rPr lang="ru-RU" sz="2000" dirty="0">
                <a:solidFill>
                  <a:schemeClr val="tx2">
                    <a:lumMod val="75000"/>
                  </a:schemeClr>
                </a:solidFill>
                <a:latin typeface="Times New Roman" panose="02020603050405020304" pitchFamily="18" charset="0"/>
                <a:cs typeface="Times New Roman" panose="02020603050405020304" pitchFamily="18" charset="0"/>
              </a:rPr>
            </a:br>
            <a:r>
              <a:rPr lang="ru-RU" sz="2000" dirty="0">
                <a:solidFill>
                  <a:schemeClr val="tx2">
                    <a:lumMod val="75000"/>
                  </a:schemeClr>
                </a:solidFill>
                <a:latin typeface="Times New Roman" panose="02020603050405020304" pitchFamily="18" charset="0"/>
                <a:cs typeface="Times New Roman" panose="02020603050405020304" pitchFamily="18" charset="0"/>
              </a:rPr>
              <a:t>Этот проект, который направлен на развитие кругозора детей, формирование у них познавательной активности поможет детям видеть прекрасное вокруг себя, бережно относиться к живой и неживой природе.</a:t>
            </a:r>
            <a:br>
              <a:rPr lang="ru-RU" sz="2000" dirty="0">
                <a:solidFill>
                  <a:schemeClr val="tx2">
                    <a:lumMod val="75000"/>
                  </a:schemeClr>
                </a:solidFill>
                <a:latin typeface="Times New Roman" panose="02020603050405020304" pitchFamily="18" charset="0"/>
                <a:cs typeface="Times New Roman" panose="02020603050405020304" pitchFamily="18" charset="0"/>
              </a:rPr>
            </a:br>
            <a:endParaRPr lang="ru-RU" sz="2000"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2924944"/>
            <a:ext cx="8280920" cy="3528392"/>
          </a:xfrm>
        </p:spPr>
        <p:txBody>
          <a:bodyPr/>
          <a:lstStyle/>
          <a:p>
            <a:pPr marL="0" indent="0">
              <a:buNone/>
            </a:pPr>
            <a:r>
              <a:rPr lang="ru-RU" sz="2000" b="1" u="sng" dirty="0">
                <a:solidFill>
                  <a:schemeClr val="tx2">
                    <a:lumMod val="50000"/>
                  </a:schemeClr>
                </a:solidFill>
                <a:latin typeface="Times New Roman" panose="02020603050405020304" pitchFamily="18" charset="0"/>
                <a:cs typeface="Times New Roman" panose="02020603050405020304" pitchFamily="18" charset="0"/>
              </a:rPr>
              <a:t>Проблема</a:t>
            </a:r>
          </a:p>
          <a:p>
            <a:pPr marL="0" indent="0">
              <a:buNone/>
            </a:pPr>
            <a:r>
              <a:rPr lang="ru-RU" sz="2000" dirty="0">
                <a:solidFill>
                  <a:schemeClr val="tx2">
                    <a:lumMod val="50000"/>
                  </a:schemeClr>
                </a:solidFill>
                <a:latin typeface="Times New Roman" panose="02020603050405020304" pitchFamily="18" charset="0"/>
                <a:cs typeface="Times New Roman" panose="02020603050405020304" pitchFamily="18" charset="0"/>
              </a:rPr>
              <a:t>Федеральные государственные образовательные стандарты предполагают реализацию в образовательном процессе ДОУ принципа интеграции для повышения качества дошкольного образования. Одним из эффективных методов, реализующих данный принцип, является метод проектов. Он даёт ребёнку возможность экспериментировать, синтезировать полученные знания, развивать творческие способности и коммуникативные навыки.</a:t>
            </a:r>
          </a:p>
          <a:p>
            <a:endParaRPr lang="ru-RU" dirty="0"/>
          </a:p>
        </p:txBody>
      </p:sp>
    </p:spTree>
    <p:extLst>
      <p:ext uri="{BB962C8B-B14F-4D97-AF65-F5344CB8AC3E}">
        <p14:creationId xmlns:p14="http://schemas.microsoft.com/office/powerpoint/2010/main" xmlns="" val="10159798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7739019" cy="1356523"/>
          </a:xfrm>
        </p:spPr>
        <p:txBody>
          <a:bodyPr/>
          <a:lstStyle/>
          <a:p>
            <a:r>
              <a:rPr lang="ru-RU" sz="2400" b="1" u="sng" dirty="0">
                <a:solidFill>
                  <a:schemeClr val="accent4">
                    <a:lumMod val="75000"/>
                  </a:schemeClr>
                </a:solidFill>
                <a:latin typeface="Times New Roman" panose="02020603050405020304" pitchFamily="18" charset="0"/>
                <a:cs typeface="Times New Roman" panose="02020603050405020304" pitchFamily="18" charset="0"/>
              </a:rPr>
              <a:t>Цель</a:t>
            </a:r>
            <a:r>
              <a:rPr lang="ru-RU" sz="2400" dirty="0">
                <a:solidFill>
                  <a:schemeClr val="accent4">
                    <a:lumMod val="75000"/>
                  </a:schemeClr>
                </a:solidFill>
                <a:latin typeface="Times New Roman" panose="02020603050405020304" pitchFamily="18" charset="0"/>
                <a:cs typeface="Times New Roman" panose="02020603050405020304" pitchFamily="18" charset="0"/>
              </a:rPr>
              <a:t/>
            </a:r>
            <a:br>
              <a:rPr lang="ru-RU" sz="2400" dirty="0">
                <a:solidFill>
                  <a:schemeClr val="accent4">
                    <a:lumMod val="75000"/>
                  </a:schemeClr>
                </a:solidFill>
                <a:latin typeface="Times New Roman" panose="02020603050405020304" pitchFamily="18" charset="0"/>
                <a:cs typeface="Times New Roman" panose="02020603050405020304" pitchFamily="18" charset="0"/>
              </a:rPr>
            </a:br>
            <a:r>
              <a:rPr lang="ru-RU" sz="2400" dirty="0">
                <a:solidFill>
                  <a:schemeClr val="accent4">
                    <a:lumMod val="75000"/>
                  </a:schemeClr>
                </a:solidFill>
                <a:latin typeface="Times New Roman" panose="02020603050405020304" pitchFamily="18" charset="0"/>
                <a:cs typeface="Times New Roman" panose="02020603050405020304" pitchFamily="18" charset="0"/>
              </a:rPr>
              <a:t>Формирование у детей представления о сезонных изменениях, происходящих в природе.</a:t>
            </a:r>
            <a:br>
              <a:rPr lang="ru-RU" sz="2400" dirty="0">
                <a:solidFill>
                  <a:schemeClr val="accent4">
                    <a:lumMod val="75000"/>
                  </a:schemeClr>
                </a:solidFill>
                <a:latin typeface="Times New Roman" panose="02020603050405020304" pitchFamily="18" charset="0"/>
                <a:cs typeface="Times New Roman" panose="02020603050405020304" pitchFamily="18" charset="0"/>
              </a:rPr>
            </a:br>
            <a:endParaRPr lang="ru-RU" sz="2400"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772816"/>
            <a:ext cx="7629168" cy="4483485"/>
          </a:xfrm>
        </p:spPr>
        <p:txBody>
          <a:bodyPr>
            <a:noAutofit/>
          </a:bodyPr>
          <a:lstStyle/>
          <a:p>
            <a:pPr marL="0" indent="0">
              <a:buNone/>
            </a:pPr>
            <a:r>
              <a:rPr lang="ru-RU" sz="2400" b="1" u="sng" dirty="0">
                <a:solidFill>
                  <a:schemeClr val="accent4">
                    <a:lumMod val="50000"/>
                  </a:schemeClr>
                </a:solidFill>
                <a:latin typeface="Times New Roman" panose="02020603050405020304" pitchFamily="18" charset="0"/>
                <a:cs typeface="Times New Roman" panose="02020603050405020304" pitchFamily="18" charset="0"/>
              </a:rPr>
              <a:t>Задачи</a:t>
            </a:r>
          </a:p>
          <a:p>
            <a:pPr marL="0" indent="0">
              <a:buNone/>
            </a:pP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1. Познакомить </a:t>
            </a:r>
            <a:r>
              <a:rPr lang="ru-RU" sz="2400" dirty="0">
                <a:solidFill>
                  <a:schemeClr val="accent4">
                    <a:lumMod val="50000"/>
                  </a:schemeClr>
                </a:solidFill>
                <a:latin typeface="Times New Roman" panose="02020603050405020304" pitchFamily="18" charset="0"/>
                <a:cs typeface="Times New Roman" panose="02020603050405020304" pitchFamily="18" charset="0"/>
              </a:rPr>
              <a:t>с признаками осени, зимы, </a:t>
            </a: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весны;</a:t>
            </a:r>
          </a:p>
          <a:p>
            <a:pPr marL="0" indent="0">
              <a:buNone/>
            </a:pP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2. Расширить представления детей об изменениях в природе;</a:t>
            </a:r>
          </a:p>
          <a:p>
            <a:pPr marL="0" indent="0">
              <a:buNone/>
            </a:pP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3. Развивать </a:t>
            </a:r>
            <a:r>
              <a:rPr lang="ru-RU" sz="2400" dirty="0">
                <a:solidFill>
                  <a:schemeClr val="accent4">
                    <a:lumMod val="50000"/>
                  </a:schemeClr>
                </a:solidFill>
                <a:latin typeface="Times New Roman" panose="02020603050405020304" pitchFamily="18" charset="0"/>
                <a:cs typeface="Times New Roman" panose="02020603050405020304" pitchFamily="18" charset="0"/>
              </a:rPr>
              <a:t>познавательную активность;</a:t>
            </a:r>
          </a:p>
          <a:p>
            <a:pPr marL="0" indent="0">
              <a:buNone/>
            </a:pP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4. Воспитывать </a:t>
            </a:r>
            <a:r>
              <a:rPr lang="ru-RU" sz="2400" dirty="0">
                <a:solidFill>
                  <a:schemeClr val="accent4">
                    <a:lumMod val="50000"/>
                  </a:schemeClr>
                </a:solidFill>
                <a:latin typeface="Times New Roman" panose="02020603050405020304" pitchFamily="18" charset="0"/>
                <a:cs typeface="Times New Roman" panose="02020603050405020304" pitchFamily="18" charset="0"/>
              </a:rPr>
              <a:t>любовь и бережное отношение к природе;</a:t>
            </a:r>
          </a:p>
          <a:p>
            <a:pPr marL="0" indent="0">
              <a:buNone/>
            </a:pP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5. Формировать </a:t>
            </a:r>
            <a:r>
              <a:rPr lang="ru-RU" sz="2400" dirty="0">
                <a:solidFill>
                  <a:schemeClr val="accent4">
                    <a:lumMod val="50000"/>
                  </a:schemeClr>
                </a:solidFill>
                <a:latin typeface="Times New Roman" panose="02020603050405020304" pitchFamily="18" charset="0"/>
                <a:cs typeface="Times New Roman" panose="02020603050405020304" pitchFamily="18" charset="0"/>
              </a:rPr>
              <a:t>умение детей передавать красоту природы художественными средствами.</a:t>
            </a: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084168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75724"/>
            <a:ext cx="8640960" cy="2465244"/>
          </a:xfrm>
        </p:spPr>
        <p:txBody>
          <a:bodyPr/>
          <a:lstStyle/>
          <a:p>
            <a:r>
              <a:rPr lang="ru-RU" sz="2400" b="1" u="sng" dirty="0" smtClean="0">
                <a:solidFill>
                  <a:schemeClr val="accent4">
                    <a:lumMod val="50000"/>
                  </a:schemeClr>
                </a:solidFill>
                <a:latin typeface="Times New Roman" panose="02020603050405020304" pitchFamily="18" charset="0"/>
                <a:cs typeface="Times New Roman" panose="02020603050405020304" pitchFamily="18" charset="0"/>
              </a:rPr>
              <a:t>Основные ожидаемые результаты:</a:t>
            </a:r>
            <a:br>
              <a:rPr lang="ru-RU" sz="2400" b="1" u="sng" dirty="0" smtClean="0">
                <a:solidFill>
                  <a:schemeClr val="accent4">
                    <a:lumMod val="50000"/>
                  </a:schemeClr>
                </a:solidFill>
                <a:latin typeface="Times New Roman" panose="02020603050405020304" pitchFamily="18" charset="0"/>
                <a:cs typeface="Times New Roman" panose="02020603050405020304" pitchFamily="18" charset="0"/>
              </a:rPr>
            </a:br>
            <a:r>
              <a:rPr lang="ru-RU" sz="2400" u="sng" dirty="0" smtClean="0">
                <a:solidFill>
                  <a:schemeClr val="accent4">
                    <a:lumMod val="50000"/>
                  </a:schemeClr>
                </a:solidFill>
                <a:latin typeface="Times New Roman" panose="02020603050405020304" pitchFamily="18" charset="0"/>
                <a:cs typeface="Times New Roman" panose="02020603050405020304" pitchFamily="18" charset="0"/>
              </a:rPr>
              <a:t>В </a:t>
            </a:r>
            <a:r>
              <a:rPr lang="ru-RU" sz="2400" u="sng" dirty="0">
                <a:solidFill>
                  <a:schemeClr val="accent4">
                    <a:lumMod val="50000"/>
                  </a:schemeClr>
                </a:solidFill>
                <a:latin typeface="Times New Roman" panose="02020603050405020304" pitchFamily="18" charset="0"/>
                <a:cs typeface="Times New Roman" panose="02020603050405020304" pitchFamily="18" charset="0"/>
              </a:rPr>
              <a:t>ходе реализации проекта дети</a:t>
            </a:r>
            <a:r>
              <a:rPr lang="ru-RU" sz="2400" dirty="0">
                <a:solidFill>
                  <a:schemeClr val="accent4">
                    <a:lumMod val="50000"/>
                  </a:schemeClr>
                </a:solidFill>
                <a:latin typeface="Times New Roman" panose="02020603050405020304" pitchFamily="18" charset="0"/>
                <a:cs typeface="Times New Roman" panose="02020603050405020304" pitchFamily="18" charset="0"/>
              </a:rPr>
              <a:t>:</a:t>
            </a:r>
            <a:br>
              <a:rPr lang="ru-RU" sz="2400" dirty="0">
                <a:solidFill>
                  <a:schemeClr val="accent4">
                    <a:lumMod val="50000"/>
                  </a:schemeClr>
                </a:solidFill>
                <a:latin typeface="Times New Roman" panose="02020603050405020304" pitchFamily="18" charset="0"/>
                <a:cs typeface="Times New Roman" panose="02020603050405020304" pitchFamily="18" charset="0"/>
              </a:rPr>
            </a:br>
            <a:r>
              <a:rPr lang="ru-RU" sz="2400" dirty="0">
                <a:solidFill>
                  <a:schemeClr val="accent4">
                    <a:lumMod val="50000"/>
                  </a:schemeClr>
                </a:solidFill>
                <a:latin typeface="Times New Roman" panose="02020603050405020304" pitchFamily="18" charset="0"/>
                <a:cs typeface="Times New Roman" panose="02020603050405020304" pitchFamily="18" charset="0"/>
              </a:rPr>
              <a:t>1. Научаться выделять наиболее характерные сезонные изменения в природе;</a:t>
            </a:r>
            <a:br>
              <a:rPr lang="ru-RU" sz="2400" dirty="0">
                <a:solidFill>
                  <a:schemeClr val="accent4">
                    <a:lumMod val="50000"/>
                  </a:schemeClr>
                </a:solidFill>
                <a:latin typeface="Times New Roman" panose="02020603050405020304" pitchFamily="18" charset="0"/>
                <a:cs typeface="Times New Roman" panose="02020603050405020304" pitchFamily="18" charset="0"/>
              </a:rPr>
            </a:br>
            <a:r>
              <a:rPr lang="ru-RU" sz="2400" dirty="0">
                <a:solidFill>
                  <a:schemeClr val="accent4">
                    <a:lumMod val="50000"/>
                  </a:schemeClr>
                </a:solidFill>
                <a:latin typeface="Times New Roman" panose="02020603050405020304" pitchFamily="18" charset="0"/>
                <a:cs typeface="Times New Roman" panose="02020603050405020304" pitchFamily="18" charset="0"/>
              </a:rPr>
              <a:t>2. У детей повысится интерес к природе;</a:t>
            </a:r>
            <a:br>
              <a:rPr lang="ru-RU" sz="2400" dirty="0">
                <a:solidFill>
                  <a:schemeClr val="accent4">
                    <a:lumMod val="50000"/>
                  </a:schemeClr>
                </a:solidFill>
                <a:latin typeface="Times New Roman" panose="02020603050405020304" pitchFamily="18" charset="0"/>
                <a:cs typeface="Times New Roman" panose="02020603050405020304" pitchFamily="18" charset="0"/>
              </a:rPr>
            </a:br>
            <a:r>
              <a:rPr lang="ru-RU" sz="2400" dirty="0">
                <a:solidFill>
                  <a:schemeClr val="accent4">
                    <a:lumMod val="50000"/>
                  </a:schemeClr>
                </a:solidFill>
                <a:latin typeface="Times New Roman" panose="02020603050405020304" pitchFamily="18" charset="0"/>
                <a:cs typeface="Times New Roman" panose="02020603050405020304" pitchFamily="18" charset="0"/>
              </a:rPr>
              <a:t>3. Обогатиться пассивный и активный словарный запас </a:t>
            </a: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детей.</a:t>
            </a:r>
            <a:r>
              <a:rPr lang="ru-RU" sz="2400" dirty="0">
                <a:solidFill>
                  <a:schemeClr val="accent4">
                    <a:lumMod val="50000"/>
                  </a:schemeClr>
                </a:solidFill>
                <a:latin typeface="Times New Roman" panose="02020603050405020304" pitchFamily="18" charset="0"/>
                <a:cs typeface="Times New Roman" panose="02020603050405020304" pitchFamily="18" charset="0"/>
              </a:rPr>
              <a:t/>
            </a:r>
            <a:br>
              <a:rPr lang="ru-RU" sz="2400" dirty="0">
                <a:solidFill>
                  <a:schemeClr val="accent4">
                    <a:lumMod val="50000"/>
                  </a:schemeClr>
                </a:solidFill>
                <a:latin typeface="Times New Roman" panose="02020603050405020304" pitchFamily="18" charset="0"/>
                <a:cs typeface="Times New Roman" panose="02020603050405020304" pitchFamily="18" charset="0"/>
              </a:rPr>
            </a:br>
            <a:endParaRPr lang="ru-RU" sz="2400" dirty="0">
              <a:solidFill>
                <a:schemeClr val="accent4">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1520" y="2996952"/>
            <a:ext cx="8640960" cy="3312368"/>
          </a:xfrm>
        </p:spPr>
        <p:txBody>
          <a:bodyPr>
            <a:normAutofit fontScale="85000" lnSpcReduction="10000"/>
          </a:bodyPr>
          <a:lstStyle/>
          <a:p>
            <a:pPr marL="0" indent="0">
              <a:buNone/>
            </a:pPr>
            <a:r>
              <a:rPr lang="ru-RU" sz="2800" b="1" u="sng" dirty="0">
                <a:solidFill>
                  <a:schemeClr val="accent4">
                    <a:lumMod val="50000"/>
                  </a:schemeClr>
                </a:solidFill>
                <a:latin typeface="Times New Roman" panose="02020603050405020304" pitchFamily="18" charset="0"/>
                <a:cs typeface="Times New Roman" panose="02020603050405020304" pitchFamily="18" charset="0"/>
              </a:rPr>
              <a:t>Родители:</a:t>
            </a:r>
          </a:p>
          <a:p>
            <a:pPr marL="0" indent="0">
              <a:buNone/>
            </a:pPr>
            <a:r>
              <a:rPr lang="ru-RU" sz="2400" dirty="0">
                <a:solidFill>
                  <a:schemeClr val="accent4">
                    <a:lumMod val="50000"/>
                  </a:schemeClr>
                </a:solidFill>
                <a:latin typeface="Times New Roman" panose="02020603050405020304" pitchFamily="18" charset="0"/>
                <a:cs typeface="Times New Roman" panose="02020603050405020304" pitchFamily="18" charset="0"/>
              </a:rPr>
              <a:t>Станут активными участниками реализации проекта (выполняют совместно с детьми наблюдения в природе во времена проведения проекта) ;</a:t>
            </a:r>
          </a:p>
          <a:p>
            <a:pPr marL="0" indent="0">
              <a:buNone/>
            </a:pPr>
            <a:r>
              <a:rPr lang="ru-RU" sz="2800" b="1" u="sng" dirty="0" smtClean="0">
                <a:solidFill>
                  <a:schemeClr val="accent4">
                    <a:lumMod val="50000"/>
                  </a:schemeClr>
                </a:solidFill>
                <a:latin typeface="Times New Roman" panose="02020603050405020304" pitchFamily="18" charset="0"/>
                <a:cs typeface="Times New Roman" panose="02020603050405020304" pitchFamily="18" charset="0"/>
              </a:rPr>
              <a:t>Этапы реализации проекта</a:t>
            </a:r>
            <a:endParaRPr lang="ru-RU" sz="2800" b="1" u="sng" dirty="0">
              <a:solidFill>
                <a:schemeClr val="accent4">
                  <a:lumMod val="50000"/>
                </a:schemeClr>
              </a:solidFill>
              <a:latin typeface="Times New Roman" panose="02020603050405020304" pitchFamily="18" charset="0"/>
              <a:cs typeface="Times New Roman" panose="02020603050405020304" pitchFamily="18" charset="0"/>
            </a:endParaRPr>
          </a:p>
          <a:p>
            <a:pPr marL="0" indent="0">
              <a:buNone/>
            </a:pPr>
            <a:r>
              <a:rPr lang="ru-RU" sz="2400" u="sng" dirty="0" smtClean="0">
                <a:solidFill>
                  <a:schemeClr val="accent4">
                    <a:lumMod val="50000"/>
                  </a:schemeClr>
                </a:solidFill>
                <a:latin typeface="Times New Roman" panose="02020603050405020304" pitchFamily="18" charset="0"/>
                <a:cs typeface="Times New Roman" panose="02020603050405020304" pitchFamily="18" charset="0"/>
              </a:rPr>
              <a:t>  Подготовительный</a:t>
            </a:r>
            <a:r>
              <a:rPr lang="ru-RU" sz="2400" dirty="0">
                <a:solidFill>
                  <a:schemeClr val="accent4">
                    <a:lumMod val="50000"/>
                  </a:schemeClr>
                </a:solidFill>
                <a:latin typeface="Times New Roman" panose="02020603050405020304" pitchFamily="18" charset="0"/>
                <a:cs typeface="Times New Roman" panose="02020603050405020304" pitchFamily="18" charset="0"/>
              </a:rPr>
              <a:t>:</a:t>
            </a:r>
          </a:p>
          <a:p>
            <a:pPr marL="457200" indent="-457200">
              <a:buFont typeface="+mj-lt"/>
              <a:buAutoNum type="arabicPeriod"/>
            </a:pPr>
            <a:r>
              <a:rPr lang="ru-RU" sz="2400" dirty="0">
                <a:solidFill>
                  <a:schemeClr val="accent4">
                    <a:lumMod val="50000"/>
                  </a:schemeClr>
                </a:solidFill>
                <a:latin typeface="Times New Roman" panose="02020603050405020304" pitchFamily="18" charset="0"/>
                <a:cs typeface="Times New Roman" panose="02020603050405020304" pitchFamily="18" charset="0"/>
              </a:rPr>
              <a:t>Обсуждение цели и задач проекта;</a:t>
            </a:r>
          </a:p>
          <a:p>
            <a:pPr marL="457200" indent="-457200">
              <a:buFont typeface="+mj-lt"/>
              <a:buAutoNum type="arabicPeriod"/>
            </a:pPr>
            <a:r>
              <a:rPr lang="ru-RU" sz="2400" dirty="0">
                <a:solidFill>
                  <a:schemeClr val="accent4">
                    <a:lumMod val="50000"/>
                  </a:schemeClr>
                </a:solidFill>
                <a:latin typeface="Times New Roman" panose="02020603050405020304" pitchFamily="18" charset="0"/>
                <a:cs typeface="Times New Roman" panose="02020603050405020304" pitchFamily="18" charset="0"/>
              </a:rPr>
              <a:t>Перспективное планирование по реализации проекта;</a:t>
            </a:r>
          </a:p>
          <a:p>
            <a:pPr marL="457200" indent="-457200">
              <a:buFont typeface="+mj-lt"/>
              <a:buAutoNum type="arabicPeriod"/>
            </a:pPr>
            <a:r>
              <a:rPr lang="ru-RU" sz="2400" dirty="0">
                <a:solidFill>
                  <a:schemeClr val="accent4">
                    <a:lumMod val="50000"/>
                  </a:schemeClr>
                </a:solidFill>
                <a:latin typeface="Times New Roman" panose="02020603050405020304" pitchFamily="18" charset="0"/>
                <a:cs typeface="Times New Roman" panose="02020603050405020304" pitchFamily="18" charset="0"/>
              </a:rPr>
              <a:t>Подборка художественной литературы</a:t>
            </a:r>
          </a:p>
          <a:p>
            <a:endParaRPr lang="ru-RU" sz="2400" dirty="0">
              <a:solidFill>
                <a:schemeClr val="accent4">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173928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51520" y="188640"/>
            <a:ext cx="8352928" cy="1411559"/>
          </a:xfrm>
        </p:spPr>
        <p:txBody>
          <a:bodyPr/>
          <a:lstStyle/>
          <a:p>
            <a:r>
              <a:rPr lang="ru-RU" dirty="0">
                <a:solidFill>
                  <a:schemeClr val="accent4">
                    <a:lumMod val="75000"/>
                  </a:schemeClr>
                </a:solidFill>
              </a:rPr>
              <a:t>Реализация проекта:</a:t>
            </a:r>
            <a:br>
              <a:rPr lang="ru-RU" dirty="0">
                <a:solidFill>
                  <a:schemeClr val="accent4">
                    <a:lumMod val="75000"/>
                  </a:schemeClr>
                </a:solidFill>
              </a:rPr>
            </a:br>
            <a:r>
              <a:rPr lang="ru-RU" sz="2000" dirty="0">
                <a:solidFill>
                  <a:schemeClr val="accent4">
                    <a:lumMod val="75000"/>
                  </a:schemeClr>
                </a:solidFill>
              </a:rPr>
              <a:t>Внедрение в </a:t>
            </a:r>
            <a:r>
              <a:rPr lang="ru-RU" sz="2000" dirty="0" err="1">
                <a:solidFill>
                  <a:schemeClr val="accent4">
                    <a:lumMod val="75000"/>
                  </a:schemeClr>
                </a:solidFill>
              </a:rPr>
              <a:t>воспитательно</a:t>
            </a:r>
            <a:r>
              <a:rPr lang="ru-RU" sz="2000" dirty="0">
                <a:solidFill>
                  <a:schemeClr val="accent4">
                    <a:lumMod val="75000"/>
                  </a:schemeClr>
                </a:solidFill>
              </a:rPr>
              <a:t>-образовательный процесс методов и приёмов по обогащению знаний дошкольников о сезонных изменениях в </a:t>
            </a:r>
            <a:r>
              <a:rPr lang="ru-RU" sz="2000" dirty="0" smtClean="0">
                <a:solidFill>
                  <a:schemeClr val="accent4">
                    <a:lumMod val="75000"/>
                  </a:schemeClr>
                </a:solidFill>
              </a:rPr>
              <a:t>природе.</a:t>
            </a:r>
            <a:r>
              <a:rPr lang="ru-RU" sz="2000" dirty="0">
                <a:solidFill>
                  <a:schemeClr val="accent4">
                    <a:lumMod val="75000"/>
                  </a:schemeClr>
                </a:solidFill>
              </a:rPr>
              <a:t/>
            </a:r>
            <a:br>
              <a:rPr lang="ru-RU" sz="2000" dirty="0">
                <a:solidFill>
                  <a:schemeClr val="accent4">
                    <a:lumMod val="75000"/>
                  </a:schemeClr>
                </a:solidFill>
              </a:rPr>
            </a:br>
            <a:endParaRPr lang="ru-RU" sz="2000" dirty="0">
              <a:solidFill>
                <a:schemeClr val="accent4">
                  <a:lumMod val="75000"/>
                </a:schemeClr>
              </a:solidFill>
            </a:endParaRPr>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xmlns="" val="0"/>
              </a:ext>
            </a:extLst>
          </a:blip>
          <a:stretch>
            <a:fillRect/>
          </a:stretch>
        </p:blipFill>
        <p:spPr>
          <a:xfrm>
            <a:off x="3995936" y="1844824"/>
            <a:ext cx="4968552" cy="3631257"/>
          </a:xfrm>
          <a:prstGeom prst="ellipse">
            <a:avLst/>
          </a:prstGeom>
          <a:ln w="63500" cap="rnd">
            <a:noFill/>
          </a:ln>
          <a:effectLst>
            <a:softEdge rad="127000"/>
          </a:effectLst>
          <a:scene3d>
            <a:camera prst="orthographicFront">
              <a:rot lat="0" lon="0" rev="0"/>
            </a:camera>
            <a:lightRig rig="contrasting" dir="t">
              <a:rot lat="0" lon="0" rev="7800000"/>
            </a:lightRig>
          </a:scene3d>
          <a:sp3d>
            <a:bevelT w="139700" h="139700"/>
          </a:sp3d>
        </p:spPr>
      </p:pic>
      <p:sp>
        <p:nvSpPr>
          <p:cNvPr id="5" name="Объект 4"/>
          <p:cNvSpPr>
            <a:spLocks noGrp="1"/>
          </p:cNvSpPr>
          <p:nvPr>
            <p:ph sz="half" idx="1"/>
          </p:nvPr>
        </p:nvSpPr>
        <p:spPr>
          <a:xfrm>
            <a:off x="323528" y="1628800"/>
            <a:ext cx="4157191" cy="4896543"/>
          </a:xfrm>
        </p:spPr>
        <p:txBody>
          <a:bodyPr>
            <a:normAutofit lnSpcReduction="10000"/>
          </a:bodyPr>
          <a:lstStyle/>
          <a:p>
            <a:pPr marL="0" indent="0" algn="ctr">
              <a:buNone/>
            </a:pPr>
            <a:r>
              <a:rPr lang="ru-RU" sz="2000" b="1" u="sng" dirty="0">
                <a:solidFill>
                  <a:srgbClr val="FFFF00"/>
                </a:solidFill>
                <a:latin typeface="Times New Roman" panose="02020603050405020304" pitchFamily="18" charset="0"/>
                <a:cs typeface="Times New Roman" panose="02020603050405020304" pitchFamily="18" charset="0"/>
              </a:rPr>
              <a:t>Осень</a:t>
            </a:r>
          </a:p>
          <a:p>
            <a:pPr marL="457200" indent="-457200">
              <a:buFont typeface="+mj-lt"/>
              <a:buAutoNum type="arabicPeriod"/>
            </a:pPr>
            <a:r>
              <a:rPr lang="ru-RU" sz="2000" dirty="0">
                <a:solidFill>
                  <a:srgbClr val="FFFF00"/>
                </a:solidFill>
                <a:latin typeface="Times New Roman" panose="02020603050405020304" pitchFamily="18" charset="0"/>
                <a:cs typeface="Times New Roman" panose="02020603050405020304" pitchFamily="18" charset="0"/>
              </a:rPr>
              <a:t>В ДОУ детям читали художественную литературу на тему осень, рассматривали иллюстрации осенних сюжетов, на прогулках наблюдали за изменениями в природе.</a:t>
            </a:r>
          </a:p>
          <a:p>
            <a:pPr marL="457200" indent="-457200">
              <a:buFont typeface="+mj-lt"/>
              <a:buAutoNum type="arabicPeriod"/>
            </a:pPr>
            <a:r>
              <a:rPr lang="ru-RU" sz="2000" dirty="0">
                <a:solidFill>
                  <a:srgbClr val="FFFF00"/>
                </a:solidFill>
                <a:latin typeface="Times New Roman" panose="02020603050405020304" pitchFamily="18" charset="0"/>
                <a:cs typeface="Times New Roman" panose="02020603050405020304" pitchFamily="18" charset="0"/>
              </a:rPr>
              <a:t>Задание детям с родителями собрать и высушить осенние листья, принести их в ДОУ для дальнейшего художественного творчества.</a:t>
            </a:r>
          </a:p>
          <a:p>
            <a:pPr marL="457200" indent="-457200">
              <a:buFont typeface="+mj-lt"/>
              <a:buAutoNum type="arabicPeriod"/>
            </a:pPr>
            <a:r>
              <a:rPr lang="ru-RU" sz="2000" dirty="0">
                <a:solidFill>
                  <a:srgbClr val="FFFF00"/>
                </a:solidFill>
                <a:latin typeface="Times New Roman" panose="02020603050405020304" pitchFamily="18" charset="0"/>
                <a:cs typeface="Times New Roman" panose="02020603050405020304" pitchFamily="18" charset="0"/>
              </a:rPr>
              <a:t>Детские работы из природного материала, выполненные с помощью воспитателя</a:t>
            </a:r>
          </a:p>
          <a:p>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254087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115616" y="548680"/>
            <a:ext cx="7123080" cy="924475"/>
          </a:xfrm>
        </p:spPr>
        <p:txBody>
          <a:bodyPr/>
          <a:lstStyle/>
          <a:p>
            <a:r>
              <a:rPr lang="ru-RU" sz="3600" b="1" u="sng" dirty="0" smtClean="0">
                <a:solidFill>
                  <a:srgbClr val="FF0000"/>
                </a:solidFill>
                <a:latin typeface="Times New Roman" panose="02020603050405020304" pitchFamily="18" charset="0"/>
                <a:cs typeface="Times New Roman" panose="02020603050405020304" pitchFamily="18" charset="0"/>
              </a:rPr>
              <a:t>Осень</a:t>
            </a:r>
            <a:endParaRPr lang="ru-RU" sz="3600" b="1" u="sng" dirty="0">
              <a:solidFill>
                <a:srgbClr val="FF0000"/>
              </a:solidFill>
              <a:latin typeface="Times New Roman" panose="02020603050405020304" pitchFamily="18" charset="0"/>
              <a:cs typeface="Times New Roman" panose="02020603050405020304" pitchFamily="18" charset="0"/>
            </a:endParaRPr>
          </a:p>
        </p:txBody>
      </p:sp>
      <p:pic>
        <p:nvPicPr>
          <p:cNvPr id="14" name="Объект 13"/>
          <p:cNvPicPr>
            <a:picLocks noGrp="1" noChangeAspect="1"/>
          </p:cNvPicPr>
          <p:nvPr>
            <p:ph sz="half" idx="2"/>
          </p:nvPr>
        </p:nvPicPr>
        <p:blipFill>
          <a:blip r:embed="rId2" cstate="screen">
            <a:extLst>
              <a:ext uri="{28A0092B-C50C-407E-A947-70E740481C1C}">
                <a14:useLocalDpi xmlns:a14="http://schemas.microsoft.com/office/drawing/2010/main" xmlns="" val="0"/>
              </a:ext>
            </a:extLst>
          </a:blip>
          <a:stretch>
            <a:fillRect/>
          </a:stretch>
        </p:blipFill>
        <p:spPr>
          <a:xfrm>
            <a:off x="4427984" y="188640"/>
            <a:ext cx="4536504" cy="4733384"/>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10" name="Объект 9"/>
          <p:cNvPicPr>
            <a:picLocks noGrp="1" noChangeAspect="1"/>
          </p:cNvPicPr>
          <p:nvPr>
            <p:ph sz="half" idx="1"/>
          </p:nvPr>
        </p:nvPicPr>
        <p:blipFill>
          <a:blip r:embed="rId3" cstate="screen">
            <a:extLst>
              <a:ext uri="{28A0092B-C50C-407E-A947-70E740481C1C}">
                <a14:useLocalDpi xmlns:a14="http://schemas.microsoft.com/office/drawing/2010/main" xmlns="" val="0"/>
              </a:ext>
            </a:extLst>
          </a:blip>
          <a:stretch>
            <a:fillRect/>
          </a:stretch>
        </p:blipFill>
        <p:spPr>
          <a:xfrm>
            <a:off x="827584" y="1772816"/>
            <a:ext cx="4173125" cy="489654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xmlns="" val="80593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2000"/>
                                        <p:tgtEl>
                                          <p:spTgt spid="14"/>
                                        </p:tgtEl>
                                      </p:cBhvr>
                                    </p:animEffect>
                                    <p:anim calcmode="lin" valueType="num">
                                      <p:cBhvr>
                                        <p:cTn id="15" dur="2000" fill="hold"/>
                                        <p:tgtEl>
                                          <p:spTgt spid="14"/>
                                        </p:tgtEl>
                                        <p:attrNameLst>
                                          <p:attrName>ppt_w</p:attrName>
                                        </p:attrNameLst>
                                      </p:cBhvr>
                                      <p:tavLst>
                                        <p:tav tm="0" fmla="#ppt_w*sin(2.5*pi*$)">
                                          <p:val>
                                            <p:fltVal val="0"/>
                                          </p:val>
                                        </p:tav>
                                        <p:tav tm="100000">
                                          <p:val>
                                            <p:fltVal val="1"/>
                                          </p:val>
                                        </p:tav>
                                      </p:tavLst>
                                    </p:anim>
                                    <p:anim calcmode="lin" valueType="num">
                                      <p:cBhvr>
                                        <p:cTn id="16" dur="2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930" y="404664"/>
            <a:ext cx="8640960" cy="2376264"/>
          </a:xfrm>
        </p:spPr>
        <p:txBody>
          <a:bodyPr/>
          <a:lstStyle/>
          <a:p>
            <a:r>
              <a:rPr lang="ru-RU" sz="2000" b="1" u="sng" dirty="0">
                <a:solidFill>
                  <a:schemeClr val="accent6">
                    <a:lumMod val="50000"/>
                  </a:schemeClr>
                </a:solidFill>
                <a:latin typeface="Times New Roman" panose="02020603050405020304" pitchFamily="18" charset="0"/>
                <a:cs typeface="Times New Roman" panose="02020603050405020304" pitchFamily="18" charset="0"/>
              </a:rPr>
              <a:t>Зима</a:t>
            </a:r>
            <a:r>
              <a:rPr lang="ru-RU" sz="2000" b="1" dirty="0">
                <a:solidFill>
                  <a:schemeClr val="accent6">
                    <a:lumMod val="75000"/>
                  </a:schemeClr>
                </a:solidFill>
                <a:latin typeface="Times New Roman" panose="02020603050405020304" pitchFamily="18" charset="0"/>
                <a:cs typeface="Times New Roman" panose="02020603050405020304" pitchFamily="18" charset="0"/>
              </a:rPr>
              <a:t/>
            </a:r>
            <a:br>
              <a:rPr lang="ru-RU" sz="2000" b="1" dirty="0">
                <a:solidFill>
                  <a:schemeClr val="accent6">
                    <a:lumMod val="75000"/>
                  </a:schemeClr>
                </a:solidFill>
                <a:latin typeface="Times New Roman" panose="02020603050405020304" pitchFamily="18" charset="0"/>
                <a:cs typeface="Times New Roman" panose="02020603050405020304" pitchFamily="18" charset="0"/>
              </a:rPr>
            </a:br>
            <a:r>
              <a:rPr lang="ru-RU" sz="2000" dirty="0">
                <a:solidFill>
                  <a:srgbClr val="0070C0"/>
                </a:solidFill>
                <a:latin typeface="Times New Roman" panose="02020603050405020304" pitchFamily="18" charset="0"/>
                <a:cs typeface="Times New Roman" panose="02020603050405020304" pitchFamily="18" charset="0"/>
              </a:rPr>
              <a:t>В ДОУ детям читали художественную литературу на тему зима, рассматривали иллюстрации о зимних забавах детей, на прогулках наблюдали за изменениями в природе зимой.</a:t>
            </a:r>
            <a:br>
              <a:rPr lang="ru-RU" sz="2000" dirty="0">
                <a:solidFill>
                  <a:srgbClr val="0070C0"/>
                </a:solidFill>
                <a:latin typeface="Times New Roman" panose="02020603050405020304" pitchFamily="18" charset="0"/>
                <a:cs typeface="Times New Roman" panose="02020603050405020304" pitchFamily="18" charset="0"/>
              </a:rPr>
            </a:br>
            <a:r>
              <a:rPr lang="ru-RU" sz="2000" dirty="0">
                <a:solidFill>
                  <a:srgbClr val="0070C0"/>
                </a:solidFill>
                <a:latin typeface="Times New Roman" panose="02020603050405020304" pitchFamily="18" charset="0"/>
                <a:cs typeface="Times New Roman" panose="02020603050405020304" pitchFamily="18" charset="0"/>
              </a:rPr>
              <a:t>Задание детям совместно с родителями на прогулке слепить снеговика, подкармливать птиц.</a:t>
            </a:r>
            <a:br>
              <a:rPr lang="ru-RU" sz="2000" dirty="0">
                <a:solidFill>
                  <a:srgbClr val="0070C0"/>
                </a:solidFill>
                <a:latin typeface="Times New Roman" panose="02020603050405020304" pitchFamily="18" charset="0"/>
                <a:cs typeface="Times New Roman" panose="02020603050405020304" pitchFamily="18" charset="0"/>
              </a:rPr>
            </a:br>
            <a:r>
              <a:rPr lang="ru-RU" sz="2000" dirty="0">
                <a:solidFill>
                  <a:srgbClr val="0070C0"/>
                </a:solidFill>
                <a:latin typeface="Times New Roman" panose="02020603050405020304" pitchFamily="18" charset="0"/>
                <a:cs typeface="Times New Roman" panose="02020603050405020304" pitchFamily="18" charset="0"/>
              </a:rPr>
              <a:t>Совместное творчество с родителями "Морозные узоры"</a:t>
            </a:r>
            <a:br>
              <a:rPr lang="ru-RU" sz="2000" dirty="0">
                <a:solidFill>
                  <a:srgbClr val="0070C0"/>
                </a:solidFill>
                <a:latin typeface="Times New Roman" panose="02020603050405020304" pitchFamily="18" charset="0"/>
                <a:cs typeface="Times New Roman" panose="02020603050405020304" pitchFamily="18" charset="0"/>
              </a:rPr>
            </a:br>
            <a:endParaRPr lang="ru-RU" sz="2000" dirty="0">
              <a:solidFill>
                <a:srgbClr val="0070C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screen">
            <a:extLst>
              <a:ext uri="{28A0092B-C50C-407E-A947-70E740481C1C}">
                <a14:useLocalDpi xmlns:a14="http://schemas.microsoft.com/office/drawing/2010/main" xmlns="" val="0"/>
              </a:ext>
            </a:extLst>
          </a:blip>
          <a:stretch>
            <a:fillRect/>
          </a:stretch>
        </p:blipFill>
        <p:spPr>
          <a:xfrm>
            <a:off x="323528" y="2708920"/>
            <a:ext cx="4608512" cy="3600400"/>
          </a:xfrm>
          <a:prstGeom prst="rect">
            <a:avLst/>
          </a:prstGeom>
          <a:ln>
            <a:noFill/>
          </a:ln>
          <a:effectLst>
            <a:softEdge rad="317500"/>
          </a:effectLst>
        </p:spPr>
      </p:pic>
      <p:pic>
        <p:nvPicPr>
          <p:cNvPr id="7" name="Объект 6"/>
          <p:cNvPicPr>
            <a:picLocks noGrp="1" noChangeAspect="1"/>
          </p:cNvPicPr>
          <p:nvPr>
            <p:ph sz="half" idx="2"/>
          </p:nvPr>
        </p:nvPicPr>
        <p:blipFill>
          <a:blip r:embed="rId3" cstate="screen">
            <a:extLst>
              <a:ext uri="{28A0092B-C50C-407E-A947-70E740481C1C}">
                <a14:useLocalDpi xmlns:a14="http://schemas.microsoft.com/office/drawing/2010/main" xmlns="" val="0"/>
              </a:ext>
            </a:extLst>
          </a:blip>
          <a:stretch>
            <a:fillRect/>
          </a:stretch>
        </p:blipFill>
        <p:spPr>
          <a:xfrm>
            <a:off x="5220072" y="2132856"/>
            <a:ext cx="3528392" cy="4536504"/>
          </a:xfrm>
          <a:prstGeom prst="rect">
            <a:avLst/>
          </a:prstGeom>
          <a:ln>
            <a:noFill/>
          </a:ln>
          <a:effectLst>
            <a:softEdge rad="317500"/>
          </a:effectLst>
        </p:spPr>
      </p:pic>
    </p:spTree>
    <p:extLst>
      <p:ext uri="{BB962C8B-B14F-4D97-AF65-F5344CB8AC3E}">
        <p14:creationId xmlns:p14="http://schemas.microsoft.com/office/powerpoint/2010/main" xmlns="" val="95333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b="1" u="sng" dirty="0" smtClean="0">
                <a:solidFill>
                  <a:schemeClr val="accent6">
                    <a:lumMod val="50000"/>
                  </a:schemeClr>
                </a:solidFill>
                <a:latin typeface="Times New Roman" panose="02020603050405020304" pitchFamily="18" charset="0"/>
                <a:cs typeface="Times New Roman" panose="02020603050405020304" pitchFamily="18" charset="0"/>
              </a:rPr>
              <a:t>Зима</a:t>
            </a:r>
            <a:endParaRPr lang="ru-RU" sz="3600" b="1" u="sng"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sz="half" idx="2"/>
          </p:nvPr>
        </p:nvPicPr>
        <p:blipFill>
          <a:blip r:embed="rId2" cstate="screen">
            <a:extLst>
              <a:ext uri="{28A0092B-C50C-407E-A947-70E740481C1C}">
                <a14:useLocalDpi xmlns:a14="http://schemas.microsoft.com/office/drawing/2010/main" xmlns="" val="0"/>
              </a:ext>
            </a:extLst>
          </a:blip>
          <a:stretch>
            <a:fillRect/>
          </a:stretch>
        </p:blipFill>
        <p:spPr>
          <a:xfrm>
            <a:off x="3779912" y="260648"/>
            <a:ext cx="5126459" cy="3960440"/>
          </a:xfrm>
        </p:spPr>
      </p:pic>
      <p:pic>
        <p:nvPicPr>
          <p:cNvPr id="5" name="Объект 4"/>
          <p:cNvPicPr>
            <a:picLocks noGrp="1" noChangeAspect="1"/>
          </p:cNvPicPr>
          <p:nvPr>
            <p:ph sz="half" idx="1"/>
          </p:nvPr>
        </p:nvPicPr>
        <p:blipFill>
          <a:blip r:embed="rId3" cstate="screen">
            <a:extLst>
              <a:ext uri="{28A0092B-C50C-407E-A947-70E740481C1C}">
                <a14:useLocalDpi xmlns:a14="http://schemas.microsoft.com/office/drawing/2010/main" xmlns="" val="0"/>
              </a:ext>
            </a:extLst>
          </a:blip>
          <a:stretch>
            <a:fillRect/>
          </a:stretch>
        </p:blipFill>
        <p:spPr>
          <a:xfrm>
            <a:off x="467544" y="3140968"/>
            <a:ext cx="5472608" cy="3467993"/>
          </a:xfrm>
        </p:spPr>
      </p:pic>
    </p:spTree>
    <p:extLst>
      <p:ext uri="{BB962C8B-B14F-4D97-AF65-F5344CB8AC3E}">
        <p14:creationId xmlns:p14="http://schemas.microsoft.com/office/powerpoint/2010/main" xmlns="" val="284307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anim calcmode="lin" valueType="num">
                                      <p:cBhvr>
                                        <p:cTn id="15" dur="2000" fill="hold"/>
                                        <p:tgtEl>
                                          <p:spTgt spid="6"/>
                                        </p:tgtEl>
                                        <p:attrNameLst>
                                          <p:attrName>ppt_w</p:attrName>
                                        </p:attrNameLst>
                                      </p:cBhvr>
                                      <p:tavLst>
                                        <p:tav tm="0" fmla="#ppt_w*sin(2.5*pi*$)">
                                          <p:val>
                                            <p:fltVal val="0"/>
                                          </p:val>
                                        </p:tav>
                                        <p:tav tm="100000">
                                          <p:val>
                                            <p:fltVal val="1"/>
                                          </p:val>
                                        </p:tav>
                                      </p:tavLst>
                                    </p:anim>
                                    <p:anim calcmode="lin" valueType="num">
                                      <p:cBhvr>
                                        <p:cTn id="16"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568952" cy="2232248"/>
          </a:xfrm>
        </p:spPr>
        <p:txBody>
          <a:bodyPr/>
          <a:lstStyle/>
          <a:p>
            <a:r>
              <a:rPr lang="ru-RU" sz="2000" b="1" u="sng" dirty="0">
                <a:solidFill>
                  <a:srgbClr val="00B050"/>
                </a:solidFill>
                <a:latin typeface="Times New Roman" panose="02020603050405020304" pitchFamily="18" charset="0"/>
                <a:cs typeface="Times New Roman" panose="02020603050405020304" pitchFamily="18" charset="0"/>
              </a:rPr>
              <a:t>Весна</a:t>
            </a:r>
            <a:r>
              <a:rPr lang="ru-RU" sz="2000" dirty="0">
                <a:solidFill>
                  <a:srgbClr val="00B050"/>
                </a:solidFill>
                <a:latin typeface="Times New Roman" panose="02020603050405020304" pitchFamily="18" charset="0"/>
                <a:cs typeface="Times New Roman" panose="02020603050405020304" pitchFamily="18" charset="0"/>
              </a:rPr>
              <a:t/>
            </a:r>
            <a:br>
              <a:rPr lang="ru-RU" sz="2000" dirty="0">
                <a:solidFill>
                  <a:srgbClr val="00B050"/>
                </a:solidFill>
                <a:latin typeface="Times New Roman" panose="02020603050405020304" pitchFamily="18" charset="0"/>
                <a:cs typeface="Times New Roman" panose="02020603050405020304" pitchFamily="18" charset="0"/>
              </a:rPr>
            </a:br>
            <a:r>
              <a:rPr lang="ru-RU" sz="2000" dirty="0">
                <a:solidFill>
                  <a:srgbClr val="00B050"/>
                </a:solidFill>
                <a:latin typeface="Times New Roman" panose="02020603050405020304" pitchFamily="18" charset="0"/>
                <a:cs typeface="Times New Roman" panose="02020603050405020304" pitchFamily="18" charset="0"/>
              </a:rPr>
              <a:t>В ДОУ детям читали художественную литературу на тему весна, рассматривали иллюстрации о ранней и поздней весне, на прогулках наблюдали за изменениями в природе весной.</a:t>
            </a:r>
            <a:br>
              <a:rPr lang="ru-RU" sz="2000" dirty="0">
                <a:solidFill>
                  <a:srgbClr val="00B050"/>
                </a:solidFill>
                <a:latin typeface="Times New Roman" panose="02020603050405020304" pitchFamily="18" charset="0"/>
                <a:cs typeface="Times New Roman" panose="02020603050405020304" pitchFamily="18" charset="0"/>
              </a:rPr>
            </a:br>
            <a:r>
              <a:rPr lang="ru-RU" sz="2000" dirty="0">
                <a:solidFill>
                  <a:srgbClr val="00B050"/>
                </a:solidFill>
                <a:latin typeface="Times New Roman" panose="02020603050405020304" pitchFamily="18" charset="0"/>
                <a:cs typeface="Times New Roman" panose="02020603050405020304" pitchFamily="18" charset="0"/>
              </a:rPr>
              <a:t>Задание детям совместно с родителями на прогулке понаблюдать за солнцем сквозь затемнённое стекло.</a:t>
            </a:r>
            <a:r>
              <a:rPr lang="ru-RU" sz="2400" dirty="0">
                <a:solidFill>
                  <a:srgbClr val="00B050"/>
                </a:solidFill>
                <a:latin typeface="Times New Roman" panose="02020603050405020304" pitchFamily="18" charset="0"/>
                <a:cs typeface="Times New Roman" panose="02020603050405020304" pitchFamily="18" charset="0"/>
              </a:rPr>
              <a:t/>
            </a:r>
            <a:br>
              <a:rPr lang="ru-RU" sz="2400" dirty="0">
                <a:solidFill>
                  <a:srgbClr val="00B050"/>
                </a:solidFill>
                <a:latin typeface="Times New Roman" panose="02020603050405020304" pitchFamily="18" charset="0"/>
                <a:cs typeface="Times New Roman" panose="02020603050405020304" pitchFamily="18" charset="0"/>
              </a:rPr>
            </a:br>
            <a:endParaRPr lang="ru-RU" sz="2400" dirty="0">
              <a:solidFill>
                <a:srgbClr val="00B05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screen">
            <a:extLst>
              <a:ext uri="{28A0092B-C50C-407E-A947-70E740481C1C}">
                <a14:useLocalDpi xmlns:a14="http://schemas.microsoft.com/office/drawing/2010/main" xmlns="" val="0"/>
              </a:ext>
            </a:extLst>
          </a:blip>
          <a:stretch>
            <a:fillRect/>
          </a:stretch>
        </p:blipFill>
        <p:spPr>
          <a:xfrm>
            <a:off x="323528" y="2492896"/>
            <a:ext cx="4085977" cy="3991893"/>
          </a:xfrm>
          <a:prstGeom prst="rect">
            <a:avLst/>
          </a:prstGeom>
          <a:ln>
            <a:noFill/>
          </a:ln>
          <a:effectLst>
            <a:outerShdw blurRad="50800" dist="38100" dir="2700000" algn="tl" rotWithShape="0">
              <a:prstClr val="black">
                <a:alpha val="40000"/>
              </a:prstClr>
            </a:outerShdw>
            <a:softEdge rad="112500"/>
          </a:effectLst>
        </p:spPr>
      </p:pic>
      <p:pic>
        <p:nvPicPr>
          <p:cNvPr id="6" name="Объект 5"/>
          <p:cNvPicPr>
            <a:picLocks noGrp="1" noChangeAspect="1"/>
          </p:cNvPicPr>
          <p:nvPr>
            <p:ph sz="half" idx="2"/>
          </p:nvPr>
        </p:nvPicPr>
        <p:blipFill>
          <a:blip r:embed="rId3" cstate="screen">
            <a:extLst>
              <a:ext uri="{28A0092B-C50C-407E-A947-70E740481C1C}">
                <a14:useLocalDpi xmlns:a14="http://schemas.microsoft.com/office/drawing/2010/main" xmlns="" val="0"/>
              </a:ext>
            </a:extLst>
          </a:blip>
          <a:stretch>
            <a:fillRect/>
          </a:stretch>
        </p:blipFill>
        <p:spPr>
          <a:xfrm>
            <a:off x="4860032" y="2564904"/>
            <a:ext cx="4085976" cy="3919289"/>
          </a:xfrm>
          <a:prstGeom prst="rect">
            <a:avLst/>
          </a:prstGeom>
          <a:ln>
            <a:noFill/>
          </a:ln>
          <a:effectLst>
            <a:outerShdw blurRad="50800" dist="38100" dir="2700000" algn="tl" rotWithShape="0">
              <a:prstClr val="black">
                <a:alpha val="40000"/>
              </a:prstClr>
            </a:outerShdw>
            <a:softEdge rad="112500"/>
          </a:effectLst>
        </p:spPr>
      </p:pic>
    </p:spTree>
    <p:extLst>
      <p:ext uri="{BB962C8B-B14F-4D97-AF65-F5344CB8AC3E}">
        <p14:creationId xmlns:p14="http://schemas.microsoft.com/office/powerpoint/2010/main" xmlns="" val="1575768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TotalTime>
  <Words>302</Words>
  <Application>Microsoft Office PowerPoint</Application>
  <PresentationFormat>Экран (4:3)</PresentationFormat>
  <Paragraphs>37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Spring</vt:lpstr>
      <vt:lpstr>Проект «Природа в умелых руках дошколят»</vt:lpstr>
      <vt:lpstr>Актуальность Развитие ребёнка в значительной мере зависит от природного окружения. Поэтому воспитание бережного и заботливого отношения к природе возможно тогда, когда дети будут располагать элементарными знаниями о них. Этот проект, который направлен на развитие кругозора детей, формирование у них познавательной активности поможет детям видеть прекрасное вокруг себя, бережно относиться к живой и неживой природе. </vt:lpstr>
      <vt:lpstr>Цель Формирование у детей представления о сезонных изменениях, происходящих в природе. </vt:lpstr>
      <vt:lpstr>Основные ожидаемые результаты: В ходе реализации проекта дети: 1. Научаться выделять наиболее характерные сезонные изменения в природе; 2. У детей повысится интерес к природе; 3. Обогатиться пассивный и активный словарный запас детей. </vt:lpstr>
      <vt:lpstr>Реализация проекта: Внедрение в воспитательно-образовательный процесс методов и приёмов по обогащению знаний дошкольников о сезонных изменениях в природе. </vt:lpstr>
      <vt:lpstr>Осень</vt:lpstr>
      <vt:lpstr>Зима В ДОУ детям читали художественную литературу на тему зима, рассматривали иллюстрации о зимних забавах детей, на прогулках наблюдали за изменениями в природе зимой. Задание детям совместно с родителями на прогулке слепить снеговика, подкармливать птиц. Совместное творчество с родителями "Морозные узоры" </vt:lpstr>
      <vt:lpstr>Зима</vt:lpstr>
      <vt:lpstr>Весна В ДОУ детям читали художественную литературу на тему весна, рассматривали иллюстрации о ранней и поздней весне, на прогулках наблюдали за изменениями в природе весной. Задание детям совместно с родителями на прогулке понаблюдать за солнцем сквозь затемнённое стекло. </vt:lpstr>
      <vt:lpstr>Весна</vt:lpstr>
      <vt:lpstr>Развитие художественных и творческих способностей у дошкольников. Мастер-класс «Учим детей изображать природу»</vt:lpstr>
      <vt:lpstr>Слайд 12</vt:lpstr>
      <vt:lpstr>Слайд 13</vt:lpstr>
      <vt:lpstr> У детей сформировалось представление о сезонных изменениях, происходящих в природе.</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«Природа в умелых руках дошколят»</dc:title>
  <dc:creator>User</dc:creator>
  <cp:lastModifiedBy>Wizard</cp:lastModifiedBy>
  <cp:revision>13</cp:revision>
  <dcterms:created xsi:type="dcterms:W3CDTF">2014-05-19T11:12:43Z</dcterms:created>
  <dcterms:modified xsi:type="dcterms:W3CDTF">2018-11-16T12:23:48Z</dcterms:modified>
</cp:coreProperties>
</file>