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2" r:id="rId1"/>
    <p:sldMasterId id="214748369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60" r:id="rId4"/>
    <p:sldId id="277" r:id="rId5"/>
    <p:sldId id="278" r:id="rId6"/>
    <p:sldId id="269" r:id="rId7"/>
    <p:sldId id="279" r:id="rId8"/>
    <p:sldId id="282" r:id="rId9"/>
    <p:sldId id="284" r:id="rId10"/>
    <p:sldId id="261" r:id="rId11"/>
    <p:sldId id="280" r:id="rId12"/>
    <p:sldId id="289" r:id="rId13"/>
    <p:sldId id="298" r:id="rId14"/>
    <p:sldId id="291" r:id="rId15"/>
    <p:sldId id="293" r:id="rId16"/>
    <p:sldId id="292" r:id="rId17"/>
    <p:sldId id="294" r:id="rId18"/>
    <p:sldId id="296" r:id="rId19"/>
    <p:sldId id="297" r:id="rId20"/>
    <p:sldId id="265" r:id="rId21"/>
    <p:sldId id="299" r:id="rId22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019">
          <p15:clr>
            <a:srgbClr val="A4A3A4"/>
          </p15:clr>
        </p15:guide>
        <p15:guide id="2" orient="horz" pos="4201">
          <p15:clr>
            <a:srgbClr val="A4A3A4"/>
          </p15:clr>
        </p15:guide>
        <p15:guide id="3" pos="305">
          <p15:clr>
            <a:srgbClr val="A4A3A4"/>
          </p15:clr>
        </p15:guide>
        <p15:guide id="4" pos="54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00"/>
    <a:srgbClr val="004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94600" autoAdjust="0"/>
  </p:normalViewPr>
  <p:slideViewPr>
    <p:cSldViewPr snapToGrid="0">
      <p:cViewPr varScale="1">
        <p:scale>
          <a:sx n="99" d="100"/>
          <a:sy n="99" d="100"/>
        </p:scale>
        <p:origin x="108" y="90"/>
      </p:cViewPr>
      <p:guideLst>
        <p:guide orient="horz" pos="1019"/>
        <p:guide orient="horz" pos="4201"/>
        <p:guide pos="305"/>
        <p:guide pos="54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685A1BFC-A748-4456-889D-675E4E2BA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87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7A5A9E54-1697-48B5-80FD-25B673F74DB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963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Виталья</a:t>
            </a:r>
            <a:r>
              <a:rPr lang="ru-RU" baseline="0" dirty="0" smtClean="0"/>
              <a:t> Геннадьевна я поймал щуку=0.!.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9E54-1697-48B5-80FD-25B673F74DB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029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08113" y="4843463"/>
            <a:ext cx="6484937" cy="1081087"/>
          </a:xfrm>
          <a:prstGeom prst="rect">
            <a:avLst/>
          </a:prstGeom>
        </p:spPr>
        <p:txBody>
          <a:bodyPr anchor="b"/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de-DE" dirty="0"/>
          </a:p>
        </p:txBody>
      </p:sp>
      <p:sp>
        <p:nvSpPr>
          <p:cNvPr id="111636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408113" y="5903913"/>
            <a:ext cx="6480175" cy="800100"/>
          </a:xfrm>
          <a:prstGeom prst="rect">
            <a:avLst/>
          </a:prstGeom>
        </p:spPr>
        <p:txBody>
          <a:bodyPr tIns="45720" bIns="45720"/>
          <a:lstStyle>
            <a:lvl1pPr marL="0" indent="0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de-DE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928" y="490815"/>
            <a:ext cx="4225699" cy="209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011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90844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17609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9518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77175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66953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4757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5277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5900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606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</p:nvPr>
        </p:nvSpPr>
        <p:spPr>
          <a:xfrm>
            <a:off x="484188" y="1617663"/>
            <a:ext cx="8229600" cy="450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00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8036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01395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1178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3091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532548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149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1"/>
          </p:nvPr>
        </p:nvSpPr>
        <p:spPr>
          <a:xfrm>
            <a:off x="484188" y="1617663"/>
            <a:ext cx="8229600" cy="450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006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rgbClr val="004587"/>
                </a:solidFill>
              </a:rPr>
              <a:t>Страница</a:t>
            </a:r>
            <a:r>
              <a:rPr lang="de-DE" sz="1000" b="1" dirty="0" smtClean="0">
                <a:solidFill>
                  <a:srgbClr val="004587"/>
                </a:solidFill>
              </a:rPr>
              <a:t> </a:t>
            </a:r>
            <a:r>
              <a:rPr lang="de-DE" sz="1000" b="1" dirty="0">
                <a:solidFill>
                  <a:srgbClr val="004587"/>
                </a:solidFill>
                <a:sym typeface="Wingdings" pitchFamily="2" charset="2"/>
              </a:rPr>
              <a:t></a:t>
            </a:r>
            <a:r>
              <a:rPr lang="de-DE" sz="1000" b="1" dirty="0">
                <a:solidFill>
                  <a:srgbClr val="004587"/>
                </a:solidFill>
              </a:rPr>
              <a:t> </a:t>
            </a:r>
            <a:fld id="{D22FFDB2-71C7-498E-8229-FD3F8A3503D5}" type="slidenum">
              <a:rPr lang="de-DE" sz="1000" b="1">
                <a:solidFill>
                  <a:srgbClr val="004587"/>
                </a:solidFill>
              </a:rPr>
              <a:pPr>
                <a:defRPr/>
              </a:pPr>
              <a:t>‹#›</a:t>
            </a:fld>
            <a:endParaRPr lang="de-DE" sz="1000" b="1" dirty="0">
              <a:solidFill>
                <a:srgbClr val="004587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000" y="436561"/>
            <a:ext cx="2659787" cy="132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9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8" name="Объект 6"/>
          <p:cNvSpPr>
            <a:spLocks noGrp="1"/>
          </p:cNvSpPr>
          <p:nvPr>
            <p:ph sz="quarter" idx="11"/>
          </p:nvPr>
        </p:nvSpPr>
        <p:spPr>
          <a:xfrm>
            <a:off x="484188" y="1617663"/>
            <a:ext cx="3816000" cy="450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9" name="Объект 6"/>
          <p:cNvSpPr>
            <a:spLocks noGrp="1"/>
          </p:cNvSpPr>
          <p:nvPr>
            <p:ph sz="quarter" idx="12"/>
          </p:nvPr>
        </p:nvSpPr>
        <p:spPr>
          <a:xfrm>
            <a:off x="4897788" y="1617663"/>
            <a:ext cx="3816000" cy="450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97053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4188" y="1617663"/>
            <a:ext cx="3816000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>
                <a:solidFill>
                  <a:srgbClr val="0045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897788" y="1617663"/>
            <a:ext cx="3816000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>
                <a:solidFill>
                  <a:srgbClr val="0045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10" name="Объект 6"/>
          <p:cNvSpPr>
            <a:spLocks noGrp="1"/>
          </p:cNvSpPr>
          <p:nvPr>
            <p:ph sz="quarter" idx="11"/>
          </p:nvPr>
        </p:nvSpPr>
        <p:spPr>
          <a:xfrm>
            <a:off x="484188" y="2355688"/>
            <a:ext cx="3816000" cy="378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1" name="Объект 6"/>
          <p:cNvSpPr>
            <a:spLocks noGrp="1"/>
          </p:cNvSpPr>
          <p:nvPr>
            <p:ph sz="quarter" idx="12"/>
          </p:nvPr>
        </p:nvSpPr>
        <p:spPr>
          <a:xfrm>
            <a:off x="4897788" y="2355688"/>
            <a:ext cx="3816000" cy="378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89436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525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879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200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0212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specialist.ru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126000" y="6398075"/>
            <a:ext cx="28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solidFill>
                  <a:srgbClr val="004587"/>
                </a:solidFill>
              </a:rPr>
              <a:t>Страница</a:t>
            </a:r>
            <a:r>
              <a:rPr lang="de-DE" sz="1000" b="1" dirty="0" smtClean="0">
                <a:solidFill>
                  <a:srgbClr val="004587"/>
                </a:solidFill>
              </a:rPr>
              <a:t> </a:t>
            </a:r>
            <a:r>
              <a:rPr lang="de-DE" sz="1000" b="1" dirty="0">
                <a:solidFill>
                  <a:srgbClr val="004587"/>
                </a:solidFill>
                <a:sym typeface="Wingdings" pitchFamily="2" charset="2"/>
              </a:rPr>
              <a:t></a:t>
            </a:r>
            <a:r>
              <a:rPr lang="de-DE" sz="1000" b="1" dirty="0">
                <a:solidFill>
                  <a:srgbClr val="004587"/>
                </a:solidFill>
              </a:rPr>
              <a:t> </a:t>
            </a:r>
            <a:fld id="{D22FFDB2-71C7-498E-8229-FD3F8A3503D5}" type="slidenum">
              <a:rPr lang="de-DE" sz="1000" b="1">
                <a:solidFill>
                  <a:srgbClr val="004587"/>
                </a:solidFill>
              </a:rPr>
              <a:pPr>
                <a:defRPr/>
              </a:pPr>
              <a:t>‹#›</a:t>
            </a:fld>
            <a:endParaRPr lang="de-DE" sz="1000" b="1" dirty="0">
              <a:solidFill>
                <a:srgbClr val="004587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199"/>
            <a:ext cx="8229600" cy="45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132000" y="6398075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4587"/>
                </a:solidFill>
              </a:defRPr>
            </a:lvl1pPr>
          </a:lstStyle>
          <a:p>
            <a:r>
              <a:rPr lang="ru-RU" dirty="0" smtClean="0"/>
              <a:t>Нижний колонтитул</a:t>
            </a:r>
            <a:endParaRPr lang="ru-RU" dirty="0"/>
          </a:p>
        </p:txBody>
      </p:sp>
      <p:sp>
        <p:nvSpPr>
          <p:cNvPr id="5" name="TextBox 4">
            <a:hlinkClick r:id="rId10"/>
          </p:cNvPr>
          <p:cNvSpPr txBox="1"/>
          <p:nvPr/>
        </p:nvSpPr>
        <p:spPr>
          <a:xfrm>
            <a:off x="7371101" y="6379699"/>
            <a:ext cx="1480598" cy="3600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004587"/>
                </a:solidFill>
              </a:rPr>
              <a:t>www.specialist.ru</a:t>
            </a:r>
            <a:endParaRPr lang="ru-RU" sz="1200" b="1" dirty="0">
              <a:solidFill>
                <a:srgbClr val="00458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004587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ct val="40000"/>
        </a:spcAft>
        <a:buClr>
          <a:srgbClr val="00458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1" fontAlgn="base" hangingPunct="1">
        <a:spcBef>
          <a:spcPct val="0"/>
        </a:spcBef>
        <a:spcAft>
          <a:spcPct val="40000"/>
        </a:spcAft>
        <a:buClr>
          <a:srgbClr val="004587"/>
        </a:buClr>
        <a:buChar char="–"/>
        <a:defRPr sz="1800">
          <a:solidFill>
            <a:schemeClr val="tx1"/>
          </a:solidFill>
          <a:latin typeface="+mn-lt"/>
          <a:cs typeface="+mn-cs"/>
        </a:defRPr>
      </a:lvl2pPr>
      <a:lvl3pPr marL="720725" indent="-274638" algn="l" rtl="0" eaLnBrk="1" fontAlgn="base" hangingPunct="1">
        <a:spcBef>
          <a:spcPct val="0"/>
        </a:spcBef>
        <a:spcAft>
          <a:spcPct val="40000"/>
        </a:spcAft>
        <a:buClr>
          <a:srgbClr val="004587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987425" indent="-265113" algn="l" rtl="0" eaLnBrk="1" fontAlgn="base" hangingPunct="1">
        <a:spcBef>
          <a:spcPct val="0"/>
        </a:spcBef>
        <a:spcAft>
          <a:spcPct val="4000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254125" indent="-265113" algn="l" rtl="0" eaLnBrk="1" fontAlgn="base" hangingPunct="1">
        <a:spcBef>
          <a:spcPct val="0"/>
        </a:spcBef>
        <a:spcAft>
          <a:spcPct val="4000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17113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ru-RU" smtClean="0"/>
              <a:t>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8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8785" y="760395"/>
            <a:ext cx="6147335" cy="2964581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</a:t>
            </a:r>
            <a:r>
              <a:rPr lang="ru-RU" sz="47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7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47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7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47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7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br>
              <a:rPr lang="ru-RU" sz="47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7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класс</a:t>
            </a:r>
            <a:endParaRPr lang="ru-RU" sz="4700" b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64" y="2872113"/>
            <a:ext cx="2814042" cy="27624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16960" y="5361788"/>
            <a:ext cx="38024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Шиловская Екатерина Сергеевна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лицей №533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63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54538"/>
            <a:ext cx="9144000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Указатель мыши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 вид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ячейку можно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скопировать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585" y="2644536"/>
            <a:ext cx="5232890" cy="365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5574"/>
          </a:xfrm>
        </p:spPr>
        <p:txBody>
          <a:bodyPr>
            <a:normAutofit/>
          </a:bodyPr>
          <a:lstStyle/>
          <a:p>
            <a:pPr marL="396000" indent="-396000" algn="ctr">
              <a:spcAft>
                <a:spcPts val="6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формул</a:t>
            </a:r>
          </a:p>
        </p:txBody>
      </p:sp>
    </p:spTree>
    <p:extLst>
      <p:ext uri="{BB962C8B-B14F-4D97-AF65-F5344CB8AC3E}">
        <p14:creationId xmlns:p14="http://schemas.microsoft.com/office/powerpoint/2010/main" val="226958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86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формулах,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других листов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238865"/>
            <a:ext cx="80772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лист в формуле –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листа!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654" y="1801455"/>
            <a:ext cx="5336692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4"/>
          <a:stretch/>
        </p:blipFill>
        <p:spPr>
          <a:xfrm>
            <a:off x="1066001" y="2970173"/>
            <a:ext cx="7011997" cy="35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8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-1"/>
            <a:ext cx="9143999" cy="1242686"/>
          </a:xfrm>
        </p:spPr>
        <p:txBody>
          <a:bodyPr>
            <a:normAutofit/>
          </a:bodyPr>
          <a:lstStyle/>
          <a:p>
            <a:pPr algn="ctr"/>
            <a:r>
              <a:rPr lang="ru-RU" sz="27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использования </a:t>
            </a:r>
            <a:r>
              <a:rPr lang="ru-RU" sz="27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формулах, данных с других </a:t>
            </a:r>
            <a:r>
              <a:rPr lang="ru-RU" sz="27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листов:</a:t>
            </a:r>
            <a:endParaRPr lang="ru-RU" sz="27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142" y="1509385"/>
            <a:ext cx="8917858" cy="4804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Поставить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514350" indent="-514350">
              <a:lnSpc>
                <a:spcPct val="114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Щелкнуть левой кнопкой мыши на нужный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</a:t>
            </a:r>
          </a:p>
          <a:p>
            <a:pPr marL="514350" indent="-514350">
              <a:lnSpc>
                <a:spcPct val="114000"/>
              </a:lnSpc>
              <a:spcAft>
                <a:spcPts val="1000"/>
              </a:spcAft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4000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4000"/>
              </a:lnSpc>
              <a:spcAft>
                <a:spcPts val="1000"/>
              </a:spcAft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4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Щелкнуть мышью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ячейке</a:t>
            </a:r>
          </a:p>
          <a:p>
            <a:pPr marL="514350" indent="-514350">
              <a:lnSpc>
                <a:spcPct val="114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листе</a:t>
            </a:r>
          </a:p>
          <a:p>
            <a:pPr marL="514350" indent="-514350">
              <a:lnSpc>
                <a:spcPct val="114000"/>
              </a:lnSpc>
              <a:spcAft>
                <a:spcPts val="1000"/>
              </a:spcAft>
            </a:pP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4000"/>
              </a:lnSpc>
              <a:spcAft>
                <a:spcPts val="1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Завершают ввод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</a:p>
          <a:p>
            <a:pPr marL="514350" indent="-514350">
              <a:lnSpc>
                <a:spcPct val="114000"/>
              </a:lnSpc>
              <a:spcAft>
                <a:spcPts val="1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нажатием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клавиши «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093" y="2571490"/>
            <a:ext cx="5008153" cy="159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8246" y="4204243"/>
            <a:ext cx="3407106" cy="237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8068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55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25512"/>
            <a:ext cx="9144000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функция?</a:t>
            </a:r>
          </a:p>
          <a:p>
            <a:pPr>
              <a:lnSpc>
                <a:spcPct val="150000"/>
              </a:lnSpc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небольшая подпрограмма, точнее готовая формула, которая выполняет расчет по определенному алгоритму.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7725" y="4059321"/>
            <a:ext cx="7448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этапе поговорим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замечательном помощнике при вводе формул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функций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805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551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588" y="924536"/>
            <a:ext cx="86911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начинается со знака равно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сразу за ним указывается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функции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круглых скобках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перечисляются аргументы.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94" y="2386475"/>
            <a:ext cx="6469011" cy="4247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62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61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325" y="969963"/>
            <a:ext cx="58864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Вызов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 функций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700" y="2185934"/>
            <a:ext cx="3581400" cy="327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1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</a:t>
            </a:r>
            <a:r>
              <a:rPr lang="ru-RU" sz="21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</a:t>
            </a:r>
            <a:r>
              <a:rPr lang="ru-RU" sz="21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</a:t>
            </a:r>
            <a:r>
              <a:rPr lang="ru-RU" sz="21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функций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1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кнопки </a:t>
            </a:r>
            <a:r>
              <a:rPr lang="ru-RU" sz="2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«Вставка функции». </a:t>
            </a:r>
            <a:endParaRPr lang="en-US" sz="2100" b="1" spc="-2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Щелкните </a:t>
            </a:r>
            <a:r>
              <a:rPr lang="ru-RU" sz="2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ячейку и нажмите клавиши </a:t>
            </a:r>
            <a:r>
              <a:rPr lang="ru-RU" sz="2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SHIFT+F3</a:t>
            </a:r>
            <a:r>
              <a:rPr lang="ru-RU" sz="21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endParaRPr lang="ru-RU" sz="2100" b="1" spc="-2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1591077"/>
            <a:ext cx="4857750" cy="209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807975"/>
            <a:ext cx="25908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53100" y="1114023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4850" y="4522603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562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138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85" y="1256498"/>
            <a:ext cx="7726230" cy="512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76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33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94" y="1678430"/>
            <a:ext cx="6729412" cy="406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50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05877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ошибки в функциях и аргументах и причины их появления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068044050"/>
              </p:ext>
            </p:extLst>
          </p:nvPr>
        </p:nvGraphicFramePr>
        <p:xfrm>
          <a:off x="427038" y="1237663"/>
          <a:ext cx="8229600" cy="5240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862"/>
                <a:gridCol w="602773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Отображение в ячейке</a:t>
                      </a:r>
                      <a:endParaRPr lang="ru-RU" sz="2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Причина</a:t>
                      </a:r>
                      <a:endParaRPr lang="ru-RU" sz="2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#ЗНАЧ!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Использование недопустимого типа аргумента или операнда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#ДЕЛ/0!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Деление числа на 0 (ноль).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effectLst/>
                          <a:latin typeface="Calibri"/>
                          <a:ea typeface="Calibri"/>
                          <a:cs typeface="Times New Roman"/>
                        </a:rPr>
                        <a:t>#ИМЯ?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Microsoft</a:t>
                      </a: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spc="-20" baseline="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Excel</a:t>
                      </a: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не может распознать имя, используемое в формуле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#Н/Д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Значение недоступно функции или формуле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effectLst/>
                          <a:latin typeface="Calibri"/>
                          <a:ea typeface="Calibri"/>
                          <a:cs typeface="Times New Roman"/>
                        </a:rPr>
                        <a:t>#ССЫЛКА!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Ссылка на ячейку указана неверно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effectLst/>
                          <a:latin typeface="Calibri"/>
                          <a:ea typeface="Calibri"/>
                          <a:cs typeface="Times New Roman"/>
                        </a:rPr>
                        <a:t>#ЧИСЛО!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Неправильные числовые значения в формуле или функции. 	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#ПУСТО! 	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spc="-2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Задано пересечение двух областей, которые в действительности не имеют общих ячеек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18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361950"/>
            <a:ext cx="8229600" cy="846138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1"/>
          </p:nvPr>
        </p:nvSpPr>
        <p:spPr>
          <a:xfrm>
            <a:off x="407988" y="1370013"/>
            <a:ext cx="8229600" cy="45000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содержать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Формула?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ссылок на ячейки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маркер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автозаполнения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при нажатии клавиш </a:t>
            </a:r>
            <a:r>
              <a:rPr lang="ru-RU" sz="24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SHIFT+F3</a:t>
            </a:r>
            <a:r>
              <a:rPr lang="ru-RU" sz="24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означает результат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#ДЕЛ/0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!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?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формулах, данных с других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листов?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формулах, данных с других листов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val="15109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389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b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занятия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2038916"/>
            <a:ext cx="821055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формул 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формул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 и абсолютные ссылки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формулах, данных с других листов 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именованных ячеек 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Функции. Мастер функций</a:t>
            </a:r>
          </a:p>
          <a:p>
            <a:pPr marL="396000" indent="-39600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формулах</a:t>
            </a:r>
          </a:p>
        </p:txBody>
      </p:sp>
    </p:spTree>
    <p:extLst>
      <p:ext uri="{BB962C8B-B14F-4D97-AF65-F5344CB8AC3E}">
        <p14:creationId xmlns:p14="http://schemas.microsoft.com/office/powerpoint/2010/main" val="418624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578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устному опросу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118 – задания 3-11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68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4433" y="731838"/>
            <a:ext cx="81343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в таблицах программы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осуществляются при помощи формул.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всегда начинается с символа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(знак равенства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ссылка на ячейку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3032476"/>
            <a:ext cx="7353300" cy="354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731838"/>
          </a:xfrm>
          <a:prstGeom prst="rect">
            <a:avLst/>
          </a:prstGeom>
          <a:effectLst/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96000" indent="-396000" algn="ctr" fontAlgn="auto"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8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31838"/>
            <a:ext cx="9144000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может содержать числовые константы, ссылки на ячейки и функции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соединенные знаками математических операций. 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2060480" y="2623547"/>
            <a:ext cx="5117075" cy="676186"/>
            <a:chOff x="379157" y="2623547"/>
            <a:chExt cx="5117075" cy="676186"/>
          </a:xfrm>
        </p:grpSpPr>
        <p:sp>
          <p:nvSpPr>
            <p:cNvPr id="4" name="TextBox 3"/>
            <p:cNvSpPr txBox="1"/>
            <p:nvPr/>
          </p:nvSpPr>
          <p:spPr>
            <a:xfrm>
              <a:off x="379157" y="2699569"/>
              <a:ext cx="53816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 smtClean="0"/>
                <a:t>=</a:t>
              </a:r>
              <a:endParaRPr lang="ru-RU" sz="33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83969" y="2652033"/>
              <a:ext cx="381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/>
                <a:t>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93532" y="2652033"/>
              <a:ext cx="27622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/>
                <a:t>+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69757" y="2652033"/>
              <a:ext cx="76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 smtClean="0"/>
                <a:t>А1</a:t>
              </a:r>
              <a:endParaRPr lang="ru-RU" sz="33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60294" y="2632983"/>
              <a:ext cx="31432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 smtClean="0"/>
                <a:t>/</a:t>
              </a:r>
              <a:endParaRPr lang="ru-RU" sz="33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17455" y="2623547"/>
              <a:ext cx="347877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300" dirty="0" smtClean="0"/>
                <a:t>СРЗНАЧ(А2:А6</a:t>
              </a:r>
              <a:r>
                <a:rPr lang="ru-RU" sz="3300" dirty="0" smtClean="0"/>
                <a:t>)</a:t>
              </a:r>
              <a:endParaRPr lang="ru-RU" sz="3300" dirty="0"/>
            </a:p>
          </p:txBody>
        </p:sp>
      </p:grpSp>
      <p:sp>
        <p:nvSpPr>
          <p:cNvPr id="10" name="Заголовок 1"/>
          <p:cNvSpPr txBox="1">
            <a:spLocks/>
          </p:cNvSpPr>
          <p:nvPr/>
        </p:nvSpPr>
        <p:spPr>
          <a:xfrm>
            <a:off x="0" y="0"/>
            <a:ext cx="9144000" cy="731838"/>
          </a:xfrm>
          <a:prstGeom prst="rect">
            <a:avLst/>
          </a:prstGeom>
          <a:effectLst/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96000" indent="-396000" algn="ctr" fontAlgn="auto"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2" y="3522676"/>
            <a:ext cx="8029575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8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51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 и абсолютные ссылки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5406" y="1657121"/>
            <a:ext cx="3441290" cy="186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адреса ячеек 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В2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содержимое которых используется в вычислениях.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451" y="1270206"/>
            <a:ext cx="2952751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4006697"/>
            <a:ext cx="9144000" cy="290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трех типов: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ссылки; например,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ссылки; например,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A$1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ссылки; например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$A1 или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A$1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наполовину относительные, наполовину абсолютные).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05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2309863"/>
            <a:ext cx="4724401" cy="409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05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74954"/>
            <a:ext cx="9144000" cy="1119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ru-RU" sz="2800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автоматически изменяющаяся при копировании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формулы.</a:t>
            </a:r>
            <a:endParaRPr lang="ru-RU" sz="2800" spc="-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1699460"/>
            <a:ext cx="5016165" cy="4399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650" y="2398631"/>
            <a:ext cx="3600450" cy="3001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Абсолютные ссылки в формулах используются для указания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фиксированного адреса ячейки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09600"/>
            <a:ext cx="9144000" cy="480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изменяющаяся при копировании формулы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50771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изменение типа ссылки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750770"/>
            <a:ext cx="9144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1000"/>
              </a:spcAft>
            </a:pP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переключения между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относительными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абсолютными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смешанными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ссылками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выполните указанные ниже действия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5000"/>
              </a:lnSpc>
              <a:spcAft>
                <a:spcPts val="1000"/>
              </a:spcAft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ячейку с формулой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формул 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ссылку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нужно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переключения между типами ссылок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клавишу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F4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9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8850"/>
          </a:xfrm>
        </p:spPr>
        <p:txBody>
          <a:bodyPr>
            <a:normAutofit/>
          </a:bodyPr>
          <a:lstStyle/>
          <a:p>
            <a:pPr marL="396000" indent="-396000" algn="ctr">
              <a:spcAft>
                <a:spcPts val="6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формул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1"/>
          </p:nvPr>
        </p:nvSpPr>
        <p:spPr>
          <a:xfrm>
            <a:off x="0" y="588850"/>
            <a:ext cx="9144000" cy="167256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и перемещение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ячеек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ФОРМУЛАМИ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осуществлять методом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перетаскивания (при помощи маркера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автозаполнения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через буфер обмена.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450159"/>
            <a:ext cx="1667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034934"/>
            <a:ext cx="35101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5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скопировать текущую ячейку с формулой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(выделенный диапазон) вместе с содержимым, следует навести указатель мыши на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 </a:t>
            </a:r>
            <a:r>
              <a:rPr lang="ru-RU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автозаполнения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42" y="3034934"/>
            <a:ext cx="4229217" cy="374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27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В этом файле Вы сделаете свою презентацию">
  <a:themeElements>
    <a:clrScheme name="Specialist">
      <a:dk1>
        <a:srgbClr val="000000"/>
      </a:dk1>
      <a:lt1>
        <a:srgbClr val="FFFFFF"/>
      </a:lt1>
      <a:dk2>
        <a:srgbClr val="002346"/>
      </a:dk2>
      <a:lt2>
        <a:srgbClr val="C1E3FF"/>
      </a:lt2>
      <a:accent1>
        <a:srgbClr val="004587"/>
      </a:accent1>
      <a:accent2>
        <a:srgbClr val="008776"/>
      </a:accent2>
      <a:accent3>
        <a:srgbClr val="010087"/>
      </a:accent3>
      <a:accent4>
        <a:srgbClr val="5583AF"/>
      </a:accent4>
      <a:accent5>
        <a:srgbClr val="55AFA4"/>
      </a:accent5>
      <a:accent6>
        <a:srgbClr val="5655AF"/>
      </a:accent6>
      <a:hlink>
        <a:srgbClr val="7F7F7F"/>
      </a:hlink>
      <a:folHlink>
        <a:srgbClr val="7F7F7F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 этом файле Вы сделаете свою презентацию</Template>
  <TotalTime>0</TotalTime>
  <Words>600</Words>
  <Application>Microsoft Office PowerPoint</Application>
  <PresentationFormat>Экран (4:3)</PresentationFormat>
  <Paragraphs>108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В этом файле Вы сделаете свою презентацию</vt:lpstr>
      <vt:lpstr>Небеса</vt:lpstr>
      <vt:lpstr>Вычисления в Microsoft Excel 2010 9 класс</vt:lpstr>
      <vt:lpstr>Вычисления в Microsoft Excel 2010  План занятия</vt:lpstr>
      <vt:lpstr>Презентация PowerPoint</vt:lpstr>
      <vt:lpstr>Презентация PowerPoint</vt:lpstr>
      <vt:lpstr>Относительные и абсолютные ссылки</vt:lpstr>
      <vt:lpstr>Относительные ссылки</vt:lpstr>
      <vt:lpstr>Абсолютные ссылки</vt:lpstr>
      <vt:lpstr>Быстрое изменение типа ссылки    </vt:lpstr>
      <vt:lpstr>Копирование формул</vt:lpstr>
      <vt:lpstr>Копирование формул</vt:lpstr>
      <vt:lpstr>Использование в формулах, данных с других листов</vt:lpstr>
      <vt:lpstr>Алгоритм использования в формулах, данных с других листов:</vt:lpstr>
      <vt:lpstr>Функции. Мастер функций</vt:lpstr>
      <vt:lpstr>Функции. Мастер функций</vt:lpstr>
      <vt:lpstr>Функции. Мастер функций</vt:lpstr>
      <vt:lpstr>Функции. Мастер функций</vt:lpstr>
      <vt:lpstr>Функции. Мастер функций</vt:lpstr>
      <vt:lpstr>Основные ошибки в функциях и аргументах и причины их появления</vt:lpstr>
      <vt:lpstr>Вопросы: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2012-07-30T16:44:07Z</dcterms:created>
  <dcterms:modified xsi:type="dcterms:W3CDTF">2018-11-14T09:22:24Z</dcterms:modified>
</cp:coreProperties>
</file>