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69" r:id="rId3"/>
    <p:sldId id="270" r:id="rId4"/>
    <p:sldId id="271" r:id="rId5"/>
    <p:sldId id="274" r:id="rId6"/>
    <p:sldId id="276" r:id="rId7"/>
    <p:sldId id="277" r:id="rId8"/>
    <p:sldId id="273" r:id="rId9"/>
    <p:sldId id="275" r:id="rId10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1648" autoAdjust="0"/>
    <p:restoredTop sz="94660" autoAdjust="0"/>
  </p:normalViewPr>
  <p:slideViewPr>
    <p:cSldViewPr>
      <p:cViewPr>
        <p:scale>
          <a:sx n="103" d="100"/>
          <a:sy n="103" d="100"/>
        </p:scale>
        <p:origin x="-2160" y="-1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11/17/18</a:t>
            </a:fld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827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rPr lang="ru-RU"/>
              <a:pPr/>
              <a:t>11/17/18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01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ru-RU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фотоальбома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2400" i="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kumimoji="0" lang="ru-RU"/>
              <a:pPr/>
              <a:t>11/17/18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kumimoji="0" lang="ru-RU"/>
              <a:pPr/>
              <a:t>11/17/18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 чтобы добавить фотографию размером со всю страницу</a:t>
            </a:r>
            <a:endParaRPr kumimoji="0" lang="ru-RU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раздела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11/17/18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lang="ru-RU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ru-RU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ru-RU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ru-RU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105400" y="228600"/>
            <a:ext cx="3200400" cy="6324600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 smtClean="0"/>
              <a:t>Урок-обобщение по окружающему миру в 4 классе </a:t>
            </a:r>
          </a:p>
          <a:p>
            <a:endParaRPr lang="ru-RU" sz="4800" dirty="0" smtClean="0"/>
          </a:p>
          <a:p>
            <a:endParaRPr lang="ru-RU" sz="4800" dirty="0"/>
          </a:p>
          <a:p>
            <a:pPr algn="ctr"/>
            <a:r>
              <a:rPr lang="ru-RU" sz="5700" dirty="0" smtClean="0"/>
              <a:t>«Природные </a:t>
            </a:r>
          </a:p>
          <a:p>
            <a:pPr algn="ctr"/>
            <a:r>
              <a:rPr lang="ru-RU" sz="5700" dirty="0" smtClean="0"/>
              <a:t>зоны </a:t>
            </a:r>
          </a:p>
          <a:p>
            <a:pPr algn="ctr"/>
            <a:r>
              <a:rPr lang="ru-RU" sz="5700" dirty="0" smtClean="0"/>
              <a:t>России»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900" dirty="0" smtClean="0"/>
              <a:t>Учитель начальных классов </a:t>
            </a:r>
          </a:p>
          <a:p>
            <a:r>
              <a:rPr lang="ru-RU" sz="2900" dirty="0" smtClean="0"/>
              <a:t>ГБОУ школа № 362</a:t>
            </a:r>
          </a:p>
          <a:p>
            <a:r>
              <a:rPr lang="ru-RU" sz="2900" dirty="0" smtClean="0"/>
              <a:t>Московского района </a:t>
            </a:r>
          </a:p>
          <a:p>
            <a:r>
              <a:rPr lang="ru-RU" sz="2900" dirty="0" smtClean="0"/>
              <a:t>г. Санкт-Петербурга</a:t>
            </a:r>
          </a:p>
          <a:p>
            <a:r>
              <a:rPr lang="ru-RU" sz="2900" dirty="0" err="1" smtClean="0"/>
              <a:t>Шаденкова</a:t>
            </a:r>
            <a:r>
              <a:rPr lang="ru-RU" sz="2900" dirty="0" smtClean="0"/>
              <a:t> И. И.</a:t>
            </a:r>
            <a:endParaRPr lang="ru-RU" sz="2900" dirty="0"/>
          </a:p>
        </p:txBody>
      </p:sp>
      <p:pic>
        <p:nvPicPr>
          <p:cNvPr id="3" name="Рисунок 2" descr="на обложку.jpg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9" r="21809"/>
          <a:stretch>
            <a:fillRect/>
          </a:stretch>
        </p:blipFill>
        <p:spPr/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6"/>
          </p:nvPr>
        </p:nvSpPr>
        <p:spPr>
          <a:xfrm>
            <a:off x="435429" y="2895600"/>
            <a:ext cx="7086600" cy="3657600"/>
          </a:xfrm>
        </p:spPr>
        <p:txBody>
          <a:bodyPr>
            <a:normAutofit fontScale="77500" lnSpcReduction="20000"/>
          </a:bodyPr>
          <a:lstStyle/>
          <a:p>
            <a:endParaRPr lang="ru-RU" sz="2800" dirty="0" smtClean="0"/>
          </a:p>
          <a:p>
            <a:r>
              <a:rPr lang="ru-RU" sz="2800" dirty="0" smtClean="0"/>
              <a:t>Задачи:</a:t>
            </a:r>
          </a:p>
          <a:p>
            <a:pPr marL="457200" indent="-457200">
              <a:buFont typeface="Wingdings" charset="2"/>
              <a:buChar char="ü"/>
            </a:pPr>
            <a:r>
              <a:rPr lang="ru-RU" sz="2800" dirty="0" smtClean="0"/>
              <a:t>предметные – обобщить и систематизировать  полученные знания по теме «Природные зоны России»;</a:t>
            </a:r>
          </a:p>
          <a:p>
            <a:pPr marL="457200" indent="-457200">
              <a:buFont typeface="Wingdings" charset="2"/>
              <a:buChar char="ü"/>
            </a:pPr>
            <a:r>
              <a:rPr lang="ru-RU" sz="2800" dirty="0" err="1" smtClean="0"/>
              <a:t>метапредметные</a:t>
            </a:r>
            <a:r>
              <a:rPr lang="ru-RU" sz="2800" dirty="0" smtClean="0"/>
              <a:t> – совершенствовать умение использовать полученные знания; развивать умения взаимодействовать при групповой работе;</a:t>
            </a:r>
          </a:p>
          <a:p>
            <a:pPr marL="457200" indent="-457200">
              <a:buFont typeface="Wingdings" charset="2"/>
              <a:buChar char="ü"/>
            </a:pPr>
            <a:r>
              <a:rPr lang="ru-RU" sz="2800" dirty="0" smtClean="0"/>
              <a:t>личностные – формировать интерес и ценностное отношение к природе, формировать положительную мотивацию к учебе.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7"/>
          </p:nvPr>
        </p:nvSpPr>
        <p:spPr>
          <a:xfrm>
            <a:off x="435429" y="304800"/>
            <a:ext cx="7086600" cy="23622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Тип урока:</a:t>
            </a:r>
          </a:p>
          <a:p>
            <a:r>
              <a:rPr lang="ru-RU" sz="2400" dirty="0" smtClean="0"/>
              <a:t> урок закрепления и контроля знаний.</a:t>
            </a:r>
          </a:p>
          <a:p>
            <a:r>
              <a:rPr lang="ru-RU" sz="2400" dirty="0" smtClean="0"/>
              <a:t>Цель урока:</a:t>
            </a:r>
          </a:p>
          <a:p>
            <a:r>
              <a:rPr lang="ru-RU" sz="2400" dirty="0"/>
              <a:t>о</a:t>
            </a:r>
            <a:r>
              <a:rPr lang="ru-RU" sz="2400" dirty="0" smtClean="0"/>
              <a:t>бобщить и проверить знания учащихся по разделу «Природные зоны России».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491754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на обложку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6" r="21886"/>
          <a:stretch>
            <a:fillRect/>
          </a:stretch>
        </p:blipFill>
        <p:spPr>
          <a:xfrm>
            <a:off x="228600" y="416356"/>
            <a:ext cx="1973733" cy="2631644"/>
          </a:xfrm>
        </p:spPr>
      </p:pic>
      <p:pic>
        <p:nvPicPr>
          <p:cNvPr id="8" name="Рисунок 7" descr="Природные зоны (для проекта).png"/>
          <p:cNvPicPr>
            <a:picLocks noGrp="1" noChangeAspect="1"/>
          </p:cNvPicPr>
          <p:nvPr>
            <p:ph type="pic" sz="quarter" idx="3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5" r="28305"/>
          <a:stretch>
            <a:fillRect/>
          </a:stretch>
        </p:blipFill>
        <p:spPr>
          <a:xfrm>
            <a:off x="2318918" y="416356"/>
            <a:ext cx="4081882" cy="2631644"/>
          </a:xfrm>
        </p:spPr>
      </p:pic>
      <p:pic>
        <p:nvPicPr>
          <p:cNvPr id="14" name="Рисунок 13" descr="ak9JgFgtAB8.jpg"/>
          <p:cNvPicPr>
            <a:picLocks noGrp="1" noChangeAspect="1"/>
          </p:cNvPicPr>
          <p:nvPr>
            <p:ph type="pic" sz="quarter" idx="3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0" r="6210"/>
          <a:stretch>
            <a:fillRect/>
          </a:stretch>
        </p:blipFill>
        <p:spPr>
          <a:xfrm>
            <a:off x="6477000" y="415925"/>
            <a:ext cx="1930400" cy="2632075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29"/>
          </p:nvPr>
        </p:nvSpPr>
        <p:spPr>
          <a:xfrm>
            <a:off x="228600" y="3200400"/>
            <a:ext cx="8153400" cy="3505200"/>
          </a:xfrm>
        </p:spPr>
        <p:txBody>
          <a:bodyPr/>
          <a:lstStyle/>
          <a:p>
            <a:r>
              <a:rPr lang="ru-RU" sz="2000" i="1" dirty="0" smtClean="0"/>
              <a:t>Оборудование:</a:t>
            </a:r>
          </a:p>
          <a:p>
            <a:pPr marL="342900" indent="-342900">
              <a:buFont typeface="Arial"/>
              <a:buChar char="•"/>
            </a:pPr>
            <a:r>
              <a:rPr lang="ru-RU" sz="2000" i="1" dirty="0"/>
              <a:t>к</a:t>
            </a:r>
            <a:r>
              <a:rPr lang="ru-RU" sz="2000" i="1" dirty="0" smtClean="0"/>
              <a:t>арта «Природные зоны России»;</a:t>
            </a:r>
          </a:p>
          <a:p>
            <a:pPr marL="342900" indent="-342900">
              <a:buFont typeface="Arial"/>
              <a:buChar char="•"/>
            </a:pPr>
            <a:r>
              <a:rPr lang="ru-RU" sz="2000" i="1" dirty="0" smtClean="0"/>
              <a:t>контурные карты для раскрашивания «</a:t>
            </a:r>
            <a:r>
              <a:rPr lang="ru-RU" sz="2000" i="1" dirty="0"/>
              <a:t>Природные зоны России</a:t>
            </a:r>
            <a:r>
              <a:rPr lang="ru-RU" sz="2000" i="1" dirty="0" smtClean="0"/>
              <a:t>»,</a:t>
            </a:r>
          </a:p>
          <a:p>
            <a:pPr marL="342900" indent="-342900">
              <a:buFont typeface="Arial"/>
              <a:buChar char="•"/>
            </a:pPr>
            <a:r>
              <a:rPr lang="ru-RU" sz="2000" i="1" dirty="0"/>
              <a:t>ц</a:t>
            </a:r>
            <a:r>
              <a:rPr lang="ru-RU" sz="2000" i="1" dirty="0" smtClean="0"/>
              <a:t>ветные карандаши; </a:t>
            </a:r>
          </a:p>
          <a:p>
            <a:pPr marL="342900" indent="-342900">
              <a:buFont typeface="Arial"/>
              <a:buChar char="•"/>
            </a:pPr>
            <a:r>
              <a:rPr lang="ru-RU" sz="2000" i="1" dirty="0"/>
              <a:t>н</a:t>
            </a:r>
            <a:r>
              <a:rPr lang="ru-RU" sz="2000" i="1" dirty="0" smtClean="0"/>
              <a:t>ожницы;</a:t>
            </a:r>
          </a:p>
          <a:p>
            <a:pPr marL="342900" indent="-342900">
              <a:buFont typeface="Arial"/>
              <a:buChar char="•"/>
            </a:pPr>
            <a:r>
              <a:rPr lang="ru-RU" sz="2000" i="1" dirty="0"/>
              <a:t>к</a:t>
            </a:r>
            <a:r>
              <a:rPr lang="ru-RU" sz="2000" i="1" dirty="0" smtClean="0"/>
              <a:t>лей;</a:t>
            </a:r>
          </a:p>
          <a:p>
            <a:pPr marL="342900" indent="-342900">
              <a:buFont typeface="Arial"/>
              <a:buChar char="•"/>
            </a:pPr>
            <a:r>
              <a:rPr lang="ru-RU" sz="2000" i="1" dirty="0"/>
              <a:t>л</a:t>
            </a:r>
            <a:r>
              <a:rPr lang="ru-RU" sz="2000" i="1" dirty="0" smtClean="0"/>
              <a:t>исты формата А-3;</a:t>
            </a:r>
          </a:p>
          <a:p>
            <a:pPr marL="342900" indent="-342900">
              <a:buFont typeface="Arial"/>
              <a:buChar char="•"/>
            </a:pPr>
            <a:r>
              <a:rPr lang="ru-RU" sz="2000" i="1" dirty="0"/>
              <a:t>р</a:t>
            </a:r>
            <a:r>
              <a:rPr lang="ru-RU" sz="2000" i="1" dirty="0" smtClean="0"/>
              <a:t>азрезной </a:t>
            </a:r>
            <a:r>
              <a:rPr lang="ru-RU" sz="2000" i="1" dirty="0"/>
              <a:t>м</a:t>
            </a:r>
            <a:r>
              <a:rPr lang="ru-RU" sz="2000" i="1" dirty="0" smtClean="0"/>
              <a:t>атериал с описанием особенностей каждой природной зоны.</a:t>
            </a:r>
          </a:p>
          <a:p>
            <a:pPr marL="342900" indent="-342900">
              <a:buFont typeface="Arial"/>
              <a:buChar char="•"/>
            </a:pPr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4013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WqoCzIPHON8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609600" y="1371600"/>
            <a:ext cx="3733800" cy="34544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5105400" y="609600"/>
            <a:ext cx="2590800" cy="1676400"/>
          </a:xfrm>
        </p:spPr>
        <p:txBody>
          <a:bodyPr/>
          <a:lstStyle/>
          <a:p>
            <a:r>
              <a:rPr lang="ru-RU" i="1" dirty="0" smtClean="0"/>
              <a:t>1. Возьмите лист формата А-3 и согните его пополам.</a:t>
            </a:r>
            <a:endParaRPr lang="ru-RU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5105400" y="2286000"/>
            <a:ext cx="2590800" cy="1676400"/>
          </a:xfrm>
        </p:spPr>
        <p:txBody>
          <a:bodyPr/>
          <a:lstStyle/>
          <a:p>
            <a:r>
              <a:rPr lang="ru-RU" i="1" dirty="0" smtClean="0"/>
              <a:t>2. На титульном листе  разместите контурную карту и приклейте ее.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>
          <a:xfrm>
            <a:off x="5181600" y="4114800"/>
            <a:ext cx="2590800" cy="1676400"/>
          </a:xfrm>
        </p:spPr>
        <p:txBody>
          <a:bodyPr/>
          <a:lstStyle/>
          <a:p>
            <a:r>
              <a:rPr lang="ru-RU" i="1" dirty="0" smtClean="0"/>
              <a:t>3. На оставшемся месте напишите тему проекта, класс и  ваши фамилии.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67113369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kt6fG3864o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9" r="21809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i="1" dirty="0"/>
              <a:t>5</a:t>
            </a:r>
            <a:r>
              <a:rPr lang="ru-RU" i="1" dirty="0" smtClean="0"/>
              <a:t>. Среди разрезного материала найдите названия всех природных зон России и расположите их внутри проекта в порядке фактического местоположения с Севера на Юг.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739504278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Jv4ZtGcIxUU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2" r="21882"/>
          <a:stretch>
            <a:fillRect/>
          </a:stretch>
        </p:blipFill>
        <p:spPr>
          <a:xfrm>
            <a:off x="1295399" y="533400"/>
            <a:ext cx="5867401" cy="4575141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l"/>
            <a:r>
              <a:rPr lang="ru-RU" i="1" dirty="0"/>
              <a:t>6.Найдите на контурной карте </a:t>
            </a:r>
            <a:r>
              <a:rPr lang="ru-RU" i="1" dirty="0" smtClean="0"/>
              <a:t>зону Арктических пустынь.</a:t>
            </a:r>
            <a:endParaRPr lang="ru-RU" i="1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l"/>
            <a:r>
              <a:rPr lang="ru-RU" i="1" dirty="0"/>
              <a:t>7. </a:t>
            </a:r>
            <a:r>
              <a:rPr lang="ru-RU" i="1" dirty="0" smtClean="0"/>
              <a:t>Раскрасьте </a:t>
            </a:r>
            <a:r>
              <a:rPr lang="ru-RU" i="1" dirty="0"/>
              <a:t>её карандашом голубого цвета.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203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29"/>
          </p:nvPr>
        </p:nvSpPr>
        <p:spPr>
          <a:xfrm>
            <a:off x="304800" y="457200"/>
            <a:ext cx="8153400" cy="6019800"/>
          </a:xfrm>
        </p:spPr>
        <p:txBody>
          <a:bodyPr>
            <a:normAutofit/>
          </a:bodyPr>
          <a:lstStyle/>
          <a:p>
            <a:r>
              <a:rPr lang="ru-RU" i="1" dirty="0"/>
              <a:t>8</a:t>
            </a:r>
            <a:r>
              <a:rPr lang="ru-RU" i="1" dirty="0" smtClean="0"/>
              <a:t>. </a:t>
            </a:r>
            <a:r>
              <a:rPr lang="ru-RU" i="1" smtClean="0"/>
              <a:t>Раскрасьте </a:t>
            </a:r>
            <a:r>
              <a:rPr lang="ru-RU" i="1" dirty="0" smtClean="0"/>
              <a:t>остальные </a:t>
            </a:r>
            <a:r>
              <a:rPr lang="ru-RU" i="1" smtClean="0"/>
              <a:t>природные зоны </a:t>
            </a:r>
            <a:r>
              <a:rPr lang="ru-RU" i="1" dirty="0" smtClean="0"/>
              <a:t>карандашами следующих цветов:</a:t>
            </a:r>
          </a:p>
          <a:p>
            <a:r>
              <a:rPr lang="ru-RU" i="1" dirty="0">
                <a:solidFill>
                  <a:schemeClr val="accent4">
                    <a:lumMod val="75000"/>
                  </a:schemeClr>
                </a:solidFill>
                <a:effectLst>
                  <a:glow rad="25400">
                    <a:schemeClr val="tx1"/>
                  </a:glow>
                </a:effectLst>
              </a:rPr>
              <a:t>т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effectLst>
                  <a:glow rad="25400">
                    <a:schemeClr val="tx1"/>
                  </a:glow>
                </a:effectLst>
              </a:rPr>
              <a:t>ундра – фиолетового, </a:t>
            </a:r>
          </a:p>
          <a:p>
            <a:r>
              <a:rPr lang="ru-RU" i="1" dirty="0" smtClean="0">
                <a:solidFill>
                  <a:srgbClr val="008000"/>
                </a:solidFill>
                <a:effectLst>
                  <a:glow rad="25400">
                    <a:schemeClr val="tx1"/>
                  </a:glow>
                </a:effectLst>
              </a:rPr>
              <a:t>тайга – зеленого, </a:t>
            </a:r>
          </a:p>
          <a:p>
            <a:r>
              <a:rPr lang="ru-RU" i="1" dirty="0" smtClean="0">
                <a:solidFill>
                  <a:schemeClr val="accent3"/>
                </a:solidFill>
                <a:effectLst>
                  <a:glow rad="25400">
                    <a:schemeClr val="tx1"/>
                  </a:glow>
                </a:effectLst>
              </a:rPr>
              <a:t>зона смешанных и широколиственных лесов – зеленого цвета более светлого оттенка</a:t>
            </a:r>
            <a:r>
              <a:rPr lang="ru-RU" i="1" dirty="0" smtClean="0">
                <a:effectLst>
                  <a:glow rad="25400">
                    <a:schemeClr val="tx1"/>
                  </a:glow>
                </a:effectLst>
              </a:rPr>
              <a:t>, </a:t>
            </a:r>
          </a:p>
          <a:p>
            <a:r>
              <a:rPr lang="ru-RU" i="1" dirty="0" smtClean="0">
                <a:solidFill>
                  <a:srgbClr val="FFFF00"/>
                </a:solidFill>
                <a:effectLst>
                  <a:glow rad="25400">
                    <a:schemeClr val="tx1"/>
                  </a:glow>
                </a:effectLst>
              </a:rPr>
              <a:t>зона степей – желтого, </a:t>
            </a:r>
          </a:p>
          <a:p>
            <a:r>
              <a:rPr lang="ru-RU" i="1" dirty="0" smtClean="0">
                <a:solidFill>
                  <a:schemeClr val="accent6"/>
                </a:solidFill>
                <a:effectLst>
                  <a:glow rad="25400">
                    <a:schemeClr val="tx1"/>
                  </a:glow>
                </a:effectLst>
              </a:rPr>
              <a:t>пустыни -  оранжевого, </a:t>
            </a:r>
          </a:p>
          <a:p>
            <a:r>
              <a:rPr lang="ru-RU" i="1" dirty="0" smtClean="0">
                <a:effectLst>
                  <a:glow rad="25400">
                    <a:schemeClr val="tx1"/>
                  </a:glow>
                </a:effectLst>
              </a:rPr>
              <a:t>зона субтропиков – цветом по вашему выбору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84287932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TPzQBDwxp8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1219200" y="533400"/>
            <a:ext cx="6096000" cy="345440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>
          <a:xfrm>
            <a:off x="304800" y="4343400"/>
            <a:ext cx="8153400" cy="1676400"/>
          </a:xfrm>
        </p:spPr>
        <p:txBody>
          <a:bodyPr/>
          <a:lstStyle/>
          <a:p>
            <a:r>
              <a:rPr lang="ru-RU" i="1" dirty="0"/>
              <a:t>9</a:t>
            </a:r>
            <a:r>
              <a:rPr lang="ru-RU" i="1" dirty="0" smtClean="0"/>
              <a:t>. Среди разрезного материала найдите особенности, характеризующие арктическую зону, и приклейте внутри проекта в следующем порядке: географическое положение, климатические особенности, растительный мир, животный мир, хозяйственная деятельность человека.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5837208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I1-AETl11g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34" b="23134"/>
          <a:stretch>
            <a:fillRect/>
          </a:stretch>
        </p:blipFill>
        <p:spPr>
          <a:xfrm>
            <a:off x="3124200" y="2895600"/>
            <a:ext cx="5105400" cy="36576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4"/>
          </p:nvPr>
        </p:nvSpPr>
        <p:spPr>
          <a:xfrm>
            <a:off x="228600" y="228600"/>
            <a:ext cx="4953000" cy="2209800"/>
          </a:xfrm>
        </p:spPr>
        <p:txBody>
          <a:bodyPr/>
          <a:lstStyle/>
          <a:p>
            <a:pPr algn="l"/>
            <a:r>
              <a:rPr lang="ru-RU" i="1" dirty="0" smtClean="0"/>
              <a:t>10. По такому же принципу охарактеризуйте остальные природные зоны.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8016881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Современный фотоальбом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Современный фотоальбом.potx</Template>
  <TotalTime>0</TotalTime>
  <Words>325</Words>
  <Application>Microsoft Macintosh PowerPoint</Application>
  <PresentationFormat>Экран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Современный фотоальбом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2018-11-17T05:39:14Z</dcterms:modified>
</cp:coreProperties>
</file>