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84" r:id="rId5"/>
    <p:sldId id="259" r:id="rId6"/>
    <p:sldId id="262" r:id="rId7"/>
    <p:sldId id="263" r:id="rId8"/>
    <p:sldId id="265" r:id="rId9"/>
    <p:sldId id="267" r:id="rId10"/>
    <p:sldId id="270" r:id="rId11"/>
    <p:sldId id="272" r:id="rId12"/>
    <p:sldId id="274" r:id="rId13"/>
    <p:sldId id="275" r:id="rId14"/>
    <p:sldId id="276" r:id="rId15"/>
    <p:sldId id="279" r:id="rId16"/>
    <p:sldId id="281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9788D9F-EAF4-42C9-A5D5-37CF25CC3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80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703A969-662F-449F-B600-9553F7146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47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FEE72-79F2-4F27-A013-C534EE7CDD50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9" name="Rectangle 3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" name="Rectangle 3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EDB7-CB1F-4213-AEED-B6E96C6CD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C033E-A4DC-49F2-BF68-E82789541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34C77-589D-4271-A96F-A1C33E687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AF27A-68A9-452E-91FC-D40D631BB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5AABB-C6D0-473C-A37A-A489FEF4E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D3C05-48A8-484F-8D27-F5855A816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6BE25-3086-44DD-8C35-741E6AEDB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0404A-E601-4732-AD24-B8AF9C082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521CC-DD2B-4D53-8378-7238C7116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F1A43-28B5-4B21-9DC5-84925E3E6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E3BC-5E83-4863-83D7-259774FD2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EB379B6-4AF5-42FA-B613-915A97F1F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  <p:sldLayoutId id="2147483695" r:id="rId9"/>
    <p:sldLayoutId id="2147483694" r:id="rId10"/>
    <p:sldLayoutId id="214748369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sk.treko.ru/show_dict_1021" TargetMode="External"/><Relationship Id="rId2" Type="http://schemas.openxmlformats.org/officeDocument/2006/relationships/hyperlink" Target="http://ps.1september.ru/1999/50/1-5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42" y="548680"/>
            <a:ext cx="7200900" cy="1870496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Система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интенсивного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обучения</a:t>
            </a:r>
          </a:p>
          <a:p>
            <a:pPr eaLnBrk="1" hangingPunct="1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Шаталова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В.Ф.</a:t>
            </a:r>
          </a:p>
          <a:p>
            <a:pPr eaLnBrk="1" hangingPunct="1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26" name="Picture 2" descr="D:\Мои документы\Рабочий стол\6cf585240be89628b1b66dbf97b7135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47260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4"/>
          <p:cNvSpPr>
            <a:spLocks noChangeArrowheads="1"/>
          </p:cNvSpPr>
          <p:nvPr/>
        </p:nvSpPr>
        <p:spPr bwMode="auto">
          <a:xfrm>
            <a:off x="1000125" y="571500"/>
            <a:ext cx="7643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6. Доступность воспроизведения от руки</a:t>
            </a:r>
          </a:p>
        </p:txBody>
      </p:sp>
      <p:sp>
        <p:nvSpPr>
          <p:cNvPr id="25602" name="Прямоугольник 6"/>
          <p:cNvSpPr>
            <a:spLocks noChangeArrowheads="1"/>
          </p:cNvSpPr>
          <p:nvPr/>
        </p:nvSpPr>
        <p:spPr bwMode="auto">
          <a:xfrm>
            <a:off x="500063" y="1143000"/>
            <a:ext cx="8215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Обучаемые должны будут по памяти на оценку воспроизводить разобранные на занятии опорные сигналы.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Поэтому их исполнение должно быть выполнено в простой воспроизводимой от руки на бумаге, не высокохудожественной манере.</a:t>
            </a:r>
          </a:p>
        </p:txBody>
      </p:sp>
      <p:sp>
        <p:nvSpPr>
          <p:cNvPr id="25603" name="Прямоугольник 7"/>
          <p:cNvSpPr>
            <a:spLocks noChangeArrowheads="1"/>
          </p:cNvSpPr>
          <p:nvPr/>
        </p:nvSpPr>
        <p:spPr bwMode="auto">
          <a:xfrm>
            <a:off x="1143000" y="2357438"/>
            <a:ext cx="4627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7. Цветовая наглядность</a:t>
            </a:r>
          </a:p>
        </p:txBody>
      </p:sp>
      <p:sp>
        <p:nvSpPr>
          <p:cNvPr id="25604" name="Прямоугольник 8"/>
          <p:cNvSpPr>
            <a:spLocks noChangeArrowheads="1"/>
          </p:cNvSpPr>
          <p:nvPr/>
        </p:nvSpPr>
        <p:spPr bwMode="auto">
          <a:xfrm>
            <a:off x="500063" y="2928938"/>
            <a:ext cx="8286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Запоминание материала облегчается за счёт подключения зрительной памяти.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Часть сигналов может быть окрашена в яркие цвета.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Ещё один полезный приём при составлении опорных сигналов – использование удобно-читаемых аббревиатур.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4"/>
          <p:cNvSpPr>
            <a:spLocks noChangeArrowheads="1"/>
          </p:cNvSpPr>
          <p:nvPr/>
        </p:nvSpPr>
        <p:spPr bwMode="auto">
          <a:xfrm>
            <a:off x="1071563" y="428625"/>
            <a:ext cx="76438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Этапы работы по созданию опорного сигнала </a:t>
            </a:r>
          </a:p>
        </p:txBody>
      </p:sp>
      <p:sp>
        <p:nvSpPr>
          <p:cNvPr id="26626" name="Прямоугольник 6"/>
          <p:cNvSpPr>
            <a:spLocks noChangeArrowheads="1"/>
          </p:cNvSpPr>
          <p:nvPr/>
        </p:nvSpPr>
        <p:spPr bwMode="auto">
          <a:xfrm>
            <a:off x="500063" y="1785938"/>
            <a:ext cx="821531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/>
              <a:t>Внимательно читайте главу или раздел учебника (книги), вычленяя основные взаимосвязи и взаимозависимости смысловых частей текста.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Кратко изложите главные мысли в том порядке, в каком они следуют в тексте.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Сделайте черновой набросок сокращенных записей на листе бумаги.</a:t>
            </a:r>
          </a:p>
          <a:p>
            <a:pPr marL="609600" indent="-609600">
              <a:buFontTx/>
              <a:buAutoNum type="arabicPeriod" startAt="4"/>
            </a:pPr>
            <a:r>
              <a:rPr lang="ru-RU"/>
              <a:t>Преобразуйте эти записи в графические, буквенные, символические сигналы.</a:t>
            </a:r>
          </a:p>
          <a:p>
            <a:pPr marL="609600" indent="-609600">
              <a:buFontTx/>
              <a:buAutoNum type="arabicPeriod" startAt="4"/>
            </a:pPr>
            <a:r>
              <a:rPr lang="ru-RU"/>
              <a:t>Объедините сигналы в блоки.</a:t>
            </a:r>
          </a:p>
          <a:p>
            <a:pPr marL="609600" indent="-609600">
              <a:buFontTx/>
              <a:buAutoNum type="arabicPeriod" startAt="4"/>
            </a:pPr>
            <a:r>
              <a:rPr lang="ru-RU"/>
              <a:t>Обособьте блоки контурами и графически отобразите связи между ними.</a:t>
            </a:r>
          </a:p>
          <a:p>
            <a:pPr marL="609600" indent="-609600">
              <a:buFontTx/>
              <a:buAutoNum type="arabicPeriod" startAt="4"/>
            </a:pPr>
            <a:r>
              <a:rPr lang="ru-RU"/>
              <a:t>Выделите значимые элементы цветом.</a:t>
            </a:r>
          </a:p>
          <a:p>
            <a:pPr marL="609600" indent="-609600">
              <a:buFontTx/>
              <a:buAutoNum type="arabicPeriod"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4"/>
          <p:cNvSpPr>
            <a:spLocks noChangeArrowheads="1"/>
          </p:cNvSpPr>
          <p:nvPr/>
        </p:nvSpPr>
        <p:spPr bwMode="auto">
          <a:xfrm>
            <a:off x="1000125" y="500063"/>
            <a:ext cx="5627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Принципы системы Шаталова</a:t>
            </a:r>
          </a:p>
        </p:txBody>
      </p:sp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571500" y="1428750"/>
            <a:ext cx="80724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2400"/>
              <a:t>Обучение на высоком уровне сложности.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Бесконфликтность.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Быстрое движение вперед.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Открытые перспективы.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Сверх многократное повторение.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Ведущая роль теоретических знаний.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Гласность.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4"/>
          <p:cNvSpPr>
            <a:spLocks noChangeArrowheads="1"/>
          </p:cNvSpPr>
          <p:nvPr/>
        </p:nvSpPr>
        <p:spPr bwMode="auto">
          <a:xfrm>
            <a:off x="1000125" y="500063"/>
            <a:ext cx="5576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Элементы системы Шаталова</a:t>
            </a:r>
          </a:p>
        </p:txBody>
      </p:sp>
      <p:sp>
        <p:nvSpPr>
          <p:cNvPr id="28674" name="Прямоугольник 5"/>
          <p:cNvSpPr>
            <a:spLocks noChangeArrowheads="1"/>
          </p:cNvSpPr>
          <p:nvPr/>
        </p:nvSpPr>
        <p:spPr bwMode="auto">
          <a:xfrm>
            <a:off x="571500" y="1643063"/>
            <a:ext cx="7929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организация сверхмногократного повторения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инспекция знаний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система оценки знаний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методика решения задач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опорные конспекты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2400"/>
              <a:t>спортивная работа с детьми.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4"/>
          <p:cNvSpPr>
            <a:spLocks noChangeArrowheads="1"/>
          </p:cNvSpPr>
          <p:nvPr/>
        </p:nvSpPr>
        <p:spPr bwMode="auto">
          <a:xfrm>
            <a:off x="428625" y="1143000"/>
            <a:ext cx="3363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1. Ни дня без игры </a:t>
            </a:r>
            <a:r>
              <a:rPr lang="ru-RU"/>
              <a:t> (1980)</a:t>
            </a:r>
          </a:p>
        </p:txBody>
      </p:sp>
      <p:sp>
        <p:nvSpPr>
          <p:cNvPr id="29698" name="Прямоугольник 5"/>
          <p:cNvSpPr>
            <a:spLocks noChangeArrowheads="1"/>
          </p:cNvSpPr>
          <p:nvPr/>
        </p:nvSpPr>
        <p:spPr bwMode="auto">
          <a:xfrm>
            <a:off x="1000125" y="500063"/>
            <a:ext cx="4508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Книги Шаталова В.Ф.</a:t>
            </a:r>
          </a:p>
        </p:txBody>
      </p:sp>
      <p:sp>
        <p:nvSpPr>
          <p:cNvPr id="29699" name="Прямоугольник 7"/>
          <p:cNvSpPr>
            <a:spLocks noChangeArrowheads="1"/>
          </p:cNvSpPr>
          <p:nvPr/>
        </p:nvSpPr>
        <p:spPr bwMode="auto">
          <a:xfrm>
            <a:off x="500063" y="1500188"/>
            <a:ext cx="81438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Раскрывает перед наблюдательным педагогом –</a:t>
            </a:r>
            <a:r>
              <a:rPr lang="en-US" sz="1600"/>
              <a:t> </a:t>
            </a:r>
            <a:r>
              <a:rPr lang="ru-RU" sz="1600"/>
              <a:t>то, что даёт</a:t>
            </a:r>
            <a:r>
              <a:rPr lang="en-US" sz="1600"/>
              <a:t> </a:t>
            </a:r>
            <a:r>
              <a:rPr lang="ru-RU" sz="1600"/>
              <a:t>игра в плане оценки творческих задатков детей, их находчивости, изобретательности, инициативности, не может дать никакой, даже самый лучший в методическом отношении урок.</a:t>
            </a:r>
          </a:p>
          <a:p>
            <a:pPr algn="ctr"/>
            <a:r>
              <a:rPr lang="ru-RU" sz="1600" b="1" i="1"/>
              <a:t>Включитесь в игру! Доверьтесь ей!</a:t>
            </a:r>
          </a:p>
        </p:txBody>
      </p:sp>
      <p:sp>
        <p:nvSpPr>
          <p:cNvPr id="29700" name="Прямоугольник 8"/>
          <p:cNvSpPr>
            <a:spLocks noChangeArrowheads="1"/>
          </p:cNvSpPr>
          <p:nvPr/>
        </p:nvSpPr>
        <p:spPr bwMode="auto">
          <a:xfrm>
            <a:off x="500063" y="2500313"/>
            <a:ext cx="352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2. Отметка – </a:t>
            </a:r>
            <a:r>
              <a:rPr lang="ru-RU" sz="2000" b="1">
                <a:solidFill>
                  <a:srgbClr val="FF0000"/>
                </a:solidFill>
              </a:rPr>
              <a:t>не цель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/>
              <a:t>(1989)</a:t>
            </a:r>
          </a:p>
        </p:txBody>
      </p:sp>
      <p:sp>
        <p:nvSpPr>
          <p:cNvPr id="29701" name="Прямоугольник 9"/>
          <p:cNvSpPr>
            <a:spLocks noChangeArrowheads="1"/>
          </p:cNvSpPr>
          <p:nvPr/>
        </p:nvSpPr>
        <p:spPr bwMode="auto">
          <a:xfrm>
            <a:off x="500063" y="2786063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Оценка – очень тонкий и взрывоопасный инструмент, требующий умного и умелого обращения.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Ученик не должен бояться ошибки, а тем более скрывать ее от себя и учителя.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Обнаружить ошибку может лишь думающий и знающий – это надо всегда подчеркивать. </a:t>
            </a:r>
          </a:p>
        </p:txBody>
      </p:sp>
      <p:sp>
        <p:nvSpPr>
          <p:cNvPr id="29702" name="Прямоугольник 10"/>
          <p:cNvSpPr>
            <a:spLocks noChangeArrowheads="1"/>
          </p:cNvSpPr>
          <p:nvPr/>
        </p:nvSpPr>
        <p:spPr bwMode="auto">
          <a:xfrm>
            <a:off x="571500" y="4071938"/>
            <a:ext cx="456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3. Учет и оценивание знаний </a:t>
            </a:r>
            <a:r>
              <a:rPr lang="ru-RU"/>
              <a:t>(1989)</a:t>
            </a:r>
          </a:p>
        </p:txBody>
      </p:sp>
      <p:sp>
        <p:nvSpPr>
          <p:cNvPr id="29703" name="Прямоугольник 11"/>
          <p:cNvSpPr>
            <a:spLocks noChangeArrowheads="1"/>
          </p:cNvSpPr>
          <p:nvPr/>
        </p:nvSpPr>
        <p:spPr bwMode="auto">
          <a:xfrm>
            <a:off x="571500" y="4429125"/>
            <a:ext cx="8143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Каждая оценка, получаемая учеником, заносится на большой лист – ведомость открытого учета знаний. Открыт и для родителей, но оперативной связи с семьей он не обеспечивает.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Экран успеваемости - сложенный вдвое лист плотной бумаги, по формату соответствующий тетради. Внутри столбиком – перечень учебных предметов (как в табеле успеваемости) и рядом с названием каждого – строчки клеточек для оценок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4"/>
          <p:cNvSpPr>
            <a:spLocks noChangeArrowheads="1"/>
          </p:cNvSpPr>
          <p:nvPr/>
        </p:nvSpPr>
        <p:spPr bwMode="auto">
          <a:xfrm>
            <a:off x="1000125" y="714375"/>
            <a:ext cx="456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4. Учет и оценивание знаний </a:t>
            </a:r>
            <a:r>
              <a:rPr lang="ru-RU"/>
              <a:t>(1989)</a:t>
            </a:r>
          </a:p>
        </p:txBody>
      </p:sp>
      <p:sp>
        <p:nvSpPr>
          <p:cNvPr id="30722" name="Прямоугольник 6"/>
          <p:cNvSpPr>
            <a:spLocks noChangeArrowheads="1"/>
          </p:cNvSpPr>
          <p:nvPr/>
        </p:nvSpPr>
        <p:spPr bwMode="auto">
          <a:xfrm>
            <a:off x="500063" y="1071563"/>
            <a:ext cx="83581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/>
              <a:t>Учителю нет более необходимости выставлять оценки и ставить свою подпись во избежание подделок.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Сообщать родителям о нерадивости и недисциплинированности ребят не приходится.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Записывать параграфы домашних заданий не нужно – они отпечатаны в брошюрах с опорными сигналами.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Номера упражнений для самостоятельной работы дома вынесены на отдельные листы. </a:t>
            </a:r>
          </a:p>
        </p:txBody>
      </p:sp>
      <p:sp>
        <p:nvSpPr>
          <p:cNvPr id="30723" name="Прямоугольник 7"/>
          <p:cNvSpPr>
            <a:spLocks noChangeArrowheads="1"/>
          </p:cNvSpPr>
          <p:nvPr/>
        </p:nvSpPr>
        <p:spPr bwMode="auto">
          <a:xfrm>
            <a:off x="500063" y="3357563"/>
            <a:ext cx="8429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В методике учета и оценивания знаний присутствуют все психологические аспекты, характерные для игровых ситуаций.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Если же к этому добавить перспективу нового успеха, активно поддерживаемую родителями и учителями, то у ребят возникает отношение к учебной работе как к желанной, важной и посильной.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Следствие – стремительный рост результатов их труда.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4"/>
          <p:cNvSpPr>
            <a:spLocks noChangeArrowheads="1"/>
          </p:cNvSpPr>
          <p:nvPr/>
        </p:nvSpPr>
        <p:spPr bwMode="auto">
          <a:xfrm>
            <a:off x="1000125" y="500063"/>
            <a:ext cx="5253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Преимущества методики</a:t>
            </a:r>
          </a:p>
        </p:txBody>
      </p:sp>
      <p:sp>
        <p:nvSpPr>
          <p:cNvPr id="31746" name="Прямоугольник 6"/>
          <p:cNvSpPr>
            <a:spLocks noChangeArrowheads="1"/>
          </p:cNvSpPr>
          <p:nvPr/>
        </p:nvSpPr>
        <p:spPr bwMode="auto">
          <a:xfrm>
            <a:off x="500063" y="1357313"/>
            <a:ext cx="821531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600"/>
              <a:t>Глубокое понимание теории</a:t>
            </a:r>
          </a:p>
          <a:p>
            <a:pPr marL="457200" indent="-457200">
              <a:buFontTx/>
              <a:buAutoNum type="arabicPeriod"/>
            </a:pPr>
            <a:r>
              <a:rPr lang="ru-RU" sz="2600"/>
              <a:t>Экономия времени (материал собран в блоки)</a:t>
            </a:r>
          </a:p>
          <a:p>
            <a:pPr marL="457200" indent="-457200">
              <a:buFontTx/>
              <a:buAutoNum type="arabicPeriod"/>
            </a:pPr>
            <a:r>
              <a:rPr lang="ru-RU" sz="2600"/>
              <a:t>У студентов появляется желание использовать свои силы и знания на практике</a:t>
            </a:r>
          </a:p>
          <a:p>
            <a:pPr marL="457200" indent="-457200">
              <a:buFontTx/>
              <a:buAutoNum type="arabicPeriod"/>
            </a:pPr>
            <a:r>
              <a:rPr lang="ru-RU" sz="2600"/>
              <a:t>Позволяет увеличить количество решаемых задач </a:t>
            </a:r>
          </a:p>
          <a:p>
            <a:pPr marL="457200" indent="-457200">
              <a:buFontTx/>
              <a:buAutoNum type="arabicPeriod"/>
            </a:pPr>
            <a:r>
              <a:rPr lang="ru-RU" sz="2600"/>
              <a:t>Позволяет разобрать подробно и всесторонне типы и возможные пути решения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3"/>
          <p:cNvSpPr txBox="1">
            <a:spLocks noChangeArrowheads="1"/>
          </p:cNvSpPr>
          <p:nvPr/>
        </p:nvSpPr>
        <p:spPr bwMode="auto">
          <a:xfrm>
            <a:off x="714375" y="1571625"/>
            <a:ext cx="72151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Мы постоянно пользуемся опорами, не задумываясь об их природе и значении. Они окружают нас повсюду. Календарь на стене, звонок будильника, дорожный сигнал – и это лишь видимая верхушка айсберга. Основная масса опор скрыта в океане нашей памяти, которая вся работает на опорах и ассоциациях, сознательных или подсознательных.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714375" y="1357313"/>
            <a:ext cx="771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2"/>
              </a:rPr>
              <a:t>http://ps.1september.ru/1999/50/1-5.htm</a:t>
            </a:r>
            <a:endParaRPr lang="ru-RU"/>
          </a:p>
        </p:txBody>
      </p:sp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1000125" y="571500"/>
            <a:ext cx="7215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</a:rPr>
              <a:t>Использованный  материал:</a:t>
            </a: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714375" y="1857375"/>
            <a:ext cx="607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http://msk.treko.ru/show_dict_1021</a:t>
            </a:r>
            <a:endParaRPr lang="ru-RU"/>
          </a:p>
        </p:txBody>
      </p:sp>
      <p:sp>
        <p:nvSpPr>
          <p:cNvPr id="36868" name="Прямоугольник 4"/>
          <p:cNvSpPr>
            <a:spLocks noChangeArrowheads="1"/>
          </p:cNvSpPr>
          <p:nvPr/>
        </p:nvSpPr>
        <p:spPr bwMode="auto">
          <a:xfrm>
            <a:off x="714375" y="2286000"/>
            <a:ext cx="4295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b="1"/>
              <a:t>Книги Шаталова В.Ф.</a:t>
            </a:r>
          </a:p>
          <a:p>
            <a:pPr marL="342900" indent="-342900">
              <a:buFontTx/>
              <a:buAutoNum type="arabicPeriod"/>
            </a:pPr>
            <a:r>
              <a:rPr lang="ru-RU" b="1"/>
              <a:t>Отметка – не цель</a:t>
            </a:r>
            <a:r>
              <a:rPr lang="ru-RU"/>
              <a:t> (1989)</a:t>
            </a:r>
          </a:p>
          <a:p>
            <a:pPr marL="342900" indent="-342900">
              <a:buFontTx/>
              <a:buAutoNum type="arabicPeriod"/>
            </a:pPr>
            <a:r>
              <a:rPr lang="ru-RU" b="1"/>
              <a:t>Учет и оценивание знаний </a:t>
            </a:r>
            <a:r>
              <a:rPr lang="ru-RU"/>
              <a:t>(1989)</a:t>
            </a:r>
          </a:p>
          <a:p>
            <a:pPr marL="342900" indent="-342900">
              <a:buFontTx/>
              <a:buAutoNum type="arabicPeriod"/>
            </a:pPr>
            <a:r>
              <a:rPr lang="ru-RU" b="1"/>
              <a:t>Ни дня без игры </a:t>
            </a:r>
            <a:r>
              <a:rPr lang="ru-RU"/>
              <a:t> (1980)</a:t>
            </a:r>
          </a:p>
          <a:p>
            <a:pPr marL="342900" indent="-342900">
              <a:buFontTx/>
              <a:buAutoNum type="arabicPeriod"/>
            </a:pPr>
            <a:endParaRPr lang="ru-RU"/>
          </a:p>
          <a:p>
            <a:pPr marL="342900" indent="-342900">
              <a:buFontTx/>
              <a:buAutoNum type="arabicPeriod"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5" descr="IMG_00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86125"/>
            <a:ext cx="3786188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8000"/>
                </a:solidFill>
              </a:rPr>
              <a:t>Шаталов Виктор Фёдорович</a:t>
            </a:r>
          </a:p>
        </p:txBody>
      </p:sp>
      <p:pic>
        <p:nvPicPr>
          <p:cNvPr id="17411" name="Picture 2" descr="http://www.nkj.ru/upload/iblock/1df/1dfa7097ed66630dea10e83ac664a0c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500188"/>
            <a:ext cx="43291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5"/>
          <p:cNvSpPr>
            <a:spLocks noChangeArrowheads="1"/>
          </p:cNvSpPr>
          <p:nvPr/>
        </p:nvSpPr>
        <p:spPr bwMode="auto">
          <a:xfrm>
            <a:off x="1071563" y="428625"/>
            <a:ext cx="349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Девиз Педагога:</a:t>
            </a:r>
          </a:p>
        </p:txBody>
      </p:sp>
      <p:sp>
        <p:nvSpPr>
          <p:cNvPr id="18434" name="Прямоугольник 7"/>
          <p:cNvSpPr>
            <a:spLocks noChangeArrowheads="1"/>
          </p:cNvSpPr>
          <p:nvPr/>
        </p:nvSpPr>
        <p:spPr bwMode="auto">
          <a:xfrm>
            <a:off x="571500" y="1428750"/>
            <a:ext cx="7929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«Все дети способны успешно овладеть школьной программой»</a:t>
            </a:r>
          </a:p>
        </p:txBody>
      </p:sp>
      <p:pic>
        <p:nvPicPr>
          <p:cNvPr id="18435" name="Рисунок 8" descr="4ffbd96c382c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000375"/>
            <a:ext cx="55816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500063" y="1143000"/>
            <a:ext cx="76438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Опорный сигнал – это не схема, а набор ключевых слов, знаков и других опор для мысли, особым образом расположенных на листе. </a:t>
            </a:r>
          </a:p>
          <a:p>
            <a:r>
              <a:rPr lang="ru-RU" b="1"/>
              <a:t>До сих пор мы знали лишь один метод развития мышления – проблемный: мысль вызывается вопросом. </a:t>
            </a:r>
          </a:p>
          <a:p>
            <a:r>
              <a:rPr lang="ru-RU" b="1"/>
              <a:t>Но у части учеников мысль настолько слаба, что она окончательно замирает при встрече с самой небольшой трудностью. </a:t>
            </a:r>
          </a:p>
          <a:p>
            <a:r>
              <a:rPr lang="ru-RU" b="1"/>
              <a:t>Педагогика сотрудничества предполагает развитие даже самой малой способности к мышлению</a:t>
            </a:r>
          </a:p>
        </p:txBody>
      </p:sp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1214438" y="500063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ИДЕЯ ОПОРНОГО СИГНАЛА</a:t>
            </a: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71500" y="4000500"/>
            <a:ext cx="83581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Мы постоянно пользуемся опорами, не задумываясь об их природе и значении. Они окружают нас повсюду. </a:t>
            </a:r>
          </a:p>
          <a:p>
            <a:r>
              <a:rPr lang="ru-RU" b="1"/>
              <a:t>Календарь на стене, звонок будильника, дорожный сигнал – и это лишь видимая верхушка айсберга. </a:t>
            </a:r>
          </a:p>
          <a:p>
            <a:r>
              <a:rPr lang="ru-RU" b="1"/>
              <a:t>Основная масса опор скрыта в океане нашей памяти, которая вся работает на опорах и ассоциациях, сознательных или подсознатель-ных.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4"/>
          <p:cNvSpPr>
            <a:spLocks noChangeArrowheads="1"/>
          </p:cNvSpPr>
          <p:nvPr/>
        </p:nvSpPr>
        <p:spPr bwMode="auto">
          <a:xfrm>
            <a:off x="1071563" y="428625"/>
            <a:ext cx="3752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Основа методики</a:t>
            </a:r>
          </a:p>
        </p:txBody>
      </p:sp>
      <p:sp>
        <p:nvSpPr>
          <p:cNvPr id="20482" name="Прямоугольник 6"/>
          <p:cNvSpPr>
            <a:spLocks noChangeArrowheads="1"/>
          </p:cNvSpPr>
          <p:nvPr/>
        </p:nvSpPr>
        <p:spPr bwMode="auto">
          <a:xfrm>
            <a:off x="571500" y="1214438"/>
            <a:ext cx="8143875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Первый этап</a:t>
            </a:r>
            <a:r>
              <a:rPr lang="ru-RU"/>
              <a:t> — развернутое, образно-эмоциональное объяснение учителем материала (создание блока вопросов). 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Второй этап</a:t>
            </a:r>
            <a:r>
              <a:rPr lang="ru-RU" i="1"/>
              <a:t> </a:t>
            </a:r>
            <a:r>
              <a:rPr lang="ru-RU"/>
              <a:t>— сжатое изложение учебного материала по опорному плакату озвучивание, расшифровка закодированного с помощью разнообразных символов основных понятий и логических взаимосвязей между ними. </a:t>
            </a:r>
          </a:p>
          <a:p>
            <a:r>
              <a:rPr lang="ru-RU" b="1">
                <a:solidFill>
                  <a:srgbClr val="FF0000"/>
                </a:solidFill>
              </a:rPr>
              <a:t>Третий этап</a:t>
            </a:r>
            <a:r>
              <a:rPr lang="ru-RU" i="1"/>
              <a:t> </a:t>
            </a:r>
            <a:r>
              <a:rPr lang="ru-RU"/>
              <a:t>— изучение опорных сиг­налов, которые получает каждый ученик и вклеивает их в свои альбомы.</a:t>
            </a:r>
          </a:p>
          <a:p>
            <a:r>
              <a:rPr lang="ru-RU" b="1">
                <a:solidFill>
                  <a:srgbClr val="FF0000"/>
                </a:solidFill>
              </a:rPr>
              <a:t>Четвертый этап</a:t>
            </a:r>
            <a:r>
              <a:rPr lang="ru-RU"/>
              <a:t> — работа с учебником и листом опорных сигналов в домашних условиях. </a:t>
            </a:r>
          </a:p>
          <a:p>
            <a:r>
              <a:rPr lang="ru-RU" b="1">
                <a:solidFill>
                  <a:srgbClr val="FF0000"/>
                </a:solidFill>
              </a:rPr>
              <a:t>Пятый этап</a:t>
            </a:r>
            <a:r>
              <a:rPr lang="ru-RU"/>
              <a:t> — письменное воспроизведение опорных сигналов на следующем уроке. </a:t>
            </a:r>
          </a:p>
          <a:p>
            <a:r>
              <a:rPr lang="ru-RU" b="1">
                <a:solidFill>
                  <a:srgbClr val="FF0000"/>
                </a:solidFill>
              </a:rPr>
              <a:t>Шестой этап </a:t>
            </a:r>
            <a:r>
              <a:rPr lang="ru-RU"/>
              <a:t>— ответы по опорным сигналам </a:t>
            </a:r>
          </a:p>
          <a:p>
            <a:r>
              <a:rPr lang="ru-RU" b="1">
                <a:solidFill>
                  <a:srgbClr val="FF0000"/>
                </a:solidFill>
              </a:rPr>
              <a:t>Седьмой этап</a:t>
            </a:r>
            <a:r>
              <a:rPr lang="ru-RU"/>
              <a:t> — постоянное повторение и углубление ранее изученного материала (организация взаимопомощи — «педагогический десант» — не только между одноклассниками, но и между старшими и младшими ребятами).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7"/>
          <p:cNvSpPr>
            <a:spLocks noChangeArrowheads="1"/>
          </p:cNvSpPr>
          <p:nvPr/>
        </p:nvSpPr>
        <p:spPr bwMode="auto">
          <a:xfrm>
            <a:off x="642938" y="1858963"/>
            <a:ext cx="80724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Опорный сигнал </a:t>
            </a:r>
            <a:r>
              <a:rPr lang="ru-RU"/>
              <a:t>– набор ассоциативных ключевых слов, знаков и других опор для мысли, расположенных особым образом, заменяющий некое смысловое значение.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Он способен мгновенно восстанавливать в памяти известную        ранее и понятную информацию.</a:t>
            </a: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1071563" y="428625"/>
            <a:ext cx="7286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Опорные сигналы </a:t>
            </a:r>
          </a:p>
          <a:p>
            <a:r>
              <a:rPr lang="ru-RU" sz="3200" b="1">
                <a:solidFill>
                  <a:srgbClr val="008000"/>
                </a:solidFill>
              </a:rPr>
              <a:t>                           Методика создания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4"/>
          <p:cNvSpPr>
            <a:spLocks noChangeArrowheads="1"/>
          </p:cNvSpPr>
          <p:nvPr/>
        </p:nvSpPr>
        <p:spPr bwMode="auto">
          <a:xfrm>
            <a:off x="1071563" y="357188"/>
            <a:ext cx="4138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Опорный конспект </a:t>
            </a:r>
          </a:p>
        </p:txBody>
      </p:sp>
      <p:sp>
        <p:nvSpPr>
          <p:cNvPr id="22530" name="Прямоугольник 6"/>
          <p:cNvSpPr>
            <a:spLocks noChangeArrowheads="1"/>
          </p:cNvSpPr>
          <p:nvPr/>
        </p:nvSpPr>
        <p:spPr bwMode="auto">
          <a:xfrm>
            <a:off x="500063" y="1143000"/>
            <a:ext cx="8072437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b="1">
                <a:solidFill>
                  <a:srgbClr val="FF0000"/>
                </a:solidFill>
              </a:rPr>
              <a:t>Опорный конспект </a:t>
            </a:r>
            <a:r>
              <a:rPr lang="ru-RU" sz="1600"/>
              <a:t>– система опорных сигналов, имеющих  структурную связь и представляющих собой  наглядную конструкцию, замещающую систему значений, понятий, идей как взаимосвязанных элементов. </a:t>
            </a:r>
            <a:endParaRPr lang="en-US" sz="1600"/>
          </a:p>
          <a:p>
            <a:pPr>
              <a:lnSpc>
                <a:spcPct val="80000"/>
              </a:lnSpc>
            </a:pPr>
            <a:r>
              <a:rPr lang="ru-RU" sz="1600" b="1">
                <a:solidFill>
                  <a:srgbClr val="FF0000"/>
                </a:solidFill>
              </a:rPr>
              <a:t>Опорный конспект </a:t>
            </a:r>
            <a:r>
              <a:rPr lang="ru-RU" sz="1600"/>
              <a:t>требует точной и понятной расшифровки. Красочные, многообразные, необычные, опорные сигналы притягивают, создают игровую, непринуждённую обстановку при обучении, побуждают к активному познанию, обеспечивает целостность, системность, осмысленность представлений об основных закономерностях и понятиях в их взаимосвязях.</a:t>
            </a: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500063" y="2786063"/>
            <a:ext cx="86439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КАК СОСТАВИТЬ ОПОРНЫЙ КОНСПЕКТ?</a:t>
            </a:r>
          </a:p>
          <a:p>
            <a:r>
              <a:rPr lang="ru-RU" sz="1600"/>
              <a:t>Дело это не простое. Но есть основные принципы, которыми предлагает воспользоваться Виктор Федорович Шаталов. </a:t>
            </a:r>
          </a:p>
          <a:p>
            <a:r>
              <a:rPr lang="ru-RU" sz="1600"/>
              <a:t>Вот они: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Лаконичность (300–400 печатных знаков).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Структурность (4–5 связок, логических блоков).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Смысловой акцент (рамки, отделение одного блока от другого, оригинальное расположение символов).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Унификация печатных знаков.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Автономность.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Каждый из четырех-пяти блоков должен быть самостоятельным.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Ассоциативность.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Доступность воспроизведения.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 sz="1600"/>
              <a:t>Цветовая наглядность и образность.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4"/>
          <p:cNvSpPr>
            <a:spLocks noChangeArrowheads="1"/>
          </p:cNvSpPr>
          <p:nvPr/>
        </p:nvSpPr>
        <p:spPr bwMode="auto">
          <a:xfrm>
            <a:off x="1000125" y="428625"/>
            <a:ext cx="3114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1. Лаконичность</a:t>
            </a:r>
          </a:p>
        </p:txBody>
      </p:sp>
      <p:sp>
        <p:nvSpPr>
          <p:cNvPr id="23554" name="Прямоугольник 6"/>
          <p:cNvSpPr>
            <a:spLocks noChangeArrowheads="1"/>
          </p:cNvSpPr>
          <p:nvPr/>
        </p:nvSpPr>
        <p:spPr bwMode="auto">
          <a:xfrm>
            <a:off x="500063" y="1143000"/>
            <a:ext cx="81438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Запоминание материала облегчается за счёт подключения зрительной памяти.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Часть сигналов может быть окрашена в яркие цвета.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Ещё один полезный приём при составлении опорных сигналов – использование удобно-читаемых аббревиатур. </a:t>
            </a:r>
          </a:p>
        </p:txBody>
      </p:sp>
      <p:sp>
        <p:nvSpPr>
          <p:cNvPr id="23555" name="Прямоугольник 7"/>
          <p:cNvSpPr>
            <a:spLocks noChangeArrowheads="1"/>
          </p:cNvSpPr>
          <p:nvPr/>
        </p:nvSpPr>
        <p:spPr bwMode="auto">
          <a:xfrm>
            <a:off x="1071563" y="2571750"/>
            <a:ext cx="3244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2. Структурность</a:t>
            </a:r>
          </a:p>
        </p:txBody>
      </p:sp>
      <p:sp>
        <p:nvSpPr>
          <p:cNvPr id="23556" name="Прямоугольник 8"/>
          <p:cNvSpPr>
            <a:spLocks noChangeArrowheads="1"/>
          </p:cNvSpPr>
          <p:nvPr/>
        </p:nvSpPr>
        <p:spPr bwMode="auto">
          <a:xfrm>
            <a:off x="500063" y="3143250"/>
            <a:ext cx="81438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В сигнале используются связки, логические блоки, объединённые стрелками, линиями, границами и пр.</a:t>
            </a:r>
          </a:p>
          <a:p>
            <a:pPr>
              <a:lnSpc>
                <a:spcPct val="90000"/>
              </a:lnSpc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Обучение с помощью опорных сигналов развивает системность мышления, разделать обще и главное, выделять причинно следственные связи. </a:t>
            </a:r>
          </a:p>
          <a:p>
            <a:pPr>
              <a:lnSpc>
                <a:spcPct val="90000"/>
              </a:lnSpc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Всё эти навыки развиваются у обучаемого незаметно для него – просто в ходе изучения материала. 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4"/>
          <p:cNvSpPr>
            <a:spLocks noChangeArrowheads="1"/>
          </p:cNvSpPr>
          <p:nvPr/>
        </p:nvSpPr>
        <p:spPr bwMode="auto">
          <a:xfrm>
            <a:off x="1071563" y="642938"/>
            <a:ext cx="6094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3. Наличие смысловых акцентов</a:t>
            </a:r>
          </a:p>
        </p:txBody>
      </p:sp>
      <p:sp>
        <p:nvSpPr>
          <p:cNvPr id="24578" name="Прямоугольник 6"/>
          <p:cNvSpPr>
            <a:spLocks noChangeArrowheads="1"/>
          </p:cNvSpPr>
          <p:nvPr/>
        </p:nvSpPr>
        <p:spPr bwMode="auto">
          <a:xfrm>
            <a:off x="571500" y="1285875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Выделение наиболее важных элементов опорного сигнала  рамками, цветом, оригинальным расположением символов и пр.</a:t>
            </a:r>
          </a:p>
        </p:txBody>
      </p:sp>
      <p:sp>
        <p:nvSpPr>
          <p:cNvPr id="24579" name="Прямоугольник 7"/>
          <p:cNvSpPr>
            <a:spLocks noChangeArrowheads="1"/>
          </p:cNvSpPr>
          <p:nvPr/>
        </p:nvSpPr>
        <p:spPr bwMode="auto">
          <a:xfrm>
            <a:off x="1071563" y="1928813"/>
            <a:ext cx="3178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4. Автономность</a:t>
            </a:r>
          </a:p>
        </p:txBody>
      </p:sp>
      <p:sp>
        <p:nvSpPr>
          <p:cNvPr id="24580" name="Прямоугольник 8"/>
          <p:cNvSpPr>
            <a:spLocks noChangeArrowheads="1"/>
          </p:cNvSpPr>
          <p:nvPr/>
        </p:nvSpPr>
        <p:spPr bwMode="auto">
          <a:xfrm>
            <a:off x="571500" y="2571750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Каждый из четырех-пяти блоков должен быть самостоятельным, понимаемым в независимости от других блоков опорного сигнала.</a:t>
            </a:r>
          </a:p>
        </p:txBody>
      </p:sp>
      <p:sp>
        <p:nvSpPr>
          <p:cNvPr id="24581" name="Прямоугольник 9"/>
          <p:cNvSpPr>
            <a:spLocks noChangeArrowheads="1"/>
          </p:cNvSpPr>
          <p:nvPr/>
        </p:nvSpPr>
        <p:spPr bwMode="auto">
          <a:xfrm>
            <a:off x="1000125" y="3143250"/>
            <a:ext cx="6242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5. Ассоциативность и образность</a:t>
            </a:r>
          </a:p>
        </p:txBody>
      </p:sp>
      <p:sp>
        <p:nvSpPr>
          <p:cNvPr id="24582" name="Прямоугольник 10"/>
          <p:cNvSpPr>
            <a:spLocks noChangeArrowheads="1"/>
          </p:cNvSpPr>
          <p:nvPr/>
        </p:nvSpPr>
        <p:spPr bwMode="auto">
          <a:xfrm>
            <a:off x="571500" y="3714750"/>
            <a:ext cx="82153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Должны возникать и запоминаться четкие ассоциации на опорный сигнал и его элементы.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</a:pPr>
            <a:r>
              <a:rPr lang="ru-RU"/>
              <a:t>Смыслы разрабатываемых графических изображений опорных знаков должны легко распознаваться. Для этого изображения должны напоминать широко распространённые образы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6">
  <a:themeElements>
    <a:clrScheme name="Другая 72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C00000"/>
      </a:accent2>
      <a:accent3>
        <a:srgbClr val="FFFFFF"/>
      </a:accent3>
      <a:accent4>
        <a:srgbClr val="000000"/>
      </a:accent4>
      <a:accent5>
        <a:srgbClr val="DAEDEF"/>
      </a:accent5>
      <a:accent6>
        <a:srgbClr val="C00000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716</TotalTime>
  <Words>1140</Words>
  <Application>Microsoft Office PowerPoint</Application>
  <PresentationFormat>Экран (4:3)</PresentationFormat>
  <Paragraphs>128</Paragraphs>
  <Slides>18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Тема56</vt:lpstr>
      <vt:lpstr>Презентация PowerPoint</vt:lpstr>
      <vt:lpstr>Шаталов Виктор Фёдорович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Шаталова</dc:title>
  <dc:creator>Полевская Э.Ю.</dc:creator>
  <cp:lastModifiedBy>Ирина В. Ланских</cp:lastModifiedBy>
  <cp:revision>26</cp:revision>
  <dcterms:created xsi:type="dcterms:W3CDTF">2011-10-12T22:01:28Z</dcterms:created>
  <dcterms:modified xsi:type="dcterms:W3CDTF">2018-11-09T08:23:14Z</dcterms:modified>
</cp:coreProperties>
</file>