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1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8" r:id="rId12"/>
    <p:sldId id="265" r:id="rId13"/>
    <p:sldId id="266" r:id="rId14"/>
    <p:sldId id="267" r:id="rId15"/>
    <p:sldId id="269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vertBarState="maximized">
    <p:restoredLeft sz="15620"/>
    <p:restoredTop sz="94660"/>
  </p:normalViewPr>
  <p:slideViewPr>
    <p:cSldViewPr>
      <p:cViewPr varScale="1">
        <p:scale>
          <a:sx n="98" d="100"/>
          <a:sy n="98" d="100"/>
        </p:scale>
        <p:origin x="-126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03.12.2014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03.12.2014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03.12.2014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03.12.2014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03.12.2014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357166"/>
            <a:ext cx="8358246" cy="5857916"/>
          </a:xfrm>
        </p:spPr>
        <p:txBody>
          <a:bodyPr>
            <a:noAutofit/>
          </a:bodyPr>
          <a:lstStyle/>
          <a:p>
            <a:r>
              <a:rPr lang="ru-RU" sz="4000" dirty="0" smtClean="0">
                <a:solidFill>
                  <a:srgbClr val="C00000"/>
                </a:solidFill>
              </a:rPr>
              <a:t>И</a:t>
            </a:r>
            <a:r>
              <a:rPr lang="ru-RU" sz="4000" b="1" dirty="0" smtClean="0">
                <a:solidFill>
                  <a:srgbClr val="C00000"/>
                </a:solidFill>
              </a:rPr>
              <a:t>спользование </a:t>
            </a:r>
            <a:r>
              <a:rPr lang="ru-RU" sz="4000" dirty="0" smtClean="0">
                <a:solidFill>
                  <a:srgbClr val="C00000"/>
                </a:solidFill>
              </a:rPr>
              <a:t>элементов теат</a:t>
            </a:r>
            <a:r>
              <a:rPr lang="ru-RU" sz="4000" b="1" dirty="0" smtClean="0">
                <a:solidFill>
                  <a:srgbClr val="C00000"/>
                </a:solidFill>
              </a:rPr>
              <a:t>рализованной деятельности в </a:t>
            </a:r>
            <a:r>
              <a:rPr lang="ru-RU" sz="4000" b="1" dirty="0" err="1" smtClean="0">
                <a:solidFill>
                  <a:srgbClr val="C00000"/>
                </a:solidFill>
              </a:rPr>
              <a:t>коррекционно</a:t>
            </a:r>
            <a:r>
              <a:rPr lang="ru-RU" sz="4000" b="1" dirty="0" smtClean="0">
                <a:solidFill>
                  <a:srgbClr val="C00000"/>
                </a:solidFill>
              </a:rPr>
              <a:t> – логопедической работе.</a:t>
            </a:r>
            <a:br>
              <a:rPr lang="ru-RU" sz="4000" b="1" dirty="0" smtClean="0">
                <a:solidFill>
                  <a:srgbClr val="C00000"/>
                </a:solidFill>
              </a:rPr>
            </a:br>
            <a:r>
              <a:rPr lang="ru-RU" sz="4000" b="1" dirty="0" smtClean="0">
                <a:solidFill>
                  <a:srgbClr val="C00000"/>
                </a:solidFill>
              </a:rPr>
              <a:t/>
            </a:r>
            <a:br>
              <a:rPr lang="ru-RU" sz="4000" b="1" dirty="0" smtClean="0">
                <a:solidFill>
                  <a:srgbClr val="C00000"/>
                </a:solidFill>
              </a:rPr>
            </a:br>
            <a:r>
              <a:rPr lang="ru-RU" sz="4000" dirty="0" smtClean="0">
                <a:solidFill>
                  <a:srgbClr val="C00000"/>
                </a:solidFill>
              </a:rPr>
              <a:t/>
            </a:r>
            <a:br>
              <a:rPr lang="ru-RU" sz="4000" dirty="0" smtClean="0">
                <a:solidFill>
                  <a:srgbClr val="C00000"/>
                </a:solidFill>
              </a:rPr>
            </a:br>
            <a:r>
              <a:rPr lang="ru-RU" sz="2800" b="0" dirty="0" smtClean="0">
                <a:solidFill>
                  <a:schemeClr val="bg1"/>
                </a:solidFill>
              </a:rPr>
              <a:t>ГБОУ ЦПМСС «ПОДДЕРЖКА»</a:t>
            </a:r>
            <a:r>
              <a:rPr lang="ru-RU" sz="3200" b="0" dirty="0" smtClean="0">
                <a:solidFill>
                  <a:schemeClr val="bg1"/>
                </a:solidFill>
              </a:rPr>
              <a:t/>
            </a:r>
            <a:br>
              <a:rPr lang="ru-RU" sz="3200" b="0" dirty="0" smtClean="0">
                <a:solidFill>
                  <a:schemeClr val="bg1"/>
                </a:solidFill>
              </a:rPr>
            </a:br>
            <a:r>
              <a:rPr lang="ru-RU" sz="3200" b="0" dirty="0" smtClean="0">
                <a:solidFill>
                  <a:schemeClr val="bg1"/>
                </a:solidFill>
              </a:rPr>
              <a:t> </a:t>
            </a:r>
            <a:r>
              <a:rPr lang="ru-RU" sz="3200" b="0" dirty="0" smtClean="0">
                <a:solidFill>
                  <a:schemeClr val="bg1"/>
                </a:solidFill>
              </a:rPr>
              <a:t>учитель – логопед </a:t>
            </a:r>
            <a:br>
              <a:rPr lang="ru-RU" sz="3200" b="0" dirty="0" smtClean="0">
                <a:solidFill>
                  <a:schemeClr val="bg1"/>
                </a:solidFill>
              </a:rPr>
            </a:br>
            <a:r>
              <a:rPr lang="ru-RU" sz="3200" b="0" dirty="0" smtClean="0">
                <a:solidFill>
                  <a:schemeClr val="bg1"/>
                </a:solidFill>
              </a:rPr>
              <a:t>   </a:t>
            </a:r>
            <a:r>
              <a:rPr lang="ru-RU" sz="3200" b="0" dirty="0" err="1" smtClean="0">
                <a:solidFill>
                  <a:schemeClr val="bg1"/>
                </a:solidFill>
              </a:rPr>
              <a:t>Трудолюбова</a:t>
            </a:r>
            <a:r>
              <a:rPr lang="ru-RU" sz="3200" b="0" dirty="0" smtClean="0">
                <a:solidFill>
                  <a:schemeClr val="bg1"/>
                </a:solidFill>
              </a:rPr>
              <a:t> А. Н. </a:t>
            </a:r>
            <a:endParaRPr lang="ru-RU" sz="3200" b="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00" y="428604"/>
            <a:ext cx="7686700" cy="1643074"/>
          </a:xfrm>
        </p:spPr>
        <p:txBody>
          <a:bodyPr>
            <a:normAutofit fontScale="90000"/>
          </a:bodyPr>
          <a:lstStyle/>
          <a:p>
            <a:r>
              <a:rPr lang="ru-RU" sz="4400" dirty="0" smtClean="0">
                <a:solidFill>
                  <a:srgbClr val="C00000"/>
                </a:solidFill>
              </a:rPr>
              <a:t>Сопряженная гимнастика – театр пальчиков и языка</a:t>
            </a:r>
            <a:r>
              <a:rPr lang="ru-RU" sz="2800" dirty="0" smtClean="0"/>
              <a:t>.</a:t>
            </a:r>
            <a:br>
              <a:rPr lang="ru-RU" sz="2800" dirty="0" smtClean="0"/>
            </a:b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400" dirty="0" smtClean="0"/>
              <a:t>одновременная работа мелкой моторики и артикуляции:</a:t>
            </a:r>
          </a:p>
          <a:p>
            <a:pPr lvl="0"/>
            <a:r>
              <a:rPr lang="ru-RU" sz="2400" dirty="0" smtClean="0"/>
              <a:t>имитация руками </a:t>
            </a:r>
          </a:p>
          <a:p>
            <a:pPr lvl="0">
              <a:buNone/>
            </a:pPr>
            <a:r>
              <a:rPr lang="ru-RU" sz="2400" dirty="0" smtClean="0"/>
              <a:t>   артикуляционных</a:t>
            </a:r>
          </a:p>
          <a:p>
            <a:pPr lvl="0">
              <a:buNone/>
            </a:pPr>
            <a:r>
              <a:rPr lang="ru-RU" sz="2400" dirty="0" smtClean="0"/>
              <a:t>    упражнений;</a:t>
            </a:r>
          </a:p>
          <a:p>
            <a:pPr lvl="0"/>
            <a:r>
              <a:rPr lang="ru-RU" sz="2400" dirty="0" smtClean="0"/>
              <a:t>обыгрывание артикуляционных упражнений;</a:t>
            </a:r>
          </a:p>
          <a:p>
            <a:pPr lvl="0"/>
            <a:r>
              <a:rPr lang="ru-RU" sz="2400" dirty="0" smtClean="0"/>
              <a:t>опора на кинестетические ощущения ребёнка;</a:t>
            </a:r>
          </a:p>
          <a:p>
            <a:pPr lvl="0"/>
            <a:r>
              <a:rPr lang="ru-RU" sz="2400" dirty="0" smtClean="0"/>
              <a:t>воздействие на эмоциональную сферу ребёнка.</a:t>
            </a:r>
          </a:p>
          <a:p>
            <a:endParaRPr lang="ru-RU" dirty="0"/>
          </a:p>
        </p:txBody>
      </p:sp>
      <p:pic>
        <p:nvPicPr>
          <p:cNvPr id="4" name="Рисунок 3" descr="IMG_508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16200000">
            <a:off x="4098436" y="2321711"/>
            <a:ext cx="1804387" cy="185738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000" dirty="0" smtClean="0">
                <a:solidFill>
                  <a:srgbClr val="C00000"/>
                </a:solidFill>
              </a:rPr>
              <a:t>Включение сопряженной гимнастики в занятие по:</a:t>
            </a:r>
            <a:endParaRPr lang="ru-RU" sz="4000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Постановке звука;</a:t>
            </a:r>
          </a:p>
          <a:p>
            <a:r>
              <a:rPr lang="ru-RU" dirty="0" smtClean="0"/>
              <a:t>В едином сюжете занятия по развитию речи; </a:t>
            </a:r>
          </a:p>
          <a:p>
            <a:r>
              <a:rPr lang="ru-RU" dirty="0" smtClean="0"/>
              <a:t>Использование на занятиях</a:t>
            </a:r>
          </a:p>
          <a:p>
            <a:pPr>
              <a:buNone/>
            </a:pPr>
            <a:r>
              <a:rPr lang="ru-RU" dirty="0" smtClean="0"/>
              <a:t>     младшими школьниками;</a:t>
            </a:r>
          </a:p>
          <a:p>
            <a:r>
              <a:rPr lang="ru-RU" dirty="0" smtClean="0"/>
              <a:t>Использование элементов </a:t>
            </a:r>
          </a:p>
          <a:p>
            <a:pPr>
              <a:buNone/>
            </a:pPr>
            <a:r>
              <a:rPr lang="ru-RU" dirty="0" smtClean="0"/>
              <a:t>     сопряженной гимнастики </a:t>
            </a:r>
          </a:p>
          <a:p>
            <a:pPr>
              <a:buNone/>
            </a:pPr>
            <a:r>
              <a:rPr lang="ru-RU" dirty="0" smtClean="0"/>
              <a:t>     в коррекции моторной </a:t>
            </a:r>
          </a:p>
          <a:p>
            <a:pPr>
              <a:buNone/>
            </a:pPr>
            <a:r>
              <a:rPr lang="ru-RU" dirty="0" smtClean="0"/>
              <a:t>      алалии.</a:t>
            </a:r>
          </a:p>
          <a:p>
            <a:endParaRPr lang="ru-RU" dirty="0"/>
          </a:p>
        </p:txBody>
      </p:sp>
      <p:pic>
        <p:nvPicPr>
          <p:cNvPr id="4" name="Рисунок 3" descr="IMG_633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57818" y="3286124"/>
            <a:ext cx="3357586" cy="292599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642918"/>
            <a:ext cx="8258204" cy="1571636"/>
          </a:xfrm>
        </p:spPr>
        <p:txBody>
          <a:bodyPr>
            <a:normAutofit fontScale="90000"/>
          </a:bodyPr>
          <a:lstStyle/>
          <a:p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100" dirty="0" smtClean="0">
                <a:solidFill>
                  <a:srgbClr val="C00000"/>
                </a:solidFill>
              </a:rPr>
              <a:t>Систематическое использование “Театра пальчиков и языка” на занятиях и вне занятий позволяет добиться следующих результатов:</a:t>
            </a:r>
            <a:r>
              <a:rPr lang="ru-RU" sz="2200" dirty="0" smtClean="0"/>
              <a:t/>
            </a:r>
            <a:br>
              <a:rPr lang="ru-RU" sz="2200" dirty="0" smtClean="0"/>
            </a:br>
            <a:endParaRPr lang="ru-RU" sz="2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- усиление согласованной деятельности речевых зон</a:t>
            </a:r>
          </a:p>
          <a:p>
            <a:r>
              <a:rPr lang="ru-RU" dirty="0" smtClean="0"/>
              <a:t>-упражнения, объединенные одним сюжетом, создают благоприятный эмоциональный фон, учат вслушиваться и понимать смысл речи, повышают речевую активность ребенка;</a:t>
            </a:r>
          </a:p>
          <a:p>
            <a:r>
              <a:rPr lang="ru-RU" dirty="0" smtClean="0"/>
              <a:t>-ребенок учится концентрировать свое внимание и правильно его распределять;</a:t>
            </a:r>
          </a:p>
          <a:p>
            <a:r>
              <a:rPr lang="ru-RU" dirty="0" smtClean="0"/>
              <a:t>- развивается память детей, так как они учатся запоминать определенные положения рук и языка и последовательность движений;</a:t>
            </a:r>
          </a:p>
          <a:p>
            <a:r>
              <a:rPr lang="ru-RU" dirty="0" smtClean="0"/>
              <a:t>- развивается воображение и фантазия.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85852" y="571480"/>
            <a:ext cx="6715172" cy="1643074"/>
          </a:xfrm>
        </p:spPr>
        <p:txBody>
          <a:bodyPr/>
          <a:lstStyle/>
          <a:p>
            <a:pPr algn="ctr"/>
            <a:r>
              <a:rPr lang="ru-RU" b="1" i="1" dirty="0" smtClean="0">
                <a:solidFill>
                  <a:schemeClr val="bg1">
                    <a:lumMod val="50000"/>
                  </a:schemeClr>
                </a:solidFill>
              </a:rPr>
              <a:t>Я могу стать</a:t>
            </a:r>
            <a:endParaRPr lang="ru-RU" b="1" i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935480"/>
            <a:ext cx="8229600" cy="1279206"/>
          </a:xfrm>
        </p:spPr>
        <p:txBody>
          <a:bodyPr>
            <a:normAutofit/>
          </a:bodyPr>
          <a:lstStyle/>
          <a:p>
            <a:pPr>
              <a:buNone/>
            </a:pPr>
            <a:endParaRPr lang="ru-RU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1500166" y="3643314"/>
            <a:ext cx="14287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0" name="Скругленная прямоугольная выноска 9"/>
          <p:cNvSpPr/>
          <p:nvPr/>
        </p:nvSpPr>
        <p:spPr>
          <a:xfrm>
            <a:off x="428596" y="3643314"/>
            <a:ext cx="1785950" cy="928694"/>
          </a:xfrm>
          <a:prstGeom prst="wedgeRoundRectCallout">
            <a:avLst>
              <a:gd name="adj1" fmla="val 117465"/>
              <a:gd name="adj2" fmla="val -213778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C00000"/>
                </a:solidFill>
              </a:rPr>
              <a:t>Рассказчиком!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13" name="Скругленная прямоугольная выноска 12"/>
          <p:cNvSpPr/>
          <p:nvPr/>
        </p:nvSpPr>
        <p:spPr>
          <a:xfrm>
            <a:off x="2357422" y="5000636"/>
            <a:ext cx="1785950" cy="1000132"/>
          </a:xfrm>
          <a:prstGeom prst="wedgeRoundRectCallout">
            <a:avLst>
              <a:gd name="adj1" fmla="val 46204"/>
              <a:gd name="adj2" fmla="val -305895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C00000"/>
                </a:solidFill>
              </a:rPr>
              <a:t>Сказочником!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14" name="Скругленная прямоугольная выноска 13"/>
          <p:cNvSpPr/>
          <p:nvPr/>
        </p:nvSpPr>
        <p:spPr>
          <a:xfrm>
            <a:off x="7500958" y="4643446"/>
            <a:ext cx="1357322" cy="714380"/>
          </a:xfrm>
          <a:prstGeom prst="wedgeRoundRectCallout">
            <a:avLst>
              <a:gd name="adj1" fmla="val -168973"/>
              <a:gd name="adj2" fmla="val -397231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C00000"/>
                </a:solidFill>
              </a:rPr>
              <a:t>Актером!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15" name="Скругленная прямоугольная выноска 14"/>
          <p:cNvSpPr/>
          <p:nvPr/>
        </p:nvSpPr>
        <p:spPr>
          <a:xfrm>
            <a:off x="4857752" y="4929198"/>
            <a:ext cx="1714512" cy="1214446"/>
          </a:xfrm>
          <a:prstGeom prst="wedgeRoundRectCallout">
            <a:avLst>
              <a:gd name="adj1" fmla="val -37641"/>
              <a:gd name="adj2" fmla="val -276542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C00000"/>
                </a:solidFill>
              </a:rPr>
              <a:t>Режиссером!</a:t>
            </a:r>
            <a:endParaRPr lang="ru-RU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224582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1285860"/>
            <a:ext cx="8229600" cy="4714908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Таким образом, коррекционный процесс ребенок воспринимает, как творчество, легко идет на контакт, перестает бояться неудач, учится взаимодействовать с другими детьми. Даже самые сложные слова,  звуки  и предложения  произносятся радостью!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endParaRPr lang="ru-RU" dirty="0"/>
          </a:p>
        </p:txBody>
      </p:sp>
      <p:pic>
        <p:nvPicPr>
          <p:cNvPr id="5" name="Содержимое 10" descr="C:\Documents and Settings\Аня\Рабочий стол\Логопедия\поддержка фото\фото поддержка\PICT0450.JPG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0298" y="4143380"/>
            <a:ext cx="3000396" cy="2214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1643050"/>
            <a:ext cx="8229600" cy="1643074"/>
          </a:xfrm>
        </p:spPr>
        <p:txBody>
          <a:bodyPr>
            <a:normAutofit/>
          </a:bodyPr>
          <a:lstStyle/>
          <a:p>
            <a:r>
              <a:rPr lang="ru-RU" sz="4400" dirty="0" smtClean="0"/>
              <a:t>            </a:t>
            </a:r>
            <a:endParaRPr lang="ru-RU" sz="4400" dirty="0">
              <a:solidFill>
                <a:srgbClr val="C00000"/>
              </a:solidFill>
            </a:endParaRPr>
          </a:p>
        </p:txBody>
      </p:sp>
      <p:sp>
        <p:nvSpPr>
          <p:cNvPr id="4" name="Овал 3"/>
          <p:cNvSpPr/>
          <p:nvPr/>
        </p:nvSpPr>
        <p:spPr>
          <a:xfrm rot="10800000" flipV="1">
            <a:off x="1928794" y="1714488"/>
            <a:ext cx="5643602" cy="1857388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C00000"/>
                </a:solidFill>
              </a:rPr>
              <a:t>Спасибо за внимание!</a:t>
            </a:r>
            <a:endParaRPr lang="ru-RU" sz="3200" dirty="0"/>
          </a:p>
        </p:txBody>
      </p:sp>
      <p:pic>
        <p:nvPicPr>
          <p:cNvPr id="6" name="Содержимое 5" descr="&amp;Kcy;&amp;ncy;&amp;icy;&amp;gcy;&amp;icy; &amp;icy; &amp;zhcy;&amp;ucy;&amp;rcy;&amp;ncy;&amp;acy;&amp;lcy;&amp;ycy; &amp;dcy;&amp;lcy;&amp;yacy; &amp;rcy;&amp;ocy;&amp;dcy;&amp;icy;&amp;tcy;&amp;iecy;&amp;lcy;&amp;iecy;&amp;jcy; &quot; &amp;Scy;&amp;tcy;&amp;rcy;&amp;acy;&amp;ncy;&amp;icy;&amp;tscy;&amp;acy; 452 &quot; Puzkarapuz.or…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500430" y="3857628"/>
            <a:ext cx="2286016" cy="2643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&amp;Dcy;&amp;icy;&amp;acy;&amp;gcy;&amp;ncy;&amp;ocy;&amp;scy;&amp;tcy;&amp;icy;&amp;kcy;&amp;acy; &amp;rcy;&amp;iecy;&amp;chcy;&amp;icy; &amp;rcy;&amp;iecy;&amp;bcy;&amp;iecy;&amp;ncy;&amp;kcy;&amp;acy; 4-5 &amp;lcy;&amp;iecy;&amp;tcy;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472" y="857232"/>
            <a:ext cx="1951967" cy="11472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&amp;Pcy;&amp;acy;&amp;lcy;&amp;softcy;&amp;chcy;&amp;icy;&amp;kcy;&amp;ocy;&amp;vcy;&amp;ycy;&amp;iecy; &amp;icy;&amp;gcy;&amp;rcy;&amp;ycy; &amp;dcy;&amp;lcy;&amp;yacy; &amp;rcy;&amp;acy;&amp;zcy;&amp;vcy;&amp;icy;&amp;tcy;&amp;icy;&amp;yacy; &amp;mcy;&amp;acy;&amp;lcy;&amp;ycy;&amp;shcy;&amp;iecy;&amp;jcy; Bom-Bom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215206" y="714356"/>
            <a:ext cx="1571636" cy="1357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28662" y="500042"/>
            <a:ext cx="7786742" cy="400052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Л.С. </a:t>
            </a:r>
            <a:r>
              <a:rPr lang="ru-RU" dirty="0" err="1" smtClean="0"/>
              <a:t>Выготский</a:t>
            </a:r>
            <a:r>
              <a:rPr lang="ru-RU" dirty="0" smtClean="0"/>
              <a:t>:</a:t>
            </a:r>
            <a:br>
              <a:rPr lang="ru-RU" dirty="0" smtClean="0"/>
            </a:br>
            <a:r>
              <a:rPr lang="ru-RU" b="1" dirty="0" smtClean="0">
                <a:solidFill>
                  <a:srgbClr val="C00000"/>
                </a:solidFill>
              </a:rPr>
              <a:t>Театр - самый доступный вид искусства для детей-дошкольников</a:t>
            </a:r>
            <a:r>
              <a:rPr lang="ru-RU" b="1" dirty="0" smtClean="0"/>
              <a:t>.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Рисунок 3" descr="http://www.maaam.ru/upload/blogs/c225f8eefbff841088e7ac69418a0f05.jpg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3214686"/>
            <a:ext cx="1714512" cy="17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C:\Documents and Settings\Аня\Рабочий стол\Логопедия\дети с ОВЗ\фото поддержка\День защиты детей\IMG_6628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29388" y="4071942"/>
            <a:ext cx="2143140" cy="2571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C:\Documents and Settings\Аня\Рабочий стол\Логопедия\дети с ОВЗ\фото поддержка\День защиты детей\IMG_6614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143240" y="4071942"/>
            <a:ext cx="1928826" cy="2643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786" y="642918"/>
            <a:ext cx="7829576" cy="1785950"/>
          </a:xfrm>
        </p:spPr>
        <p:txBody>
          <a:bodyPr>
            <a:normAutofit fontScale="90000"/>
          </a:bodyPr>
          <a:lstStyle/>
          <a:p>
            <a:r>
              <a:rPr lang="ru-RU" sz="4000" i="1" dirty="0" smtClean="0"/>
              <a:t>Театрализованная деятельность способствует развитию многих     сторон личности ребенка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500306"/>
            <a:ext cx="8229600" cy="3824294"/>
          </a:xfrm>
        </p:spPr>
        <p:txBody>
          <a:bodyPr>
            <a:normAutofit/>
          </a:bodyPr>
          <a:lstStyle/>
          <a:p>
            <a:endParaRPr lang="ru-RU" dirty="0" smtClean="0"/>
          </a:p>
          <a:p>
            <a:endParaRPr lang="ru-RU" dirty="0" smtClean="0"/>
          </a:p>
          <a:p>
            <a:endParaRPr lang="ru-RU" sz="2000" dirty="0" smtClean="0"/>
          </a:p>
          <a:p>
            <a:endParaRPr lang="ru-RU" sz="2000" dirty="0" smtClean="0"/>
          </a:p>
          <a:p>
            <a:endParaRPr lang="ru-RU" sz="2000" dirty="0" smtClean="0"/>
          </a:p>
          <a:p>
            <a:pPr>
              <a:buNone/>
            </a:pPr>
            <a:endParaRPr lang="ru-RU" sz="2000" dirty="0" smtClean="0"/>
          </a:p>
          <a:p>
            <a:endParaRPr lang="ru-RU" dirty="0"/>
          </a:p>
        </p:txBody>
      </p:sp>
      <p:sp>
        <p:nvSpPr>
          <p:cNvPr id="9" name="Скругленная прямоугольная выноска 8"/>
          <p:cNvSpPr/>
          <p:nvPr/>
        </p:nvSpPr>
        <p:spPr>
          <a:xfrm>
            <a:off x="285720" y="3214686"/>
            <a:ext cx="1928826" cy="1428760"/>
          </a:xfrm>
          <a:prstGeom prst="wedgeRoundRectCallout">
            <a:avLst>
              <a:gd name="adj1" fmla="val 48261"/>
              <a:gd name="adj2" fmla="val -88404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C00000"/>
                </a:solidFill>
              </a:rPr>
              <a:t>Психофизические способности (мимика, пантомимика)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17" name="Скругленная прямоугольная выноска 16"/>
          <p:cNvSpPr/>
          <p:nvPr/>
        </p:nvSpPr>
        <p:spPr>
          <a:xfrm>
            <a:off x="1857356" y="4786322"/>
            <a:ext cx="2643206" cy="1857388"/>
          </a:xfrm>
          <a:prstGeom prst="wedgeRoundRectCallout">
            <a:avLst>
              <a:gd name="adj1" fmla="val -1327"/>
              <a:gd name="adj2" fmla="val -173178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C00000"/>
                </a:solidFill>
              </a:rPr>
              <a:t>Психические процессы  (восприятие, воображение, мышление, внимание, память) 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20" name="Скругленная прямоугольная выноска 19"/>
          <p:cNvSpPr/>
          <p:nvPr/>
        </p:nvSpPr>
        <p:spPr>
          <a:xfrm>
            <a:off x="5857884" y="5357826"/>
            <a:ext cx="71438" cy="71438"/>
          </a:xfrm>
          <a:prstGeom prst="wedgeRoundRect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Скругленная прямоугольная выноска 20"/>
          <p:cNvSpPr/>
          <p:nvPr/>
        </p:nvSpPr>
        <p:spPr>
          <a:xfrm>
            <a:off x="4786314" y="4714884"/>
            <a:ext cx="2571768" cy="1928826"/>
          </a:xfrm>
          <a:prstGeom prst="wedgeRoundRectCallout">
            <a:avLst>
              <a:gd name="adj1" fmla="val -47310"/>
              <a:gd name="adj2" fmla="val -161423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 </a:t>
            </a:r>
            <a:r>
              <a:rPr lang="ru-RU" dirty="0" smtClean="0">
                <a:solidFill>
                  <a:srgbClr val="C00000"/>
                </a:solidFill>
              </a:rPr>
              <a:t>Творческие способности (умение перевоплощаться, импровизировать, брать на себя роль)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25" name="Скругленная прямоугольная выноска 24"/>
          <p:cNvSpPr/>
          <p:nvPr/>
        </p:nvSpPr>
        <p:spPr>
          <a:xfrm flipH="1">
            <a:off x="6072198" y="3357562"/>
            <a:ext cx="1928826" cy="969838"/>
          </a:xfrm>
          <a:prstGeom prst="wedgeRoundRectCallout">
            <a:avLst>
              <a:gd name="adj1" fmla="val 50278"/>
              <a:gd name="adj2" fmla="val -136098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C00000"/>
                </a:solidFill>
              </a:rPr>
              <a:t>Речь (монолог, диалог) </a:t>
            </a:r>
            <a:endParaRPr lang="ru-RU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7224" y="1071546"/>
            <a:ext cx="7829576" cy="4286280"/>
          </a:xfrm>
        </p:spPr>
        <p:txBody>
          <a:bodyPr>
            <a:normAutofit/>
          </a:bodyPr>
          <a:lstStyle/>
          <a:p>
            <a:r>
              <a:rPr lang="ru-RU" sz="2400" b="1" i="1" dirty="0" smtClean="0">
                <a:solidFill>
                  <a:srgbClr val="C00000"/>
                </a:solidFill>
              </a:rPr>
              <a:t>Главная  цель:</a:t>
            </a:r>
            <a:r>
              <a:rPr lang="ru-RU" sz="2400" b="1" i="1" dirty="0" smtClean="0"/>
              <a:t/>
            </a:r>
            <a:br>
              <a:rPr lang="ru-RU" sz="2400" b="1" i="1" dirty="0" smtClean="0"/>
            </a:br>
            <a:r>
              <a:rPr lang="ru-RU" sz="2400" b="1" i="1" dirty="0" smtClean="0"/>
              <a:t> </a:t>
            </a:r>
            <a:r>
              <a:rPr lang="ru-RU" sz="2400" i="1" dirty="0" smtClean="0"/>
              <a:t>создание условий для коррекции </a:t>
            </a:r>
            <a:br>
              <a:rPr lang="ru-RU" sz="2400" i="1" dirty="0" smtClean="0"/>
            </a:br>
            <a:r>
              <a:rPr lang="ru-RU" sz="2400" i="1" dirty="0" smtClean="0"/>
              <a:t>речевых нарушений детей и развития </a:t>
            </a:r>
            <a:br>
              <a:rPr lang="ru-RU" sz="2400" i="1" dirty="0" smtClean="0"/>
            </a:br>
            <a:r>
              <a:rPr lang="ru-RU" sz="2400" i="1" dirty="0" smtClean="0"/>
              <a:t>их мотивации на устранение своих </a:t>
            </a:r>
            <a:br>
              <a:rPr lang="ru-RU" sz="2400" i="1" dirty="0" smtClean="0"/>
            </a:br>
            <a:r>
              <a:rPr lang="ru-RU" sz="2400" i="1" dirty="0" smtClean="0"/>
              <a:t>речевых дефектов.</a:t>
            </a:r>
            <a:br>
              <a:rPr lang="ru-RU" sz="2400" i="1" dirty="0" smtClean="0"/>
            </a:br>
            <a:r>
              <a:rPr lang="ru-RU" sz="2400" i="1" dirty="0" smtClean="0"/>
              <a:t/>
            </a:r>
            <a:br>
              <a:rPr lang="ru-RU" sz="2400" i="1" dirty="0" smtClean="0"/>
            </a:br>
            <a:r>
              <a:rPr lang="ru-RU" sz="2400" i="1" dirty="0" smtClean="0"/>
              <a:t> </a:t>
            </a:r>
            <a:br>
              <a:rPr lang="ru-RU" sz="2400" i="1" dirty="0" smtClean="0"/>
            </a:br>
            <a:endParaRPr lang="ru-RU" sz="2400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642918"/>
            <a:ext cx="8072494" cy="185738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200" i="1" dirty="0" smtClean="0"/>
              <a:t>   Театрализованная деятельность в работе логопеда - средство коррекции речевых нарушений.</a:t>
            </a:r>
          </a:p>
          <a:p>
            <a:pPr>
              <a:buNone/>
            </a:pPr>
            <a:endParaRPr lang="ru-RU" sz="3200" i="1" dirty="0" smtClean="0"/>
          </a:p>
          <a:p>
            <a:pPr>
              <a:buNone/>
            </a:pPr>
            <a:endParaRPr lang="ru-RU" sz="3200" i="1" dirty="0" smtClean="0"/>
          </a:p>
          <a:p>
            <a:endParaRPr lang="ru-RU" sz="3200" i="1" dirty="0" smtClean="0"/>
          </a:p>
          <a:p>
            <a:endParaRPr lang="ru-RU" sz="3200" i="1" dirty="0" smtClean="0"/>
          </a:p>
          <a:p>
            <a:pPr>
              <a:buNone/>
            </a:pPr>
            <a:endParaRPr lang="ru-RU" sz="3200" i="1" dirty="0" smtClean="0"/>
          </a:p>
          <a:p>
            <a:pPr>
              <a:buNone/>
            </a:pPr>
            <a:endParaRPr lang="ru-RU" sz="3200" dirty="0"/>
          </a:p>
        </p:txBody>
      </p:sp>
      <p:pic>
        <p:nvPicPr>
          <p:cNvPr id="4" name="Рисунок 3" descr="C:\Documents and Settings\Аня\Рабочий стол\Логопедия\дети с ОВЗ\фото поддержка\День защиты детей\IMG_6643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43372" y="4000504"/>
            <a:ext cx="3714776" cy="2357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2976" y="785794"/>
            <a:ext cx="6858048" cy="100013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C00000"/>
                </a:solidFill>
              </a:rPr>
              <a:t/>
            </a:r>
            <a:br>
              <a:rPr lang="ru-RU" dirty="0" smtClean="0">
                <a:solidFill>
                  <a:srgbClr val="C00000"/>
                </a:solidFill>
              </a:rPr>
            </a:br>
            <a:r>
              <a:rPr lang="ru-RU" dirty="0" smtClean="0">
                <a:solidFill>
                  <a:srgbClr val="C00000"/>
                </a:solidFill>
              </a:rPr>
              <a:t/>
            </a:r>
            <a:br>
              <a:rPr lang="ru-RU" dirty="0" smtClean="0">
                <a:solidFill>
                  <a:srgbClr val="C00000"/>
                </a:solidFill>
              </a:rPr>
            </a:br>
            <a:r>
              <a:rPr lang="ru-RU" dirty="0" smtClean="0">
                <a:solidFill>
                  <a:srgbClr val="C00000"/>
                </a:solidFill>
              </a:rPr>
              <a:t/>
            </a:r>
            <a:br>
              <a:rPr lang="ru-RU" dirty="0" smtClean="0">
                <a:solidFill>
                  <a:srgbClr val="C00000"/>
                </a:solidFill>
              </a:rPr>
            </a:br>
            <a:r>
              <a:rPr lang="ru-RU" i="1" dirty="0" smtClean="0">
                <a:solidFill>
                  <a:srgbClr val="C00000"/>
                </a:solidFill>
              </a:rPr>
              <a:t>Задачи:</a:t>
            </a:r>
            <a:endParaRPr lang="ru-RU" i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/>
              <a:t>  </a:t>
            </a:r>
          </a:p>
          <a:p>
            <a:r>
              <a:rPr lang="ru-RU" dirty="0" smtClean="0"/>
              <a:t> развитие речи детей и коррекция</a:t>
            </a:r>
          </a:p>
          <a:p>
            <a:pPr>
              <a:buNone/>
            </a:pPr>
            <a:r>
              <a:rPr lang="ru-RU" dirty="0" smtClean="0"/>
              <a:t>      ее нарушений;	</a:t>
            </a:r>
          </a:p>
          <a:p>
            <a:r>
              <a:rPr lang="ru-RU" dirty="0" smtClean="0"/>
              <a:t> развитие мотивационных устремлений ребенка на исправление своих речевых дефектов через театральную деятельность;</a:t>
            </a:r>
          </a:p>
          <a:p>
            <a:r>
              <a:rPr lang="ru-RU" dirty="0" smtClean="0"/>
              <a:t> обеспечение понимания детьми способов коррекции речи;</a:t>
            </a:r>
          </a:p>
          <a:p>
            <a:r>
              <a:rPr lang="ru-RU" dirty="0" smtClean="0"/>
              <a:t> развитие познавательных способностей, произвольной регуляции деятельности, эмоционально-личностной сферы;</a:t>
            </a:r>
          </a:p>
          <a:p>
            <a:r>
              <a:rPr lang="ru-RU" dirty="0" smtClean="0"/>
              <a:t> развитие эстетических способностей.</a:t>
            </a:r>
          </a:p>
          <a:p>
            <a:endParaRPr lang="ru-RU" dirty="0"/>
          </a:p>
        </p:txBody>
      </p:sp>
      <p:pic>
        <p:nvPicPr>
          <p:cNvPr id="5" name="Рисунок 4" descr="H:\поддержка фото\фото поддержка\Новая папка\20140319_122453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72198" y="1142984"/>
            <a:ext cx="2071702" cy="18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96086"/>
          </a:xfrm>
        </p:spPr>
        <p:txBody>
          <a:bodyPr>
            <a:normAutofit/>
          </a:bodyPr>
          <a:lstStyle/>
          <a:p>
            <a:r>
              <a:rPr lang="ru-RU" sz="4400" dirty="0" smtClean="0">
                <a:solidFill>
                  <a:srgbClr val="C00000"/>
                </a:solidFill>
              </a:rPr>
              <a:t>      Театрализованные игры</a:t>
            </a:r>
            <a:endParaRPr lang="ru-RU" sz="4400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2285992"/>
            <a:ext cx="8258204" cy="403860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/>
              <a:t>        Режиссерские игры         Игры драматизации </a:t>
            </a:r>
            <a:endParaRPr lang="ru-RU" sz="24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071538" y="2786058"/>
            <a:ext cx="2714644" cy="3357586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chemeClr val="tx1"/>
                </a:solidFill>
              </a:rPr>
              <a:t>К режиссерским играм</a:t>
            </a:r>
          </a:p>
          <a:p>
            <a:pPr algn="ctr"/>
            <a:r>
              <a:rPr lang="ru-RU" sz="1400" dirty="0" smtClean="0">
                <a:solidFill>
                  <a:schemeClr val="tx1"/>
                </a:solidFill>
              </a:rPr>
              <a:t> относятся настольный</a:t>
            </a:r>
          </a:p>
          <a:p>
            <a:pPr algn="ctr"/>
            <a:r>
              <a:rPr lang="ru-RU" sz="1400" dirty="0" smtClean="0">
                <a:solidFill>
                  <a:schemeClr val="tx1"/>
                </a:solidFill>
              </a:rPr>
              <a:t> театр </a:t>
            </a:r>
          </a:p>
          <a:p>
            <a:pPr algn="ctr"/>
            <a:r>
              <a:rPr lang="ru-RU" sz="1400" dirty="0" smtClean="0">
                <a:solidFill>
                  <a:schemeClr val="tx1"/>
                </a:solidFill>
              </a:rPr>
              <a:t>игрушек и картинок, стендовые игры (стенд-книжка, теневой театр, театр на </a:t>
            </a:r>
            <a:r>
              <a:rPr lang="ru-RU" sz="1400" dirty="0" err="1" smtClean="0">
                <a:solidFill>
                  <a:schemeClr val="tx1"/>
                </a:solidFill>
              </a:rPr>
              <a:t>фланелеграфе</a:t>
            </a:r>
            <a:r>
              <a:rPr lang="ru-RU" sz="1400" dirty="0" smtClean="0">
                <a:solidFill>
                  <a:schemeClr val="tx1"/>
                </a:solidFill>
              </a:rPr>
              <a:t>). Здесь ребенок сам создает </a:t>
            </a:r>
          </a:p>
          <a:p>
            <a:pPr algn="ctr"/>
            <a:r>
              <a:rPr lang="ru-RU" sz="1400" dirty="0" smtClean="0">
                <a:solidFill>
                  <a:schemeClr val="tx1"/>
                </a:solidFill>
              </a:rPr>
              <a:t>сценарий, играет роль игрушечного персонажа (объемного или плоскостного). </a:t>
            </a: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429124" y="2714620"/>
            <a:ext cx="2928958" cy="3429024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chemeClr val="tx1"/>
                </a:solidFill>
              </a:rPr>
              <a:t>Игры драматизации </a:t>
            </a:r>
          </a:p>
          <a:p>
            <a:pPr algn="ctr"/>
            <a:r>
              <a:rPr lang="ru-RU" sz="1400" dirty="0" smtClean="0">
                <a:solidFill>
                  <a:schemeClr val="tx1"/>
                </a:solidFill>
              </a:rPr>
              <a:t>предполагают произвольное воспроизведение какого-либо сюжета в соответствии со сценарием. Они основываются на действиях исполнителя, который использует пальчиковый театр и куклы </a:t>
            </a:r>
            <a:r>
              <a:rPr lang="ru-RU" sz="1400" dirty="0" err="1" smtClean="0">
                <a:solidFill>
                  <a:schemeClr val="tx1"/>
                </a:solidFill>
              </a:rPr>
              <a:t>би-ба-бо</a:t>
            </a:r>
            <a:r>
              <a:rPr lang="ru-RU" sz="1400" dirty="0" smtClean="0">
                <a:solidFill>
                  <a:schemeClr val="tx1"/>
                </a:solidFill>
              </a:rPr>
              <a:t>. Поскольку ребенок играет сам, он может использовать все средства выразительности (интонацию, мимику, </a:t>
            </a:r>
            <a:r>
              <a:rPr lang="ru-RU" sz="1400" dirty="0" err="1" smtClean="0">
                <a:solidFill>
                  <a:schemeClr val="tx1"/>
                </a:solidFill>
              </a:rPr>
              <a:t>панто</a:t>
            </a:r>
            <a:r>
              <a:rPr lang="ru-RU" sz="1400" dirty="0" smtClean="0">
                <a:solidFill>
                  <a:schemeClr val="tx1"/>
                </a:solidFill>
              </a:rPr>
              <a:t> мимику).</a:t>
            </a: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7" name="Стрелка вниз 6"/>
          <p:cNvSpPr/>
          <p:nvPr/>
        </p:nvSpPr>
        <p:spPr>
          <a:xfrm flipH="1">
            <a:off x="2500298" y="1500174"/>
            <a:ext cx="285752" cy="64294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трелка вниз 10"/>
          <p:cNvSpPr/>
          <p:nvPr/>
        </p:nvSpPr>
        <p:spPr>
          <a:xfrm>
            <a:off x="5500694" y="1428736"/>
            <a:ext cx="285752" cy="64294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867524"/>
          </a:xfrm>
        </p:spPr>
        <p:txBody>
          <a:bodyPr>
            <a:normAutofit fontScale="90000"/>
          </a:bodyPr>
          <a:lstStyle/>
          <a:p>
            <a:r>
              <a:rPr lang="ru-RU" sz="5400" dirty="0" smtClean="0"/>
              <a:t>       </a:t>
            </a:r>
            <a:r>
              <a:rPr lang="ru-RU" sz="4900" dirty="0" smtClean="0">
                <a:solidFill>
                  <a:srgbClr val="C00000"/>
                </a:solidFill>
              </a:rPr>
              <a:t>Режиссерские игры</a:t>
            </a:r>
            <a:endParaRPr lang="ru-RU" sz="4900" dirty="0">
              <a:solidFill>
                <a:srgbClr val="C00000"/>
              </a:solidFill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457200" y="2571744"/>
            <a:ext cx="8229600" cy="3752856"/>
          </a:xfrm>
        </p:spPr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5" name="Рисунок 4" descr="C:\Documents and Settings\Аня\Рабочий стол\Логопедия\поддержка фото\фото поддержка\PICT0443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8662" y="2357430"/>
            <a:ext cx="2786082" cy="2500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://im7-tub-ru.yandex.net/i?id=637446673-49-72&amp;n=21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0" y="2000240"/>
            <a:ext cx="2928958" cy="3143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96086"/>
          </a:xfrm>
        </p:spPr>
        <p:txBody>
          <a:bodyPr>
            <a:normAutofit/>
          </a:bodyPr>
          <a:lstStyle/>
          <a:p>
            <a:r>
              <a:rPr lang="ru-RU" sz="4400" dirty="0" smtClean="0"/>
              <a:t>            </a:t>
            </a:r>
            <a:r>
              <a:rPr lang="ru-RU" sz="4400" dirty="0" smtClean="0">
                <a:solidFill>
                  <a:srgbClr val="C00000"/>
                </a:solidFill>
              </a:rPr>
              <a:t>Игры драматизации</a:t>
            </a:r>
            <a:endParaRPr lang="ru-RU" sz="4400" dirty="0">
              <a:solidFill>
                <a:srgbClr val="C00000"/>
              </a:solidFill>
            </a:endParaRPr>
          </a:p>
        </p:txBody>
      </p:sp>
      <p:sp>
        <p:nvSpPr>
          <p:cNvPr id="10" name="Содержимое 9"/>
          <p:cNvSpPr>
            <a:spLocks noGrp="1"/>
          </p:cNvSpPr>
          <p:nvPr>
            <p:ph idx="1"/>
          </p:nvPr>
        </p:nvSpPr>
        <p:spPr>
          <a:xfrm>
            <a:off x="928662" y="1500174"/>
            <a:ext cx="7758138" cy="5214974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6" name="Рисунок 5" descr="C:\Documents and Settings\Аня\Рабочий стол\Логопедия\поддержка фото\фото поддержка\PICT0459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57884" y="1714488"/>
            <a:ext cx="2714644" cy="2143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://im4-tub-ru.yandex.net/i?id=70886342-08-72&amp;n=21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00430" y="2786058"/>
            <a:ext cx="2143140" cy="1357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C:\Documents and Settings\Аня\Рабочий стол\Логопедия\поддержка фото\фото поддержка\PICT0464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00628" y="4429132"/>
            <a:ext cx="2428892" cy="18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C:\Documents and Settings\Аня\Рабочий стол\Логопедия\дети с ОВЗ\фото поддержка\День защиты детей\IMG_6643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071538" y="2143116"/>
            <a:ext cx="2286015" cy="2000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857232"/>
            <a:ext cx="8186766" cy="71438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400" dirty="0" smtClean="0">
                <a:solidFill>
                  <a:srgbClr val="C00000"/>
                </a:solidFill>
              </a:rPr>
              <a:t>Этапы театрализованных игр.</a:t>
            </a:r>
            <a:endParaRPr lang="ru-RU" sz="4400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dirty="0" smtClean="0"/>
              <a:t>    </a:t>
            </a:r>
            <a:r>
              <a:rPr lang="ru-RU" sz="3300" i="1" u="sng" dirty="0" smtClean="0"/>
              <a:t>1 этап:  </a:t>
            </a:r>
            <a:r>
              <a:rPr lang="ru-RU" dirty="0" smtClean="0"/>
              <a:t>игровые упражнения, направленные на выработку мимики и пантомимики.  </a:t>
            </a:r>
          </a:p>
          <a:p>
            <a:pPr>
              <a:buNone/>
            </a:pPr>
            <a:r>
              <a:rPr lang="ru-RU" sz="3300" i="1" dirty="0" smtClean="0"/>
              <a:t>   </a:t>
            </a:r>
            <a:r>
              <a:rPr lang="ru-RU" sz="3300" i="1" u="sng" dirty="0" smtClean="0"/>
              <a:t>2 этап: </a:t>
            </a:r>
            <a:r>
              <a:rPr lang="ru-RU" dirty="0" smtClean="0"/>
              <a:t>игры и упражнения па развитие дыхания и свободы речевого аппарата, правильной артикуляции,  четкой дикции, разнообразной интонации.</a:t>
            </a:r>
          </a:p>
          <a:p>
            <a:pPr>
              <a:buNone/>
            </a:pPr>
            <a:r>
              <a:rPr lang="ru-RU" sz="3300" i="1" dirty="0" smtClean="0"/>
              <a:t>  </a:t>
            </a:r>
            <a:r>
              <a:rPr lang="ru-RU" sz="3300" i="1" u="sng" dirty="0" smtClean="0"/>
              <a:t>3 этап: </a:t>
            </a:r>
            <a:r>
              <a:rPr lang="ru-RU" dirty="0" smtClean="0"/>
              <a:t>следует переходить к драматизации стихов, прибауток, </a:t>
            </a:r>
            <a:r>
              <a:rPr lang="ru-RU" dirty="0" smtClean="0"/>
              <a:t> </a:t>
            </a:r>
            <a:r>
              <a:rPr lang="ru-RU" dirty="0" err="1" smtClean="0"/>
              <a:t>потешек</a:t>
            </a:r>
            <a:r>
              <a:rPr lang="ru-RU" dirty="0" smtClean="0"/>
              <a:t>.  Дети заранее заучивают тексты, за тем разыгрывают их, используя настольный или пальчиковый театр.</a:t>
            </a:r>
          </a:p>
          <a:p>
            <a:pPr>
              <a:buNone/>
            </a:pPr>
            <a:r>
              <a:rPr lang="ru-RU" sz="3300" i="1" dirty="0" smtClean="0"/>
              <a:t>   </a:t>
            </a:r>
            <a:r>
              <a:rPr lang="ru-RU" sz="3300" i="1" u="sng" dirty="0" smtClean="0"/>
              <a:t>4 этап</a:t>
            </a:r>
            <a:r>
              <a:rPr lang="ru-RU" sz="3300" i="1" dirty="0" smtClean="0"/>
              <a:t>: </a:t>
            </a:r>
            <a:r>
              <a:rPr lang="ru-RU" dirty="0" smtClean="0"/>
              <a:t>драматизации рассказов и сказок. Используются разные  маски или элементы костюмов и виды театров: настольный, пальчиковый, </a:t>
            </a:r>
            <a:r>
              <a:rPr lang="ru-RU" dirty="0" err="1" smtClean="0"/>
              <a:t>би-ба-бо</a:t>
            </a:r>
            <a:r>
              <a:rPr lang="ru-RU" dirty="0" smtClean="0"/>
              <a:t>.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364</TotalTime>
  <Words>298</Words>
  <PresentationFormat>Экран (4:3)</PresentationFormat>
  <Paragraphs>75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Поток</vt:lpstr>
      <vt:lpstr>Использование элементов театрализованной деятельности в коррекционно – логопедической работе.   ГБОУ ЦПМСС «ПОДДЕРЖКА»  учитель – логопед     Трудолюбова А. Н. </vt:lpstr>
      <vt:lpstr>Л.С. Выготский: Театр - самый доступный вид искусства для детей-дошкольников.  </vt:lpstr>
      <vt:lpstr>Театрализованная деятельность способствует развитию многих     сторон личности ребенка.</vt:lpstr>
      <vt:lpstr>Главная  цель:  создание условий для коррекции  речевых нарушений детей и развития  их мотивации на устранение своих  речевых дефектов.    </vt:lpstr>
      <vt:lpstr>   Задачи:</vt:lpstr>
      <vt:lpstr>      Театрализованные игры</vt:lpstr>
      <vt:lpstr>       Режиссерские игры</vt:lpstr>
      <vt:lpstr>            Игры драматизации</vt:lpstr>
      <vt:lpstr>Этапы театрализованных игр.</vt:lpstr>
      <vt:lpstr>Сопряженная гимнастика – театр пальчиков и языка. </vt:lpstr>
      <vt:lpstr>Включение сопряженной гимнастики в занятие по:</vt:lpstr>
      <vt:lpstr>       Систематическое использование “Театра пальчиков и языка” на занятиях и вне занятий позволяет добиться следующих результатов: </vt:lpstr>
      <vt:lpstr>Я могу стать</vt:lpstr>
      <vt:lpstr>Слайд 14</vt:lpstr>
      <vt:lpstr>          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Л.С. Выготский: Театр - самый доступный вид искусства для детей-дошкольников.  </dc:title>
  <cp:lastModifiedBy>Зиннюр</cp:lastModifiedBy>
  <cp:revision>43</cp:revision>
  <dcterms:modified xsi:type="dcterms:W3CDTF">2014-12-03T16:35:41Z</dcterms:modified>
</cp:coreProperties>
</file>