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9" r:id="rId3"/>
    <p:sldId id="261" r:id="rId4"/>
    <p:sldId id="262" r:id="rId5"/>
    <p:sldId id="263" r:id="rId6"/>
    <p:sldId id="270" r:id="rId7"/>
    <p:sldId id="271" r:id="rId8"/>
    <p:sldId id="264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34" y="6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0F5111-7E2C-45DB-B5D9-9F4D4B8B7182}" type="datetimeFigureOut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C84CF5A-B5F4-48A8-9D99-D7DFE916424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E822-BE10-4EED-BBAB-D916A4526A55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CB2B74DA-DE7E-4DCC-806A-A4203CD3C7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693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03D3A-A75E-440F-B81F-1AA3481D1FAB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5B0EB-8EE3-4080-A3F9-00C977FCF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8746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728A9-738A-488B-AF47-F3E442070EB3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F19E0-3CE8-4976-8DD6-C435555797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208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94D2E-AB0C-4093-8D11-CFF81CDDC9A5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8AB2B139-A0BC-4979-8B32-4BB5FA5964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816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39C2-79BE-4D7C-8AB7-A60B7A4B9CA5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AD0E-FF73-4884-874C-2B45C53DF7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2182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3E854-EC9A-4D57-A352-8D1F6562D767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211B8-B339-48D7-8A28-70E243C4AE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245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B80B1-3AE4-4C97-9971-EF62A7A179FF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4255C2AA-5957-4C02-AB3D-8D507FA710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51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5445E-7A73-4950-9DAE-0D41F213FD40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3E0D9-35A0-4B95-8A34-57D6EC9448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292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40812-B449-4DB3-9FE9-2BC540C09418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CA99E-39F0-4051-BCEA-C1CCAE7B65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513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129CA-607B-4F91-AC12-6B3C7B9BAE49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B9D79-F668-4E44-9E0F-D6C5B79862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556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DE490-425E-4831-8FFF-B51F98CC1080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E0B98-E537-40D5-B32D-270A8799BB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056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2F3CD7-F5FD-49DC-915B-6B45C0389F67}" type="datetime1">
              <a:rPr lang="ru-RU"/>
              <a:pPr>
                <a:defRPr/>
              </a:pPr>
              <a:t>18.11.2018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latin typeface="Franklin Gothic Book" panose="020B0503020102020204" pitchFamily="34" charset="0"/>
              </a:defRPr>
            </a:lvl1pPr>
          </a:lstStyle>
          <a:p>
            <a:fld id="{06C8507B-202B-4862-8B5D-31AD3D29CFD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25" r:id="rId4"/>
    <p:sldLayoutId id="2147483734" r:id="rId5"/>
    <p:sldLayoutId id="2147483726" r:id="rId6"/>
    <p:sldLayoutId id="2147483727" r:id="rId7"/>
    <p:sldLayoutId id="2147483735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elegend.ru/images/muse.jpg" TargetMode="External"/><Relationship Id="rId7" Type="http://schemas.openxmlformats.org/officeDocument/2006/relationships/hyperlink" Target="http://www.j100.ru/upload/iblock/e68/e68b3f13c791d5717dd4cbfa67db481a.jpg" TargetMode="External"/><Relationship Id="rId2" Type="http://schemas.openxmlformats.org/officeDocument/2006/relationships/hyperlink" Target="http://img1.liveinternet.ru/images/attach/c/0/38/804/38804958_44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eoples.ru/art/music/conductor/daniele_gatti/gatti_3_s.jpg" TargetMode="External"/><Relationship Id="rId5" Type="http://schemas.openxmlformats.org/officeDocument/2006/relationships/hyperlink" Target="http://markarbejde.ru/m/img/21536.jpg" TargetMode="External"/><Relationship Id="rId4" Type="http://schemas.openxmlformats.org/officeDocument/2006/relationships/hyperlink" Target="http://www.mega-stars.ru/img/compositors/bio_pictures/chajkov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928670"/>
            <a:ext cx="8229600" cy="206828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84632" algn="ctr" fontAlgn="auto">
              <a:spcAft>
                <a:spcPts val="0"/>
              </a:spcAft>
              <a:defRPr/>
            </a:pPr>
            <a:r>
              <a:rPr lang="ru-RU" sz="36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Тема урока:</a:t>
            </a:r>
            <a:r>
              <a:rPr lang="ru-RU" sz="36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36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36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«</a:t>
            </a:r>
            <a:r>
              <a:rPr lang="ru-RU" sz="3600" b="1" u="sng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Муза – покровительница музыки!</a:t>
            </a:r>
            <a:r>
              <a:rPr lang="ru-RU" sz="36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E3EC0EF-DE5C-4B9A-834C-72EB7262C0F4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1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04247" y="5657671"/>
            <a:ext cx="2328455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1 класс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1 урок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1 четверть</a:t>
            </a:r>
            <a:endParaRPr lang="ru-RU" sz="2400" b="1" dirty="0">
              <a:solidFill>
                <a:srgbClr val="000000"/>
              </a:solidFill>
            </a:endParaRPr>
          </a:p>
        </p:txBody>
      </p:sp>
      <p:pic>
        <p:nvPicPr>
          <p:cNvPr id="1026" name="Picture 2" descr="http://kajlas.ru/wp-content/uploads/2014/12/images_2014_1217_3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287" y="2099605"/>
            <a:ext cx="2335520" cy="3148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anreklama.com.ua/sites/default/files/237922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36" y="2853392"/>
            <a:ext cx="5574824" cy="362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8EFCAF5-BCA6-43AE-AD91-78EDB6065D35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10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468313" y="493713"/>
            <a:ext cx="755967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000000"/>
                </a:solidFill>
              </a:rPr>
              <a:t>Литература, которую я использовала при составлении урока:</a:t>
            </a:r>
            <a:endParaRPr lang="ru-RU" altLang="ru-RU" sz="1600" b="1"/>
          </a:p>
          <a:p>
            <a:r>
              <a:rPr lang="ru-RU" altLang="ru-RU" sz="1600" b="1">
                <a:solidFill>
                  <a:srgbClr val="000000"/>
                </a:solidFill>
              </a:rPr>
              <a:t>Методическое пособие к учебнику 1 класс «Музыка» Е.Д. Критская, Т.С. Шмагина, Г.П. Сергеева.</a:t>
            </a:r>
            <a:endParaRPr lang="ru-RU" altLang="ru-RU" sz="1600" b="1"/>
          </a:p>
          <a:p>
            <a:r>
              <a:rPr lang="ru-RU" altLang="ru-RU" sz="1600" b="1">
                <a:solidFill>
                  <a:srgbClr val="000000"/>
                </a:solidFill>
              </a:rPr>
              <a:t>Учебник «Музыка» 1 класс Е.Д. Критская, Т.С. Шмагина, Г.П. Сергеева.</a:t>
            </a:r>
            <a:endParaRPr lang="ru-RU" altLang="ru-RU" sz="1600" b="1"/>
          </a:p>
          <a:p>
            <a:r>
              <a:rPr lang="ru-RU" altLang="ru-RU" sz="1600" b="1">
                <a:solidFill>
                  <a:srgbClr val="000000"/>
                </a:solidFill>
              </a:rPr>
              <a:t>Музыкальная хрестоматия к учебнику 1 класса.</a:t>
            </a:r>
            <a:endParaRPr lang="ru-RU" altLang="ru-RU" sz="1600" b="1"/>
          </a:p>
          <a:p>
            <a:r>
              <a:rPr lang="ru-RU" altLang="ru-RU" sz="1600" b="1"/>
              <a:t>Музыкальный диск  1 класс.</a:t>
            </a:r>
          </a:p>
          <a:p>
            <a:endParaRPr lang="ru-RU" altLang="ru-RU" sz="1600" b="1"/>
          </a:p>
          <a:p>
            <a:endParaRPr lang="ru-RU" altLang="ru-RU" sz="1600" b="1"/>
          </a:p>
          <a:p>
            <a:r>
              <a:rPr lang="ru-RU" altLang="ru-RU" sz="1600" b="1"/>
              <a:t>Ссылки:</a:t>
            </a:r>
          </a:p>
          <a:p>
            <a:r>
              <a:rPr lang="ru-RU" altLang="ru-RU" sz="1600" b="1">
                <a:hlinkClick r:id="rId2"/>
              </a:rPr>
              <a:t>http://img1.liveinternet.ru/images/attach/c/0/38/804/38804958_4401.jpg</a:t>
            </a:r>
            <a:r>
              <a:rPr lang="ru-RU" altLang="ru-RU" sz="1600" b="1"/>
              <a:t>  Муза</a:t>
            </a:r>
          </a:p>
          <a:p>
            <a:r>
              <a:rPr lang="ru-RU" altLang="ru-RU" sz="1600" b="1">
                <a:hlinkClick r:id="rId3"/>
              </a:rPr>
              <a:t>http://www.onelegend.ru/images/muse.jpg</a:t>
            </a:r>
            <a:r>
              <a:rPr lang="ru-RU" altLang="ru-RU" sz="1600" b="1"/>
              <a:t>   музы</a:t>
            </a:r>
          </a:p>
          <a:p>
            <a:r>
              <a:rPr lang="ru-RU" altLang="ru-RU" sz="1600" b="1">
                <a:hlinkClick r:id="rId4"/>
              </a:rPr>
              <a:t>http://www.mega-stars.ru/img/compositors/bio_pictures/chajkovs.jpg</a:t>
            </a:r>
            <a:r>
              <a:rPr lang="ru-RU" altLang="ru-RU" sz="1600" b="1"/>
              <a:t>   Чайковский</a:t>
            </a:r>
          </a:p>
          <a:p>
            <a:r>
              <a:rPr lang="ru-RU" altLang="ru-RU" sz="1600" b="1">
                <a:hlinkClick r:id="rId5"/>
              </a:rPr>
              <a:t>http://markarbejde.ru/m/img/21536.jpg</a:t>
            </a:r>
            <a:r>
              <a:rPr lang="ru-RU" altLang="ru-RU" sz="1600" b="1"/>
              <a:t>   оркестр</a:t>
            </a:r>
          </a:p>
          <a:p>
            <a:r>
              <a:rPr lang="ru-RU" altLang="ru-RU" sz="1600" b="1">
                <a:hlinkClick r:id="rId6"/>
              </a:rPr>
              <a:t>http://www.peoples.ru/art/music/conductor/daniele_gatti/gatti_3_s.jpg</a:t>
            </a:r>
            <a:r>
              <a:rPr lang="ru-RU" altLang="ru-RU" sz="1600" b="1"/>
              <a:t>   дирижёр</a:t>
            </a:r>
          </a:p>
          <a:p>
            <a:r>
              <a:rPr lang="ru-RU" altLang="ru-RU" sz="1600" b="1">
                <a:hlinkClick r:id="rId7"/>
              </a:rPr>
              <a:t>http://www.j100.ru/upload/iblock/e68/e68b3f13c791d5717dd4cbfa67db481a.jpg</a:t>
            </a:r>
            <a:r>
              <a:rPr lang="ru-RU" altLang="ru-RU" sz="1600" b="1"/>
              <a:t> здравствуй, школа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DC7DBC9-40CE-40C7-AF70-C30FDCC285F0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2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9219" name="Рисунок 2" descr="музы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74" y="3277221"/>
            <a:ext cx="2662014" cy="358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37064" y="3706475"/>
            <a:ext cx="3106936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Муза – одна из девяти дочерей древнегреческого Бога Зевса и Мнемозины.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Каждая из дочерей имела влияние на определённую область творчества.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 значит, Муза – покровительница чего?</a:t>
            </a:r>
          </a:p>
        </p:txBody>
      </p:sp>
      <p:pic>
        <p:nvPicPr>
          <p:cNvPr id="5" name="Рисунок 2" descr="47886896_4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52" y="260648"/>
            <a:ext cx="2972901" cy="4328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96374" y="260648"/>
            <a:ext cx="3965575" cy="646112"/>
          </a:xfrm>
          <a:prstGeom prst="rect">
            <a:avLst/>
          </a:prstGeom>
          <a:gradFill rotWithShape="1">
            <a:gsLst>
              <a:gs pos="0">
                <a:srgbClr val="B196D2"/>
              </a:gs>
              <a:gs pos="50000">
                <a:srgbClr val="CFC0E2"/>
              </a:gs>
              <a:gs pos="100000">
                <a:srgbClr val="E7E1F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7030A0"/>
                </a:solidFill>
              </a:rPr>
              <a:t>Муза – добрая волшебница, </a:t>
            </a:r>
          </a:p>
          <a:p>
            <a:pPr eaLnBrk="1" hangingPunct="1"/>
            <a:r>
              <a:rPr lang="ru-RU" altLang="ru-RU" b="1" dirty="0">
                <a:solidFill>
                  <a:srgbClr val="7030A0"/>
                </a:solidFill>
              </a:rPr>
              <a:t>которая откроет нам мир звуков.</a:t>
            </a:r>
          </a:p>
        </p:txBody>
      </p:sp>
      <p:pic>
        <p:nvPicPr>
          <p:cNvPr id="7" name="Рисунок 6" descr="400px-P_music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69825">
            <a:off x="1041569" y="1602916"/>
            <a:ext cx="11430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400px-P_music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54075">
            <a:off x="7164288" y="1785431"/>
            <a:ext cx="119062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7" descr="400px-P_music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81469">
            <a:off x="3750171" y="5663604"/>
            <a:ext cx="119062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C8289F8-14FF-44CA-92A3-AD7CF57529E8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3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0243" name="Рисунок 2" descr="31c85fdf9c106a9c7a4702bc49613cd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071688"/>
            <a:ext cx="36385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063" y="1071563"/>
            <a:ext cx="7500937" cy="8302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Кто нужен для того, чтобы музыка получилась?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2AC12C-7AC4-4D9C-A3B6-DCA1906C4BEE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4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4" name="Рисунок 3" descr="чайковский 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76671"/>
            <a:ext cx="4078213" cy="6052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50825" y="692150"/>
            <a:ext cx="4213225" cy="646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«Па-де-де» (с фр.- шаг) - это танец, который  исполняют два человека.</a:t>
            </a:r>
          </a:p>
        </p:txBody>
      </p:sp>
      <p:pic>
        <p:nvPicPr>
          <p:cNvPr id="11269" name="Рисунок 8" descr="_announcements_4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44291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F6D934D-D71E-4C9C-B3F5-A63C6D252DA3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5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2291" name="Рисунок 6" descr="симф.оркестр.jpg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4499992" cy="299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9592" y="3717032"/>
            <a:ext cx="2519362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atin typeface="Arial" pitchFamily="34" charset="0"/>
                <a:cs typeface="Arial" pitchFamily="34" charset="0"/>
              </a:rPr>
              <a:t>оркестр</a:t>
            </a:r>
          </a:p>
        </p:txBody>
      </p:sp>
      <p:pic>
        <p:nvPicPr>
          <p:cNvPr id="5" name="Рисунок 2" descr="8644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4427983" cy="321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96136" y="2756202"/>
            <a:ext cx="2519362" cy="646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atin typeface="Arial" pitchFamily="34" charset="0"/>
                <a:cs typeface="Arial" pitchFamily="34" charset="0"/>
              </a:rPr>
              <a:t>дирижёр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A99E-39F0-4051-BCEA-C1CCAE7B6533}" type="slidenum">
              <a:rPr lang="ru-RU" altLang="ru-RU" smtClean="0"/>
              <a:pPr/>
              <a:t>6</a:t>
            </a:fld>
            <a:endParaRPr lang="ru-RU" altLang="ru-RU"/>
          </a:p>
        </p:txBody>
      </p:sp>
      <p:pic>
        <p:nvPicPr>
          <p:cNvPr id="2050" name="Picture 2" descr="https://ds03.infourok.ru/uploads/ex/0414/0000ee73-580ec986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7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A99E-39F0-4051-BCEA-C1CCAE7B6533}" type="slidenum">
              <a:rPr lang="ru-RU" altLang="ru-RU" smtClean="0"/>
              <a:pPr/>
              <a:t>7</a:t>
            </a:fld>
            <a:endParaRPr lang="ru-RU" altLang="ru-RU"/>
          </a:p>
        </p:txBody>
      </p:sp>
      <p:pic>
        <p:nvPicPr>
          <p:cNvPr id="3074" name="Picture 2" descr="http://picua.org/img/2016-12/03/gsn8lgmif5mdey14nf9fnztx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160"/>
            <a:ext cx="881208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ytimg.com/vi/U7PU_bN8huw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93356"/>
            <a:ext cx="5184576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72B41B7-8720-468B-A09A-EC2101E25067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8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9802"/>
            <a:ext cx="4500563" cy="6762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               «Песня о школе»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Сл. В. Викторова           Д. Б.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Кабалевский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42943"/>
            <a:ext cx="6624736" cy="58785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Мы в счастливый, светлый день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Поступили в школу.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Школа рада нам была,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Класс просторный отвела.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    И о классе о своём, мы поём, мы поём.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    И о классе о своём, мы поём, мы поём.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Ждут нас новые друзья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Буквы, цифры, ноты.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Вот учитель входит в класс,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Он всему научит нас.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     Об учителе своём, мы поём, мы поём,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     Об учителе своём, мы поём, мы поём.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Переменки и звонок,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И опять уроки.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Интересные дела,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Ну, и песни без числа.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Потому что обо всём, мы поём, мы поём.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Потому что обо всём, мы поём, мы поём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400px-P_music.svg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rot="638094">
            <a:off x="5247453" y="3969183"/>
            <a:ext cx="2301878" cy="207169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etwalls.ru/download.php?file=201505/1280x720/setwalls.ru-796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15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6F190D9-AE89-4BDE-ACD1-FF09F6B02FC6}" type="slidenum">
              <a:rPr lang="ru-RU" altLang="ru-RU">
                <a:solidFill>
                  <a:srgbClr val="D38E27"/>
                </a:solidFill>
                <a:latin typeface="Franklin Gothic Book" panose="020B0503020102020204" pitchFamily="34" charset="0"/>
              </a:rPr>
              <a:pPr eaLnBrk="1" hangingPunct="1"/>
              <a:t>9</a:t>
            </a:fld>
            <a:endParaRPr lang="ru-RU" altLang="ru-RU">
              <a:solidFill>
                <a:srgbClr val="D38E27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3" name="Рисунок 2" descr="smart_objects_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60513">
            <a:off x="2864482" y="3190486"/>
            <a:ext cx="855662" cy="93980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hpThumb_generated_thumbnai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66369">
            <a:off x="5094389" y="3092061"/>
            <a:ext cx="804862" cy="113665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4714875"/>
            <a:ext cx="5165725" cy="10160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/>
              <a:t>МОЛОДЦЫ!!!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460</TotalTime>
  <Words>327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Мишагина</cp:lastModifiedBy>
  <cp:revision>65</cp:revision>
  <dcterms:created xsi:type="dcterms:W3CDTF">2011-08-03T13:40:57Z</dcterms:created>
  <dcterms:modified xsi:type="dcterms:W3CDTF">2018-11-18T06:38:30Z</dcterms:modified>
</cp:coreProperties>
</file>