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58" r:id="rId4"/>
    <p:sldId id="260" r:id="rId5"/>
    <p:sldId id="267" r:id="rId6"/>
    <p:sldId id="269" r:id="rId7"/>
    <p:sldId id="270" r:id="rId8"/>
    <p:sldId id="264" r:id="rId9"/>
    <p:sldId id="266" r:id="rId10"/>
    <p:sldId id="268" r:id="rId11"/>
    <p:sldId id="271" r:id="rId12"/>
    <p:sldId id="259" r:id="rId13"/>
    <p:sldId id="261" r:id="rId14"/>
    <p:sldId id="263" r:id="rId15"/>
    <p:sldId id="262" r:id="rId16"/>
    <p:sldId id="273" r:id="rId17"/>
    <p:sldId id="272" r:id="rId18"/>
    <p:sldId id="274" r:id="rId19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660066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14" autoAdjust="0"/>
    <p:restoredTop sz="94709" autoAdjust="0"/>
  </p:normalViewPr>
  <p:slideViewPr>
    <p:cSldViewPr>
      <p:cViewPr>
        <p:scale>
          <a:sx n="50" d="100"/>
          <a:sy n="50" d="100"/>
        </p:scale>
        <p:origin x="-1914" y="-5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C54810-327D-4B58-BE7B-39F6DE0AAA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6141F1-0FBD-45B2-81AB-6873387FBC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AFBB22-3EF7-4D42-B9F1-C4FE22171E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422F8B-8452-4599-BF92-4A10122EE1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2FEA97-0910-44C2-8A3E-95833FBA51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2E3DE1-44AE-4A9B-A79B-2010549512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12FDA6-075E-4407-9227-3FA0705BB8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8F67C3-A2EC-4230-8D91-571B29A076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5D69E0-E175-4592-A7A3-3FE0076C60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41D3E1-924B-4FCC-96A2-AFC1AB6CD5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092CA7-2CBF-4338-AD1A-422A43ECE8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1323A15D-9A70-499F-8396-872CD817E7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eustudy.ru/perfekt.php" TargetMode="External"/><Relationship Id="rId2" Type="http://schemas.openxmlformats.org/officeDocument/2006/relationships/hyperlink" Target="http://eustudy.ru/study_germany.php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studygerman.ru/online/manual/tempora1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258888" y="510708"/>
            <a:ext cx="6916737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200" b="1" dirty="0" smtClean="0">
                <a:solidFill>
                  <a:srgbClr val="0000FF"/>
                </a:solidFill>
                <a:latin typeface="Monotype Corsiva" pitchFamily="66" charset="0"/>
              </a:rPr>
              <a:t>М</a:t>
            </a:r>
            <a:r>
              <a:rPr lang="ru-RU" sz="3200" b="1" dirty="0" smtClean="0">
                <a:solidFill>
                  <a:srgbClr val="0000FF"/>
                </a:solidFill>
                <a:latin typeface="Monotype Corsiva" pitchFamily="66" charset="0"/>
              </a:rPr>
              <a:t>Б</a:t>
            </a:r>
            <a:r>
              <a:rPr lang="ru-RU" sz="3200" b="1" dirty="0" smtClean="0">
                <a:solidFill>
                  <a:srgbClr val="0000FF"/>
                </a:solidFill>
                <a:latin typeface="Monotype Corsiva" pitchFamily="66" charset="0"/>
              </a:rPr>
              <a:t>ОУ «</a:t>
            </a:r>
            <a:r>
              <a:rPr lang="ru-RU" sz="3200" b="1" dirty="0" err="1" smtClean="0">
                <a:solidFill>
                  <a:srgbClr val="0000FF"/>
                </a:solidFill>
                <a:latin typeface="Monotype Corsiva" pitchFamily="66" charset="0"/>
              </a:rPr>
              <a:t>Ремзаводская</a:t>
            </a:r>
            <a:r>
              <a:rPr lang="ru-RU" sz="3200" b="1" dirty="0" smtClean="0">
                <a:solidFill>
                  <a:srgbClr val="0000FF"/>
                </a:solidFill>
                <a:latin typeface="Monotype Corsiva" pitchFamily="66" charset="0"/>
              </a:rPr>
              <a:t> СОШ»</a:t>
            </a:r>
            <a:r>
              <a:rPr lang="ru-RU" sz="3200" b="1" dirty="0">
                <a:solidFill>
                  <a:srgbClr val="0000FF"/>
                </a:solidFill>
                <a:latin typeface="Monotype Corsiva" pitchFamily="66" charset="0"/>
              </a:rPr>
              <a:t/>
            </a:r>
            <a:br>
              <a:rPr lang="ru-RU" sz="3200" b="1" dirty="0">
                <a:solidFill>
                  <a:srgbClr val="0000FF"/>
                </a:solidFill>
                <a:latin typeface="Monotype Corsiva" pitchFamily="66" charset="0"/>
              </a:rPr>
            </a:br>
            <a:r>
              <a:rPr lang="ru-RU" sz="3200" b="1" dirty="0">
                <a:solidFill>
                  <a:srgbClr val="0000FF"/>
                </a:solidFill>
                <a:latin typeface="Monotype Corsiva" pitchFamily="66" charset="0"/>
              </a:rPr>
              <a:t>Алтайский край</a:t>
            </a:r>
            <a:br>
              <a:rPr lang="ru-RU" sz="3200" b="1" dirty="0">
                <a:solidFill>
                  <a:srgbClr val="0000FF"/>
                </a:solidFill>
                <a:latin typeface="Monotype Corsiva" pitchFamily="66" charset="0"/>
              </a:rPr>
            </a:br>
            <a:r>
              <a:rPr lang="ru-RU" sz="3200" b="1" dirty="0" smtClean="0">
                <a:solidFill>
                  <a:srgbClr val="0000FF"/>
                </a:solidFill>
                <a:latin typeface="Monotype Corsiva" pitchFamily="66" charset="0"/>
              </a:rPr>
              <a:t>Павловский  </a:t>
            </a:r>
            <a:r>
              <a:rPr lang="ru-RU" sz="3200" b="1" dirty="0">
                <a:solidFill>
                  <a:srgbClr val="0000FF"/>
                </a:solidFill>
                <a:latin typeface="Monotype Corsiva" pitchFamily="66" charset="0"/>
              </a:rPr>
              <a:t>район</a:t>
            </a:r>
          </a:p>
          <a:p>
            <a:endParaRPr lang="ru-RU" sz="3200" b="1" dirty="0">
              <a:solidFill>
                <a:srgbClr val="0000FF"/>
              </a:solidFill>
              <a:latin typeface="Monotype Corsiva" pitchFamily="66" charset="0"/>
            </a:endParaRPr>
          </a:p>
          <a:p>
            <a:r>
              <a:rPr lang="de-DE" sz="3200" b="1" dirty="0">
                <a:solidFill>
                  <a:srgbClr val="0000FF"/>
                </a:solidFill>
                <a:latin typeface="Monotype Corsiva" pitchFamily="66" charset="0"/>
              </a:rPr>
              <a:t>Grammatik ist eine harte Nuss! </a:t>
            </a:r>
            <a:r>
              <a:rPr lang="ru-RU" sz="3200" b="1" dirty="0" smtClean="0">
                <a:solidFill>
                  <a:srgbClr val="0000FF"/>
                </a:solidFill>
                <a:latin typeface="Monotype Corsiva" pitchFamily="66" charset="0"/>
              </a:rPr>
              <a:t> </a:t>
            </a:r>
            <a:r>
              <a:rPr lang="en-US" sz="3200" b="1" dirty="0" smtClean="0">
                <a:solidFill>
                  <a:srgbClr val="0000FF"/>
                </a:solidFill>
                <a:latin typeface="Monotype Corsiva" pitchFamily="66" charset="0"/>
              </a:rPr>
              <a:t>Oder? </a:t>
            </a:r>
            <a:endParaRPr lang="de-DE" sz="3200" b="1" dirty="0">
              <a:solidFill>
                <a:srgbClr val="0000FF"/>
              </a:solidFill>
              <a:latin typeface="Monotype Corsiva" pitchFamily="66" charset="0"/>
            </a:endParaRPr>
          </a:p>
          <a:p>
            <a:r>
              <a:rPr lang="en-US" sz="3600" b="1" dirty="0" err="1">
                <a:solidFill>
                  <a:srgbClr val="0000FF"/>
                </a:solidFill>
                <a:latin typeface="Monotype Corsiva" pitchFamily="66" charset="0"/>
              </a:rPr>
              <a:t>Perfekt</a:t>
            </a:r>
            <a:r>
              <a:rPr lang="ru-RU" sz="3600" b="1" dirty="0">
                <a:solidFill>
                  <a:srgbClr val="0000FF"/>
                </a:solidFill>
                <a:latin typeface="Monotype Corsiva" pitchFamily="66" charset="0"/>
              </a:rPr>
              <a:t> </a:t>
            </a:r>
          </a:p>
          <a:p>
            <a:endParaRPr lang="ru-RU" sz="3200" b="1" dirty="0">
              <a:solidFill>
                <a:srgbClr val="0000FF"/>
              </a:solidFill>
              <a:latin typeface="Monotype Corsiva" pitchFamily="66" charset="0"/>
            </a:endParaRPr>
          </a:p>
          <a:p>
            <a:r>
              <a:rPr lang="ru-RU" sz="3200" b="1" dirty="0" err="1">
                <a:solidFill>
                  <a:srgbClr val="0000FF"/>
                </a:solidFill>
                <a:latin typeface="Monotype Corsiva" pitchFamily="66" charset="0"/>
              </a:rPr>
              <a:t>Ступко</a:t>
            </a:r>
            <a:r>
              <a:rPr lang="ru-RU" sz="3200" b="1" dirty="0">
                <a:solidFill>
                  <a:srgbClr val="0000FF"/>
                </a:solidFill>
                <a:latin typeface="Monotype Corsiva" pitchFamily="66" charset="0"/>
              </a:rPr>
              <a:t> Светлана Владимировна</a:t>
            </a:r>
            <a:endParaRPr lang="de-DE" sz="3200" b="1" dirty="0">
              <a:solidFill>
                <a:srgbClr val="0000FF"/>
              </a:solidFill>
              <a:latin typeface="Monotype Corsiva" pitchFamily="66" charset="0"/>
            </a:endParaRPr>
          </a:p>
          <a:p>
            <a:r>
              <a:rPr lang="ru-RU" sz="3200" b="1" dirty="0">
                <a:solidFill>
                  <a:srgbClr val="0000FF"/>
                </a:solidFill>
                <a:latin typeface="Monotype Corsiva" pitchFamily="66" charset="0"/>
              </a:rPr>
              <a:t>учитель немецкого языка</a:t>
            </a:r>
            <a:endParaRPr lang="de-DE" sz="3200" b="1" dirty="0">
              <a:solidFill>
                <a:srgbClr val="0000FF"/>
              </a:solidFill>
              <a:latin typeface="Monotype Corsiva" pitchFamily="66" charset="0"/>
            </a:endParaRPr>
          </a:p>
          <a:p>
            <a:endParaRPr lang="ru-RU" sz="3200" b="1" dirty="0">
              <a:solidFill>
                <a:srgbClr val="0000FF"/>
              </a:solidFill>
              <a:latin typeface="Monotype Corsiva" pitchFamily="66" charset="0"/>
            </a:endParaRPr>
          </a:p>
          <a:p>
            <a:endParaRPr lang="ru-RU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1214438" y="690563"/>
            <a:ext cx="6961187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b="1">
              <a:solidFill>
                <a:srgbClr val="0000FF"/>
              </a:solidFill>
            </a:endParaRPr>
          </a:p>
          <a:p>
            <a:r>
              <a:rPr lang="en-US" sz="2800" i="1">
                <a:latin typeface="Algerian" pitchFamily="82" charset="0"/>
              </a:rPr>
              <a:t>Perfekt</a:t>
            </a:r>
            <a:r>
              <a:rPr lang="ru-RU" sz="2800" i="1">
                <a:latin typeface="Algerian" pitchFamily="82" charset="0"/>
              </a:rPr>
              <a:t> - </a:t>
            </a:r>
            <a:endParaRPr lang="en-US" sz="2800" i="1">
              <a:latin typeface="Algerian" pitchFamily="82" charset="0"/>
            </a:endParaRPr>
          </a:p>
          <a:p>
            <a:r>
              <a:rPr lang="ru-RU" sz="3600" b="1" i="1">
                <a:solidFill>
                  <a:srgbClr val="0000FF"/>
                </a:solidFill>
                <a:latin typeface="Monotype Corsiva" pitchFamily="66" charset="0"/>
              </a:rPr>
              <a:t>Глагол  </a:t>
            </a:r>
            <a:r>
              <a:rPr lang="en-US" sz="4800" b="1" i="1">
                <a:solidFill>
                  <a:srgbClr val="0000FF"/>
                </a:solidFill>
                <a:cs typeface="Times New Roman" pitchFamily="18" charset="0"/>
              </a:rPr>
              <a:t>sein </a:t>
            </a:r>
            <a:r>
              <a:rPr lang="ru-RU" sz="3600" b="1" i="1">
                <a:solidFill>
                  <a:srgbClr val="0000FF"/>
                </a:solidFill>
                <a:latin typeface="Monotype Corsiva" pitchFamily="66" charset="0"/>
              </a:rPr>
              <a:t>употребляется:</a:t>
            </a:r>
          </a:p>
          <a:p>
            <a:r>
              <a:rPr lang="ru-RU" sz="3600" b="1" i="1">
                <a:solidFill>
                  <a:srgbClr val="0000FF"/>
                </a:solidFill>
                <a:latin typeface="Monotype Corsiva" pitchFamily="66" charset="0"/>
              </a:rPr>
              <a:t>1. С</a:t>
            </a:r>
            <a:r>
              <a:rPr lang="ru-RU" sz="3600" b="1">
                <a:solidFill>
                  <a:srgbClr val="0000FF"/>
                </a:solidFill>
                <a:latin typeface="Monotype Corsiva" pitchFamily="66" charset="0"/>
              </a:rPr>
              <a:t> глаголами, обозначающими движение </a:t>
            </a:r>
            <a:r>
              <a:rPr lang="ru-RU" sz="3600" b="1" i="1">
                <a:solidFill>
                  <a:srgbClr val="0000FF"/>
                </a:solidFill>
                <a:latin typeface="Monotype Corsiva" pitchFamily="66" charset="0"/>
              </a:rPr>
              <a:t>по направлению к или от места,</a:t>
            </a:r>
            <a:r>
              <a:rPr lang="en-US" sz="3600" b="1">
                <a:solidFill>
                  <a:srgbClr val="0000FF"/>
                </a:solidFill>
                <a:latin typeface="Monotype Corsiva" pitchFamily="66" charset="0"/>
              </a:rPr>
              <a:t> </a:t>
            </a:r>
            <a:r>
              <a:rPr lang="en-US" sz="3600" b="1">
                <a:solidFill>
                  <a:srgbClr val="0000FF"/>
                </a:solidFill>
                <a:cs typeface="Times New Roman" pitchFamily="18" charset="0"/>
              </a:rPr>
              <a:t>z.B. </a:t>
            </a:r>
            <a:r>
              <a:rPr lang="ru-RU" sz="3600" b="1">
                <a:solidFill>
                  <a:srgbClr val="0000FF"/>
                </a:solidFill>
                <a:cs typeface="Times New Roman" pitchFamily="18" charset="0"/>
              </a:rPr>
              <a:t>kommen, gehen, laufen, fahren </a:t>
            </a:r>
            <a:r>
              <a:rPr lang="en-US" sz="3600" b="1">
                <a:solidFill>
                  <a:srgbClr val="0000FF"/>
                </a:solidFill>
                <a:cs typeface="Times New Roman" pitchFamily="18" charset="0"/>
              </a:rPr>
              <a:t>.</a:t>
            </a:r>
            <a:r>
              <a:rPr lang="ru-RU" sz="3600" b="1">
                <a:solidFill>
                  <a:srgbClr val="0000FF"/>
                </a:solidFill>
                <a:cs typeface="Times New Roman" pitchFamily="18" charset="0"/>
              </a:rPr>
              <a:t> </a:t>
            </a:r>
            <a:endParaRPr lang="ru-RU" sz="3600" b="1" i="1">
              <a:solidFill>
                <a:srgbClr val="0000FF"/>
              </a:solidFill>
              <a:cs typeface="Times New Roman" pitchFamily="18" charset="0"/>
            </a:endParaRPr>
          </a:p>
          <a:p>
            <a:r>
              <a:rPr lang="ru-RU" sz="3600" b="1" i="1">
                <a:solidFill>
                  <a:srgbClr val="0000FF"/>
                </a:solidFill>
                <a:latin typeface="Monotype Corsiva" pitchFamily="66" charset="0"/>
              </a:rPr>
              <a:t>2. С глаголами, которые обозначают изменение состояния, </a:t>
            </a:r>
            <a:r>
              <a:rPr lang="en-US" sz="3600" b="1">
                <a:solidFill>
                  <a:srgbClr val="0000FF"/>
                </a:solidFill>
                <a:cs typeface="Times New Roman" pitchFamily="18" charset="0"/>
              </a:rPr>
              <a:t>einschlafen </a:t>
            </a:r>
            <a:r>
              <a:rPr lang="ru-RU" sz="3600" b="1">
                <a:solidFill>
                  <a:srgbClr val="0000FF"/>
                </a:solidFill>
                <a:cs typeface="Times New Roman" pitchFamily="18" charset="0"/>
              </a:rPr>
              <a:t>, </a:t>
            </a:r>
            <a:r>
              <a:rPr lang="en-US" sz="3600" b="1">
                <a:solidFill>
                  <a:srgbClr val="0000FF"/>
                </a:solidFill>
                <a:cs typeface="Times New Roman" pitchFamily="18" charset="0"/>
              </a:rPr>
              <a:t>erwachen</a:t>
            </a:r>
            <a:r>
              <a:rPr lang="ru-RU" sz="3600" b="1">
                <a:solidFill>
                  <a:srgbClr val="0000FF"/>
                </a:solidFill>
                <a:cs typeface="Times New Roman" pitchFamily="18" charset="0"/>
              </a:rPr>
              <a:t>, </a:t>
            </a:r>
            <a:r>
              <a:rPr lang="en-US" sz="3600" b="1">
                <a:solidFill>
                  <a:srgbClr val="0000FF"/>
                </a:solidFill>
                <a:cs typeface="Times New Roman" pitchFamily="18" charset="0"/>
              </a:rPr>
              <a:t>aufstehen</a:t>
            </a:r>
            <a:r>
              <a:rPr lang="ru-RU" sz="3600" b="1">
                <a:solidFill>
                  <a:srgbClr val="0000FF"/>
                </a:solidFill>
                <a:cs typeface="Times New Roman" pitchFamily="18" charset="0"/>
              </a:rPr>
              <a:t>, </a:t>
            </a:r>
            <a:r>
              <a:rPr lang="en-US" sz="3600" b="1">
                <a:solidFill>
                  <a:srgbClr val="0000FF"/>
                </a:solidFill>
                <a:cs typeface="Times New Roman" pitchFamily="18" charset="0"/>
              </a:rPr>
              <a:t>wachsen </a:t>
            </a:r>
            <a:r>
              <a:rPr lang="ru-RU" sz="3600" b="1">
                <a:solidFill>
                  <a:srgbClr val="0000FF"/>
                </a:solidFill>
                <a:cs typeface="Times New Roman" pitchFamily="18" charset="0"/>
              </a:rPr>
              <a:t>.</a:t>
            </a:r>
            <a:r>
              <a:rPr lang="en-US" sz="3600" b="1">
                <a:solidFill>
                  <a:srgbClr val="0000FF"/>
                </a:solidFill>
                <a:cs typeface="Times New Roman" pitchFamily="18" charset="0"/>
              </a:rPr>
              <a:t> </a:t>
            </a:r>
            <a:endParaRPr lang="ru-RU" sz="3600" b="1" i="1">
              <a:solidFill>
                <a:srgbClr val="0000FF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1214438" y="690563"/>
            <a:ext cx="6961187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b="1">
              <a:solidFill>
                <a:srgbClr val="0000FF"/>
              </a:solidFill>
            </a:endParaRPr>
          </a:p>
          <a:p>
            <a:r>
              <a:rPr lang="en-US" sz="2800" i="1">
                <a:latin typeface="Algerian" pitchFamily="82" charset="0"/>
              </a:rPr>
              <a:t>Perfekt</a:t>
            </a:r>
            <a:r>
              <a:rPr lang="ru-RU" sz="2800" i="1">
                <a:latin typeface="Algerian" pitchFamily="82" charset="0"/>
              </a:rPr>
              <a:t> – </a:t>
            </a:r>
          </a:p>
          <a:p>
            <a:endParaRPr lang="en-US" sz="2800" i="1">
              <a:latin typeface="Algerian" pitchFamily="82" charset="0"/>
            </a:endParaRPr>
          </a:p>
          <a:p>
            <a:r>
              <a:rPr lang="ru-RU" sz="3600" b="1" i="1">
                <a:solidFill>
                  <a:srgbClr val="0000FF"/>
                </a:solidFill>
                <a:latin typeface="Monotype Corsiva" pitchFamily="66" charset="0"/>
              </a:rPr>
              <a:t>Глагол </a:t>
            </a:r>
            <a:r>
              <a:rPr lang="ru-RU" sz="2800" b="1" i="1">
                <a:solidFill>
                  <a:srgbClr val="0000FF"/>
                </a:solidFill>
                <a:latin typeface="Monotype Corsiva" pitchFamily="66" charset="0"/>
              </a:rPr>
              <a:t> </a:t>
            </a:r>
            <a:r>
              <a:rPr lang="en-US" sz="4800" b="1" i="1">
                <a:solidFill>
                  <a:srgbClr val="0000FF"/>
                </a:solidFill>
                <a:cs typeface="Times New Roman" pitchFamily="18" charset="0"/>
              </a:rPr>
              <a:t>sein</a:t>
            </a:r>
            <a:r>
              <a:rPr lang="en-US" sz="4000" b="1" i="1">
                <a:solidFill>
                  <a:srgbClr val="0000FF"/>
                </a:solidFill>
                <a:latin typeface="Monotype Corsiva" pitchFamily="66" charset="0"/>
              </a:rPr>
              <a:t> </a:t>
            </a:r>
            <a:r>
              <a:rPr lang="ru-RU" sz="3600" b="1" i="1">
                <a:solidFill>
                  <a:srgbClr val="0000FF"/>
                </a:solidFill>
                <a:latin typeface="Monotype Corsiva" pitchFamily="66" charset="0"/>
              </a:rPr>
              <a:t>употребляется:</a:t>
            </a:r>
          </a:p>
          <a:p>
            <a:endParaRPr lang="ru-RU" sz="2800" i="1">
              <a:latin typeface="Algerian" pitchFamily="82" charset="0"/>
            </a:endParaRPr>
          </a:p>
          <a:p>
            <a:r>
              <a:rPr lang="ru-RU" sz="3600" b="1" i="1">
                <a:solidFill>
                  <a:srgbClr val="0000FF"/>
                </a:solidFill>
                <a:latin typeface="Monotype Corsiva" pitchFamily="66" charset="0"/>
              </a:rPr>
              <a:t>3. Со следующими  глаголами: </a:t>
            </a:r>
          </a:p>
          <a:p>
            <a:endParaRPr lang="en-US" sz="3600" b="1">
              <a:solidFill>
                <a:srgbClr val="0000FF"/>
              </a:solidFill>
              <a:latin typeface="Monotype Corsiva" pitchFamily="66" charset="0"/>
              <a:cs typeface="Times New Roman" pitchFamily="18" charset="0"/>
            </a:endParaRPr>
          </a:p>
          <a:p>
            <a:r>
              <a:rPr lang="ru-RU" sz="3600" b="1">
                <a:solidFill>
                  <a:srgbClr val="0000FF"/>
                </a:solidFill>
                <a:cs typeface="Times New Roman" pitchFamily="18" charset="0"/>
              </a:rPr>
              <a:t> </a:t>
            </a:r>
            <a:r>
              <a:rPr lang="en-US" sz="3600" b="1">
                <a:solidFill>
                  <a:srgbClr val="0000FF"/>
                </a:solidFill>
                <a:cs typeface="Times New Roman" pitchFamily="18" charset="0"/>
              </a:rPr>
              <a:t>sein, </a:t>
            </a:r>
            <a:r>
              <a:rPr lang="ru-RU" sz="3600" b="1">
                <a:solidFill>
                  <a:srgbClr val="0000FF"/>
                </a:solidFill>
                <a:cs typeface="Times New Roman" pitchFamily="18" charset="0"/>
              </a:rPr>
              <a:t> </a:t>
            </a:r>
            <a:r>
              <a:rPr lang="en-US" sz="3600" b="1">
                <a:solidFill>
                  <a:srgbClr val="0000FF"/>
                </a:solidFill>
                <a:cs typeface="Times New Roman" pitchFamily="18" charset="0"/>
              </a:rPr>
              <a:t>werden, </a:t>
            </a:r>
            <a:r>
              <a:rPr lang="ru-RU" sz="3600" b="1">
                <a:solidFill>
                  <a:srgbClr val="0000FF"/>
                </a:solidFill>
                <a:cs typeface="Times New Roman" pitchFamily="18" charset="0"/>
              </a:rPr>
              <a:t> </a:t>
            </a:r>
            <a:r>
              <a:rPr lang="en-US" sz="3600" b="1">
                <a:solidFill>
                  <a:srgbClr val="0000FF"/>
                </a:solidFill>
                <a:cs typeface="Times New Roman" pitchFamily="18" charset="0"/>
              </a:rPr>
              <a:t>bleiben, </a:t>
            </a:r>
            <a:r>
              <a:rPr lang="ru-RU" sz="3600" b="1">
                <a:solidFill>
                  <a:srgbClr val="0000FF"/>
                </a:solidFill>
                <a:cs typeface="Times New Roman" pitchFamily="18" charset="0"/>
              </a:rPr>
              <a:t> </a:t>
            </a:r>
            <a:r>
              <a:rPr lang="en-US" sz="3600" b="1">
                <a:solidFill>
                  <a:srgbClr val="0000FF"/>
                </a:solidFill>
                <a:cs typeface="Times New Roman" pitchFamily="18" charset="0"/>
              </a:rPr>
              <a:t>begegnen, gelingen, </a:t>
            </a:r>
            <a:r>
              <a:rPr lang="ru-RU" sz="3600" b="1">
                <a:solidFill>
                  <a:srgbClr val="0000FF"/>
                </a:solidFill>
                <a:cs typeface="Times New Roman" pitchFamily="18" charset="0"/>
              </a:rPr>
              <a:t> </a:t>
            </a:r>
            <a:r>
              <a:rPr lang="en-US" sz="3600" b="1">
                <a:solidFill>
                  <a:srgbClr val="0000FF"/>
                </a:solidFill>
                <a:cs typeface="Times New Roman" pitchFamily="18" charset="0"/>
              </a:rPr>
              <a:t>misslingen,</a:t>
            </a:r>
            <a:r>
              <a:rPr lang="ru-RU" sz="3600" b="1">
                <a:solidFill>
                  <a:srgbClr val="0000FF"/>
                </a:solidFill>
                <a:cs typeface="Times New Roman" pitchFamily="18" charset="0"/>
              </a:rPr>
              <a:t> </a:t>
            </a:r>
            <a:r>
              <a:rPr lang="en-US" sz="3600" b="1">
                <a:solidFill>
                  <a:srgbClr val="0000FF"/>
                </a:solidFill>
                <a:cs typeface="Times New Roman" pitchFamily="18" charset="0"/>
              </a:rPr>
              <a:t>folgen</a:t>
            </a:r>
            <a:r>
              <a:rPr lang="ru-RU" sz="3600" b="1">
                <a:solidFill>
                  <a:srgbClr val="0000FF"/>
                </a:solidFill>
                <a:cs typeface="Times New Roman" pitchFamily="18" charset="0"/>
              </a:rPr>
              <a:t>, </a:t>
            </a:r>
            <a:r>
              <a:rPr lang="en-US" sz="3600" b="1">
                <a:solidFill>
                  <a:srgbClr val="0000FF"/>
                </a:solidFill>
                <a:cs typeface="Times New Roman" pitchFamily="18" charset="0"/>
              </a:rPr>
              <a:t> geschehen, passieren.</a:t>
            </a:r>
            <a:endParaRPr lang="ru-RU" sz="3600" b="1">
              <a:solidFill>
                <a:srgbClr val="0000FF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1"/>
          <p:cNvSpPr>
            <a:spLocks noChangeArrowheads="1"/>
          </p:cNvSpPr>
          <p:nvPr/>
        </p:nvSpPr>
        <p:spPr bwMode="auto">
          <a:xfrm>
            <a:off x="11917363" y="3573463"/>
            <a:ext cx="9144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39" name="Rectangle 32"/>
          <p:cNvSpPr>
            <a:spLocks noChangeArrowheads="1"/>
          </p:cNvSpPr>
          <p:nvPr/>
        </p:nvSpPr>
        <p:spPr bwMode="auto">
          <a:xfrm>
            <a:off x="1857375" y="428625"/>
            <a:ext cx="55991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i="1">
                <a:latin typeface="Algerian" pitchFamily="82" charset="0"/>
              </a:rPr>
              <a:t>Perfekt:</a:t>
            </a:r>
            <a:endParaRPr lang="ru-RU" sz="4000" i="1">
              <a:latin typeface="Algerian" pitchFamily="82" charset="0"/>
            </a:endParaRPr>
          </a:p>
        </p:txBody>
      </p:sp>
      <p:sp>
        <p:nvSpPr>
          <p:cNvPr id="14340" name="Text Box 33"/>
          <p:cNvSpPr txBox="1">
            <a:spLocks noChangeArrowheads="1"/>
          </p:cNvSpPr>
          <p:nvPr/>
        </p:nvSpPr>
        <p:spPr bwMode="auto">
          <a:xfrm>
            <a:off x="900113" y="1484313"/>
            <a:ext cx="72723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0000FF"/>
                </a:solidFill>
                <a:latin typeface="Monotype Corsiva" pitchFamily="66" charset="0"/>
                <a:cs typeface="Times New Roman" pitchFamily="18" charset="0"/>
              </a:rPr>
              <a:t>Приставка </a:t>
            </a:r>
            <a:r>
              <a:rPr lang="en-US" sz="3200" b="1">
                <a:solidFill>
                  <a:srgbClr val="0000FF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de-DE" sz="3200" b="1">
                <a:solidFill>
                  <a:srgbClr val="0000FF"/>
                </a:solidFill>
              </a:rPr>
              <a:t>ge</a:t>
            </a:r>
            <a:r>
              <a:rPr lang="de-DE" sz="3200">
                <a:solidFill>
                  <a:srgbClr val="0000FF"/>
                </a:solidFill>
              </a:rPr>
              <a:t> </a:t>
            </a:r>
            <a:r>
              <a:rPr lang="ru-RU" sz="3200">
                <a:solidFill>
                  <a:srgbClr val="0000FF"/>
                </a:solidFill>
              </a:rPr>
              <a:t>- </a:t>
            </a:r>
            <a:r>
              <a:rPr lang="ru-RU" sz="3200" b="1">
                <a:solidFill>
                  <a:srgbClr val="0000FF"/>
                </a:solidFill>
                <a:latin typeface="Monotype Corsiva" pitchFamily="66" charset="0"/>
              </a:rPr>
              <a:t>не присоединяется, если:</a:t>
            </a:r>
          </a:p>
        </p:txBody>
      </p:sp>
      <p:sp>
        <p:nvSpPr>
          <p:cNvPr id="5154" name="Text Box 34"/>
          <p:cNvSpPr txBox="1">
            <a:spLocks noChangeArrowheads="1"/>
          </p:cNvSpPr>
          <p:nvPr/>
        </p:nvSpPr>
        <p:spPr bwMode="auto">
          <a:xfrm>
            <a:off x="250825" y="2428875"/>
            <a:ext cx="889317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latin typeface="Monotype Corsiva" pitchFamily="66" charset="0"/>
              </a:rPr>
              <a:t>Глагол имеет неотделяемые приставки </a:t>
            </a:r>
            <a:endParaRPr lang="en-US" sz="3600" b="1">
              <a:latin typeface="Monotype Corsiva" pitchFamily="66" charset="0"/>
            </a:endParaRPr>
          </a:p>
          <a:p>
            <a:pPr>
              <a:spcBef>
                <a:spcPct val="50000"/>
              </a:spcBef>
            </a:pPr>
            <a:r>
              <a:rPr lang="de-DE" sz="3200">
                <a:solidFill>
                  <a:srgbClr val="0000FF"/>
                </a:solidFill>
              </a:rPr>
              <a:t>be</a:t>
            </a:r>
            <a:r>
              <a:rPr lang="en-US" sz="3200"/>
              <a:t>-, </a:t>
            </a:r>
            <a:r>
              <a:rPr lang="en-US" sz="3200">
                <a:solidFill>
                  <a:srgbClr val="0000FF"/>
                </a:solidFill>
              </a:rPr>
              <a:t>ge</a:t>
            </a:r>
            <a:r>
              <a:rPr lang="en-US" sz="3200"/>
              <a:t>-,</a:t>
            </a:r>
            <a:r>
              <a:rPr lang="en-US" sz="3200">
                <a:solidFill>
                  <a:srgbClr val="0000FF"/>
                </a:solidFill>
              </a:rPr>
              <a:t>er</a:t>
            </a:r>
            <a:r>
              <a:rPr lang="en-US" sz="3200"/>
              <a:t>-, </a:t>
            </a:r>
            <a:r>
              <a:rPr lang="en-US" sz="3200">
                <a:solidFill>
                  <a:srgbClr val="0000FF"/>
                </a:solidFill>
              </a:rPr>
              <a:t>ver</a:t>
            </a:r>
            <a:r>
              <a:rPr lang="en-US" sz="3200"/>
              <a:t>-,</a:t>
            </a:r>
            <a:r>
              <a:rPr lang="en-US" sz="3200">
                <a:solidFill>
                  <a:srgbClr val="0000FF"/>
                </a:solidFill>
              </a:rPr>
              <a:t>zer</a:t>
            </a:r>
            <a:r>
              <a:rPr lang="ru-RU" sz="3200"/>
              <a:t>;</a:t>
            </a:r>
          </a:p>
        </p:txBody>
      </p:sp>
      <p:sp>
        <p:nvSpPr>
          <p:cNvPr id="14342" name="Text Box 35"/>
          <p:cNvSpPr txBox="1">
            <a:spLocks noChangeArrowheads="1"/>
          </p:cNvSpPr>
          <p:nvPr/>
        </p:nvSpPr>
        <p:spPr bwMode="auto">
          <a:xfrm>
            <a:off x="6659563" y="2349500"/>
            <a:ext cx="19446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800"/>
          </a:p>
        </p:txBody>
      </p:sp>
      <p:sp>
        <p:nvSpPr>
          <p:cNvPr id="5156" name="Text Box 36"/>
          <p:cNvSpPr txBox="1">
            <a:spLocks noChangeArrowheads="1"/>
          </p:cNvSpPr>
          <p:nvPr/>
        </p:nvSpPr>
        <p:spPr bwMode="auto">
          <a:xfrm>
            <a:off x="6072188" y="3857625"/>
            <a:ext cx="266541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0000FF"/>
                </a:solidFill>
              </a:rPr>
              <a:t>be</a:t>
            </a:r>
            <a:r>
              <a:rPr lang="en-US"/>
              <a:t>malen – </a:t>
            </a:r>
            <a:r>
              <a:rPr lang="en-US">
                <a:solidFill>
                  <a:srgbClr val="0000FF"/>
                </a:solidFill>
              </a:rPr>
              <a:t>be</a:t>
            </a:r>
            <a:r>
              <a:rPr lang="en-US"/>
              <a:t>malt</a:t>
            </a:r>
            <a:endParaRPr lang="ru-RU"/>
          </a:p>
          <a:p>
            <a:pPr>
              <a:spcBef>
                <a:spcPct val="50000"/>
              </a:spcBef>
            </a:pPr>
            <a:r>
              <a:rPr lang="de-DE">
                <a:solidFill>
                  <a:srgbClr val="0000FF"/>
                </a:solidFill>
              </a:rPr>
              <a:t>er</a:t>
            </a:r>
            <a:r>
              <a:rPr lang="de-DE"/>
              <a:t>zählen</a:t>
            </a:r>
            <a:r>
              <a:rPr lang="ru-RU"/>
              <a:t> - </a:t>
            </a:r>
            <a:r>
              <a:rPr lang="de-DE"/>
              <a:t> </a:t>
            </a:r>
            <a:r>
              <a:rPr lang="en-US">
                <a:solidFill>
                  <a:srgbClr val="0000FF"/>
                </a:solidFill>
              </a:rPr>
              <a:t>e</a:t>
            </a:r>
            <a:r>
              <a:rPr lang="de-DE">
                <a:solidFill>
                  <a:srgbClr val="0000FF"/>
                </a:solidFill>
              </a:rPr>
              <a:t>r</a:t>
            </a:r>
            <a:r>
              <a:rPr lang="de-DE"/>
              <a:t>zählt </a:t>
            </a:r>
            <a:endParaRPr lang="ru-RU"/>
          </a:p>
        </p:txBody>
      </p:sp>
      <p:sp>
        <p:nvSpPr>
          <p:cNvPr id="14344" name="Text Box 37"/>
          <p:cNvSpPr txBox="1">
            <a:spLocks noChangeArrowheads="1"/>
          </p:cNvSpPr>
          <p:nvPr/>
        </p:nvSpPr>
        <p:spPr bwMode="auto">
          <a:xfrm>
            <a:off x="250825" y="3500438"/>
            <a:ext cx="1873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800"/>
          </a:p>
        </p:txBody>
      </p:sp>
      <p:sp>
        <p:nvSpPr>
          <p:cNvPr id="5158" name="Text Box 38"/>
          <p:cNvSpPr txBox="1">
            <a:spLocks noChangeArrowheads="1"/>
          </p:cNvSpPr>
          <p:nvPr/>
        </p:nvSpPr>
        <p:spPr bwMode="auto">
          <a:xfrm>
            <a:off x="0" y="4929188"/>
            <a:ext cx="6429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latin typeface="Monotype Corsiva" pitchFamily="66" charset="0"/>
              </a:rPr>
              <a:t>Глагол имеет суффикс </a:t>
            </a:r>
            <a:r>
              <a:rPr lang="en-US" sz="3600" b="1">
                <a:latin typeface="Monotype Corsiva" pitchFamily="66" charset="0"/>
              </a:rPr>
              <a:t>  </a:t>
            </a:r>
            <a:r>
              <a:rPr lang="en-US" sz="3600"/>
              <a:t>- </a:t>
            </a:r>
            <a:r>
              <a:rPr lang="en-US" sz="3600">
                <a:solidFill>
                  <a:srgbClr val="0000FF"/>
                </a:solidFill>
              </a:rPr>
              <a:t>ieren</a:t>
            </a:r>
            <a:endParaRPr lang="ru-RU" sz="3600">
              <a:solidFill>
                <a:srgbClr val="0000FF"/>
              </a:solidFill>
            </a:endParaRPr>
          </a:p>
        </p:txBody>
      </p:sp>
      <p:sp>
        <p:nvSpPr>
          <p:cNvPr id="5159" name="Text Box 39"/>
          <p:cNvSpPr txBox="1">
            <a:spLocks noChangeArrowheads="1"/>
          </p:cNvSpPr>
          <p:nvPr/>
        </p:nvSpPr>
        <p:spPr bwMode="auto">
          <a:xfrm>
            <a:off x="5572125" y="5572125"/>
            <a:ext cx="316865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/>
              <a:t>musiz</a:t>
            </a:r>
            <a:r>
              <a:rPr lang="de-DE">
                <a:solidFill>
                  <a:srgbClr val="0000FF"/>
                </a:solidFill>
              </a:rPr>
              <a:t>ieren</a:t>
            </a:r>
            <a:r>
              <a:rPr lang="de-DE"/>
              <a:t> </a:t>
            </a:r>
            <a:r>
              <a:rPr lang="ru-RU"/>
              <a:t>-</a:t>
            </a:r>
            <a:r>
              <a:rPr lang="de-DE"/>
              <a:t> musiz</a:t>
            </a:r>
            <a:r>
              <a:rPr lang="de-DE">
                <a:solidFill>
                  <a:srgbClr val="0000FF"/>
                </a:solidFill>
              </a:rPr>
              <a:t>iert</a:t>
            </a:r>
          </a:p>
          <a:p>
            <a:pPr>
              <a:spcBef>
                <a:spcPct val="50000"/>
              </a:spcBef>
            </a:pPr>
            <a:r>
              <a:rPr lang="de-DE"/>
              <a:t>projekt</a:t>
            </a:r>
            <a:r>
              <a:rPr lang="de-DE">
                <a:solidFill>
                  <a:srgbClr val="0000FF"/>
                </a:solidFill>
              </a:rPr>
              <a:t>iren</a:t>
            </a:r>
            <a:r>
              <a:rPr lang="ru-RU"/>
              <a:t> -</a:t>
            </a:r>
            <a:r>
              <a:rPr lang="de-DE"/>
              <a:t> projekt</a:t>
            </a:r>
            <a:r>
              <a:rPr lang="de-DE">
                <a:solidFill>
                  <a:srgbClr val="0000FF"/>
                </a:solidFill>
              </a:rPr>
              <a:t>irt</a:t>
            </a:r>
            <a:r>
              <a:rPr lang="de-DE" sz="1800">
                <a:solidFill>
                  <a:srgbClr val="0000FF"/>
                </a:solidFill>
              </a:rPr>
              <a:t> </a:t>
            </a:r>
            <a:endParaRPr lang="ru-RU" sz="1800">
              <a:solidFill>
                <a:srgbClr val="0000FF"/>
              </a:solidFill>
            </a:endParaRPr>
          </a:p>
        </p:txBody>
      </p:sp>
      <p:sp>
        <p:nvSpPr>
          <p:cNvPr id="5160" name="Text Box 40"/>
          <p:cNvSpPr txBox="1">
            <a:spLocks noChangeArrowheads="1"/>
          </p:cNvSpPr>
          <p:nvPr/>
        </p:nvSpPr>
        <p:spPr bwMode="auto">
          <a:xfrm rot="10800000" flipV="1">
            <a:off x="5143500" y="3929063"/>
            <a:ext cx="863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>
                <a:solidFill>
                  <a:schemeClr val="tx2"/>
                </a:solidFill>
              </a:rPr>
              <a:t>z.B.</a:t>
            </a:r>
            <a:endParaRPr lang="ru-RU" sz="3200">
              <a:solidFill>
                <a:schemeClr val="tx2"/>
              </a:solidFill>
            </a:endParaRPr>
          </a:p>
        </p:txBody>
      </p:sp>
      <p:sp>
        <p:nvSpPr>
          <p:cNvPr id="5161" name="Text Box 41"/>
          <p:cNvSpPr txBox="1">
            <a:spLocks noChangeArrowheads="1"/>
          </p:cNvSpPr>
          <p:nvPr/>
        </p:nvSpPr>
        <p:spPr bwMode="auto">
          <a:xfrm>
            <a:off x="4572000" y="5715000"/>
            <a:ext cx="863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>
                <a:solidFill>
                  <a:schemeClr val="tx2"/>
                </a:solidFill>
              </a:rPr>
              <a:t>z.B.</a:t>
            </a:r>
            <a:endParaRPr lang="ru-RU" sz="320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5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5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54" grpId="0"/>
      <p:bldP spid="5156" grpId="0"/>
      <p:bldP spid="5158" grpId="0"/>
      <p:bldP spid="5159" grpId="0"/>
      <p:bldP spid="5160" grpId="0"/>
      <p:bldP spid="516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1763713" y="549275"/>
            <a:ext cx="55991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i="1">
                <a:latin typeface="Algerian" pitchFamily="82" charset="0"/>
              </a:rPr>
              <a:t>Perfekt:</a:t>
            </a:r>
            <a:endParaRPr lang="ru-RU" sz="4000" i="1">
              <a:latin typeface="Algerian" pitchFamily="82" charset="0"/>
            </a:endParaRPr>
          </a:p>
        </p:txBody>
      </p:sp>
      <p:sp>
        <p:nvSpPr>
          <p:cNvPr id="15363" name="Text Box 5"/>
          <p:cNvSpPr txBox="1">
            <a:spLocks noChangeArrowheads="1"/>
          </p:cNvSpPr>
          <p:nvPr/>
        </p:nvSpPr>
        <p:spPr bwMode="auto">
          <a:xfrm>
            <a:off x="755650" y="1700213"/>
            <a:ext cx="2736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800"/>
          </a:p>
        </p:txBody>
      </p:sp>
      <p:sp>
        <p:nvSpPr>
          <p:cNvPr id="15364" name="Text Box 6"/>
          <p:cNvSpPr txBox="1">
            <a:spLocks noChangeArrowheads="1"/>
          </p:cNvSpPr>
          <p:nvPr/>
        </p:nvSpPr>
        <p:spPr bwMode="auto">
          <a:xfrm>
            <a:off x="1042988" y="1844675"/>
            <a:ext cx="68421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0000FF"/>
                </a:solidFill>
                <a:latin typeface="Monotype Corsiva" pitchFamily="66" charset="0"/>
              </a:rPr>
              <a:t>Приставка</a:t>
            </a:r>
            <a:r>
              <a:rPr lang="ru-RU" sz="3200">
                <a:solidFill>
                  <a:srgbClr val="0000FF"/>
                </a:solidFill>
              </a:rPr>
              <a:t> </a:t>
            </a:r>
            <a:r>
              <a:rPr lang="en-US" sz="3200">
                <a:solidFill>
                  <a:srgbClr val="0000FF"/>
                </a:solidFill>
              </a:rPr>
              <a:t>  </a:t>
            </a:r>
            <a:r>
              <a:rPr lang="en-US" sz="3200" b="1">
                <a:solidFill>
                  <a:srgbClr val="0000FF"/>
                </a:solidFill>
              </a:rPr>
              <a:t>ge</a:t>
            </a:r>
            <a:r>
              <a:rPr lang="en-US" sz="3200">
                <a:solidFill>
                  <a:srgbClr val="0000FF"/>
                </a:solidFill>
              </a:rPr>
              <a:t> – </a:t>
            </a:r>
            <a:r>
              <a:rPr lang="ru-RU" sz="3200" b="1">
                <a:solidFill>
                  <a:srgbClr val="0000FF"/>
                </a:solidFill>
                <a:latin typeface="Monotype Corsiva" pitchFamily="66" charset="0"/>
              </a:rPr>
              <a:t>присоединяется, если: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539750" y="2708275"/>
            <a:ext cx="78898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latin typeface="Monotype Corsiva" pitchFamily="66" charset="0"/>
              </a:rPr>
              <a:t> Глагол имеет отделяемые приставки: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684213" y="3284538"/>
            <a:ext cx="781685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latin typeface="Monotype Corsiva" pitchFamily="66" charset="0"/>
              </a:rPr>
              <a:t>отделяемая приставка отодвигается</a:t>
            </a:r>
            <a:r>
              <a:rPr lang="en-US" sz="3200" b="1">
                <a:latin typeface="Monotype Corsiva" pitchFamily="66" charset="0"/>
              </a:rPr>
              <a:t>, </a:t>
            </a:r>
            <a:r>
              <a:rPr lang="ru-RU" sz="3200" b="1">
                <a:latin typeface="Monotype Corsiva" pitchFamily="66" charset="0"/>
              </a:rPr>
              <a:t>пропуская приставку </a:t>
            </a:r>
            <a:r>
              <a:rPr lang="en-US" sz="3200" b="1">
                <a:latin typeface="Monotype Corsiva" pitchFamily="66" charset="0"/>
              </a:rPr>
              <a:t>   </a:t>
            </a:r>
            <a:r>
              <a:rPr lang="en-US" sz="3200" b="1">
                <a:solidFill>
                  <a:srgbClr val="0000FF"/>
                </a:solidFill>
              </a:rPr>
              <a:t>ge </a:t>
            </a:r>
            <a:r>
              <a:rPr lang="en-US" b="1"/>
              <a:t>-</a:t>
            </a:r>
            <a:endParaRPr lang="ru-RU" b="1"/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5000625" y="4429125"/>
            <a:ext cx="3887788" cy="141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0000FF"/>
                </a:solidFill>
              </a:rPr>
              <a:t>auf</a:t>
            </a:r>
            <a:r>
              <a:rPr lang="en-US"/>
              <a:t>sagen – </a:t>
            </a:r>
            <a:r>
              <a:rPr lang="en-US">
                <a:solidFill>
                  <a:srgbClr val="0000FF"/>
                </a:solidFill>
              </a:rPr>
              <a:t>auf</a:t>
            </a:r>
            <a:r>
              <a:rPr lang="en-US">
                <a:solidFill>
                  <a:srgbClr val="FF0066"/>
                </a:solidFill>
              </a:rPr>
              <a:t>ge</a:t>
            </a:r>
            <a:r>
              <a:rPr lang="en-US"/>
              <a:t>sagt</a:t>
            </a:r>
          </a:p>
          <a:p>
            <a:pPr>
              <a:spcBef>
                <a:spcPct val="50000"/>
              </a:spcBef>
            </a:pPr>
            <a:r>
              <a:rPr lang="en-US">
                <a:solidFill>
                  <a:srgbClr val="0000FF"/>
                </a:solidFill>
              </a:rPr>
              <a:t>mit</a:t>
            </a:r>
            <a:r>
              <a:rPr lang="en-US"/>
              <a:t>machen - </a:t>
            </a:r>
            <a:r>
              <a:rPr lang="en-US">
                <a:solidFill>
                  <a:srgbClr val="0000FF"/>
                </a:solidFill>
              </a:rPr>
              <a:t>mit</a:t>
            </a:r>
            <a:r>
              <a:rPr lang="en-US">
                <a:solidFill>
                  <a:srgbClr val="FF0066"/>
                </a:solidFill>
              </a:rPr>
              <a:t>ge</a:t>
            </a:r>
            <a:r>
              <a:rPr lang="en-US"/>
              <a:t>macht</a:t>
            </a:r>
          </a:p>
          <a:p>
            <a:pPr>
              <a:spcBef>
                <a:spcPct val="50000"/>
              </a:spcBef>
            </a:pPr>
            <a:endParaRPr lang="ru-RU" sz="1800"/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3714750" y="4357688"/>
            <a:ext cx="863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>
                <a:solidFill>
                  <a:schemeClr val="tx2"/>
                </a:solidFill>
              </a:rPr>
              <a:t>z.B.</a:t>
            </a:r>
            <a:endParaRPr lang="ru-RU" sz="3200">
              <a:solidFill>
                <a:schemeClr val="tx2"/>
              </a:solidFill>
            </a:endParaRP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4822825" y="5572125"/>
            <a:ext cx="4321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0000FF"/>
                </a:solidFill>
              </a:rPr>
              <a:t>an</a:t>
            </a:r>
            <a:r>
              <a:rPr lang="en-US">
                <a:solidFill>
                  <a:schemeClr val="tx2"/>
                </a:solidFill>
              </a:rPr>
              <a:t>legen</a:t>
            </a:r>
            <a:r>
              <a:rPr lang="en-US">
                <a:solidFill>
                  <a:srgbClr val="0000FF"/>
                </a:solidFill>
              </a:rPr>
              <a:t> </a:t>
            </a:r>
            <a:r>
              <a:rPr lang="ru-RU">
                <a:solidFill>
                  <a:srgbClr val="0000FF"/>
                </a:solidFill>
              </a:rPr>
              <a:t>-</a:t>
            </a:r>
            <a:r>
              <a:rPr lang="en-US">
                <a:solidFill>
                  <a:srgbClr val="0000FF"/>
                </a:solidFill>
              </a:rPr>
              <a:t>an</a:t>
            </a:r>
            <a:r>
              <a:rPr lang="en-US">
                <a:solidFill>
                  <a:srgbClr val="FF0000"/>
                </a:solidFill>
              </a:rPr>
              <a:t>ge</a:t>
            </a:r>
            <a:r>
              <a:rPr lang="en-US">
                <a:solidFill>
                  <a:schemeClr val="tx2"/>
                </a:solidFill>
              </a:rPr>
              <a:t>leg</a:t>
            </a:r>
            <a:r>
              <a:rPr lang="en-US">
                <a:solidFill>
                  <a:srgbClr val="0000FF"/>
                </a:solidFill>
              </a:rPr>
              <a:t>t</a:t>
            </a:r>
            <a:endParaRPr lang="ru-RU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5" grpId="0"/>
      <p:bldP spid="7177" grpId="0"/>
      <p:bldP spid="7178" grpId="0"/>
      <p:bldP spid="717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ChangeArrowheads="1"/>
          </p:cNvSpPr>
          <p:nvPr/>
        </p:nvSpPr>
        <p:spPr bwMode="auto">
          <a:xfrm>
            <a:off x="1763713" y="549275"/>
            <a:ext cx="55991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i="1">
                <a:latin typeface="Algerian" pitchFamily="82" charset="0"/>
              </a:rPr>
              <a:t>Perfekt:</a:t>
            </a:r>
            <a:endParaRPr lang="ru-RU" sz="4000" i="1">
              <a:latin typeface="Algerian" pitchFamily="82" charset="0"/>
            </a:endParaRP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879475" y="1504950"/>
            <a:ext cx="7796213" cy="485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  <a:p>
            <a:r>
              <a:rPr lang="de-DE" sz="3600"/>
              <a:t>Gabi hat fleißig gearbeitet.</a:t>
            </a:r>
          </a:p>
          <a:p>
            <a:r>
              <a:rPr lang="de-DE" sz="3600"/>
              <a:t> Ina ist klug. </a:t>
            </a:r>
          </a:p>
          <a:p>
            <a:r>
              <a:rPr lang="de-DE" sz="3600"/>
              <a:t>Wir haben Parks angelegt. </a:t>
            </a:r>
          </a:p>
          <a:p>
            <a:r>
              <a:rPr lang="de-DE" sz="3600"/>
              <a:t>Sie haben alles Nötige gemacht. </a:t>
            </a:r>
          </a:p>
          <a:p>
            <a:r>
              <a:rPr lang="de-DE" sz="3600"/>
              <a:t> Lulu ist traurig.</a:t>
            </a:r>
          </a:p>
          <a:p>
            <a:r>
              <a:rPr lang="de-DE" sz="3600"/>
              <a:t>Susi und Ralf malen.</a:t>
            </a:r>
          </a:p>
          <a:p>
            <a:r>
              <a:rPr lang="de-DE" sz="3600"/>
              <a:t>Du hast erzählt.</a:t>
            </a:r>
          </a:p>
          <a:p>
            <a:r>
              <a:rPr lang="de-DE" sz="3600"/>
              <a:t>Sie hat überall mitgemacht.</a:t>
            </a:r>
            <a:endParaRPr lang="ru-RU" sz="3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102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102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102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" fill="hold"/>
                                        <p:tgtEl>
                                          <p:spTgt spid="102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102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02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102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102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102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4" dur="500" fill="hold"/>
                                        <p:tgtEl>
                                          <p:spTgt spid="102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102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102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0" dur="500" fill="hold"/>
                                        <p:tgtEl>
                                          <p:spTgt spid="1024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1024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1024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ChangeArrowheads="1"/>
          </p:cNvSpPr>
          <p:nvPr/>
        </p:nvSpPr>
        <p:spPr bwMode="auto">
          <a:xfrm>
            <a:off x="1763713" y="549275"/>
            <a:ext cx="55991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i="1">
                <a:latin typeface="Algerian" pitchFamily="82" charset="0"/>
              </a:rPr>
              <a:t>Perfekt:</a:t>
            </a:r>
            <a:endParaRPr lang="ru-RU" sz="4000" i="1">
              <a:latin typeface="Algerian" pitchFamily="82" charset="0"/>
            </a:endParaRPr>
          </a:p>
        </p:txBody>
      </p:sp>
      <p:sp>
        <p:nvSpPr>
          <p:cNvPr id="17411" name="Text Box 5"/>
          <p:cNvSpPr txBox="1">
            <a:spLocks noChangeArrowheads="1"/>
          </p:cNvSpPr>
          <p:nvPr/>
        </p:nvSpPr>
        <p:spPr bwMode="auto">
          <a:xfrm>
            <a:off x="1331913" y="1341438"/>
            <a:ext cx="1871662" cy="538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malen </a:t>
            </a:r>
          </a:p>
          <a:p>
            <a:pPr algn="l">
              <a:spcBef>
                <a:spcPct val="50000"/>
              </a:spcBef>
            </a:pPr>
            <a:r>
              <a:rPr lang="en-US"/>
              <a:t>basteln</a:t>
            </a:r>
          </a:p>
          <a:p>
            <a:pPr algn="l">
              <a:spcBef>
                <a:spcPct val="50000"/>
              </a:spcBef>
            </a:pPr>
            <a:r>
              <a:rPr lang="en-US"/>
              <a:t>pflanzen</a:t>
            </a:r>
          </a:p>
          <a:p>
            <a:pPr algn="l">
              <a:spcBef>
                <a:spcPct val="50000"/>
              </a:spcBef>
            </a:pPr>
            <a:r>
              <a:rPr lang="en-US"/>
              <a:t>rechnen</a:t>
            </a:r>
          </a:p>
          <a:p>
            <a:pPr algn="l">
              <a:spcBef>
                <a:spcPct val="50000"/>
              </a:spcBef>
            </a:pPr>
            <a:r>
              <a:rPr lang="en-US"/>
              <a:t>erzählen</a:t>
            </a:r>
            <a:endParaRPr lang="de-DE"/>
          </a:p>
          <a:p>
            <a:pPr algn="l">
              <a:spcBef>
                <a:spcPct val="50000"/>
              </a:spcBef>
            </a:pPr>
            <a:r>
              <a:rPr lang="de-DE"/>
              <a:t>kontrolieren</a:t>
            </a:r>
          </a:p>
          <a:p>
            <a:pPr algn="l">
              <a:spcBef>
                <a:spcPct val="50000"/>
              </a:spcBef>
            </a:pPr>
            <a:r>
              <a:rPr lang="de-DE"/>
              <a:t>anlegen</a:t>
            </a:r>
          </a:p>
          <a:p>
            <a:pPr algn="l">
              <a:spcBef>
                <a:spcPct val="50000"/>
              </a:spcBef>
            </a:pPr>
            <a:r>
              <a:rPr lang="de-DE"/>
              <a:t>machen</a:t>
            </a:r>
          </a:p>
          <a:p>
            <a:pPr algn="l">
              <a:spcBef>
                <a:spcPct val="50000"/>
              </a:spcBef>
            </a:pPr>
            <a:r>
              <a:rPr lang="de-DE"/>
              <a:t>sagen</a:t>
            </a:r>
          </a:p>
          <a:p>
            <a:pPr algn="l">
              <a:spcBef>
                <a:spcPct val="50000"/>
              </a:spcBef>
            </a:pPr>
            <a:r>
              <a:rPr lang="de-DE"/>
              <a:t>bauen</a:t>
            </a:r>
            <a:endParaRPr lang="ru-RU"/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4572000" y="1428750"/>
            <a:ext cx="1317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>
                <a:solidFill>
                  <a:srgbClr val="0000FF"/>
                </a:solidFill>
              </a:rPr>
              <a:t>ge</a:t>
            </a:r>
            <a:r>
              <a:rPr lang="de-DE"/>
              <a:t>mal</a:t>
            </a:r>
            <a:r>
              <a:rPr lang="de-DE">
                <a:solidFill>
                  <a:srgbClr val="0000FF"/>
                </a:solidFill>
              </a:rPr>
              <a:t>t</a:t>
            </a:r>
            <a:endParaRPr lang="ru-RU">
              <a:solidFill>
                <a:srgbClr val="0000FF"/>
              </a:solidFill>
            </a:endParaRP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4429125" y="1928813"/>
            <a:ext cx="1800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>
                <a:solidFill>
                  <a:srgbClr val="0000FF"/>
                </a:solidFill>
              </a:rPr>
              <a:t>ge</a:t>
            </a:r>
            <a:r>
              <a:rPr lang="de-DE"/>
              <a:t>bastel</a:t>
            </a:r>
            <a:r>
              <a:rPr lang="de-DE">
                <a:solidFill>
                  <a:srgbClr val="0000FF"/>
                </a:solidFill>
              </a:rPr>
              <a:t>t</a:t>
            </a:r>
            <a:endParaRPr lang="ru-RU">
              <a:solidFill>
                <a:srgbClr val="0000FF"/>
              </a:solidFill>
            </a:endParaRPr>
          </a:p>
        </p:txBody>
      </p:sp>
      <p:sp>
        <p:nvSpPr>
          <p:cNvPr id="17414" name="Text Box 12"/>
          <p:cNvSpPr txBox="1">
            <a:spLocks noChangeArrowheads="1"/>
          </p:cNvSpPr>
          <p:nvPr/>
        </p:nvSpPr>
        <p:spPr bwMode="auto">
          <a:xfrm>
            <a:off x="3543300" y="2225675"/>
            <a:ext cx="957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4643438" y="2500313"/>
            <a:ext cx="1460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>
                <a:solidFill>
                  <a:srgbClr val="0000FF"/>
                </a:solidFill>
              </a:rPr>
              <a:t>ge</a:t>
            </a:r>
            <a:r>
              <a:rPr lang="de-DE"/>
              <a:t>pflanz</a:t>
            </a:r>
            <a:r>
              <a:rPr lang="de-DE">
                <a:solidFill>
                  <a:srgbClr val="0000FF"/>
                </a:solidFill>
              </a:rPr>
              <a:t>t</a:t>
            </a:r>
            <a:endParaRPr lang="ru-RU">
              <a:solidFill>
                <a:srgbClr val="0000FF"/>
              </a:solidFill>
            </a:endParaRPr>
          </a:p>
        </p:txBody>
      </p:sp>
      <p:sp>
        <p:nvSpPr>
          <p:cNvPr id="9231" name="Text Box 15"/>
          <p:cNvSpPr txBox="1">
            <a:spLocks noChangeArrowheads="1"/>
          </p:cNvSpPr>
          <p:nvPr/>
        </p:nvSpPr>
        <p:spPr bwMode="auto">
          <a:xfrm>
            <a:off x="4500563" y="3000375"/>
            <a:ext cx="17287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>
                <a:solidFill>
                  <a:srgbClr val="0000FF"/>
                </a:solidFill>
              </a:rPr>
              <a:t>ge</a:t>
            </a:r>
            <a:r>
              <a:rPr lang="de-DE"/>
              <a:t>rechne</a:t>
            </a:r>
            <a:r>
              <a:rPr lang="de-DE">
                <a:solidFill>
                  <a:srgbClr val="0000FF"/>
                </a:solidFill>
              </a:rPr>
              <a:t>t</a:t>
            </a:r>
            <a:endParaRPr lang="ru-RU">
              <a:solidFill>
                <a:srgbClr val="0000FF"/>
              </a:solidFill>
            </a:endParaRPr>
          </a:p>
        </p:txBody>
      </p:sp>
      <p:sp>
        <p:nvSpPr>
          <p:cNvPr id="9233" name="Text Box 17"/>
          <p:cNvSpPr txBox="1">
            <a:spLocks noChangeArrowheads="1"/>
          </p:cNvSpPr>
          <p:nvPr/>
        </p:nvSpPr>
        <p:spPr bwMode="auto">
          <a:xfrm>
            <a:off x="4286250" y="3643313"/>
            <a:ext cx="1800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>
                <a:solidFill>
                  <a:srgbClr val="0000FF"/>
                </a:solidFill>
              </a:rPr>
              <a:t>er</a:t>
            </a:r>
            <a:r>
              <a:rPr lang="de-DE"/>
              <a:t>zähl</a:t>
            </a:r>
            <a:r>
              <a:rPr lang="de-DE">
                <a:solidFill>
                  <a:srgbClr val="0000FF"/>
                </a:solidFill>
              </a:rPr>
              <a:t>t</a:t>
            </a:r>
            <a:endParaRPr lang="ru-RU">
              <a:solidFill>
                <a:srgbClr val="0000FF"/>
              </a:solidFill>
            </a:endParaRPr>
          </a:p>
        </p:txBody>
      </p:sp>
      <p:sp>
        <p:nvSpPr>
          <p:cNvPr id="9234" name="Text Box 18"/>
          <p:cNvSpPr txBox="1">
            <a:spLocks noChangeArrowheads="1"/>
          </p:cNvSpPr>
          <p:nvPr/>
        </p:nvSpPr>
        <p:spPr bwMode="auto">
          <a:xfrm>
            <a:off x="4500563" y="4071938"/>
            <a:ext cx="1965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kontrolier</a:t>
            </a:r>
            <a:r>
              <a:rPr lang="de-DE">
                <a:solidFill>
                  <a:srgbClr val="0000FF"/>
                </a:solidFill>
              </a:rPr>
              <a:t>t</a:t>
            </a:r>
            <a:endParaRPr lang="ru-RU">
              <a:solidFill>
                <a:srgbClr val="0000FF"/>
              </a:solidFill>
            </a:endParaRPr>
          </a:p>
        </p:txBody>
      </p:sp>
      <p:sp>
        <p:nvSpPr>
          <p:cNvPr id="9235" name="Text Box 19"/>
          <p:cNvSpPr txBox="1">
            <a:spLocks noChangeArrowheads="1"/>
          </p:cNvSpPr>
          <p:nvPr/>
        </p:nvSpPr>
        <p:spPr bwMode="auto">
          <a:xfrm>
            <a:off x="4572000" y="4652963"/>
            <a:ext cx="16843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>
                <a:solidFill>
                  <a:srgbClr val="FF0000"/>
                </a:solidFill>
              </a:rPr>
              <a:t>an</a:t>
            </a:r>
            <a:r>
              <a:rPr lang="de-DE">
                <a:solidFill>
                  <a:srgbClr val="0000FF"/>
                </a:solidFill>
              </a:rPr>
              <a:t>ge</a:t>
            </a:r>
            <a:r>
              <a:rPr lang="de-DE"/>
              <a:t>leg</a:t>
            </a:r>
            <a:r>
              <a:rPr lang="de-DE">
                <a:solidFill>
                  <a:srgbClr val="0000FF"/>
                </a:solidFill>
              </a:rPr>
              <a:t>t</a:t>
            </a:r>
            <a:endParaRPr lang="ru-RU">
              <a:solidFill>
                <a:srgbClr val="0000FF"/>
              </a:solidFill>
            </a:endParaRPr>
          </a:p>
        </p:txBody>
      </p:sp>
      <p:sp>
        <p:nvSpPr>
          <p:cNvPr id="9236" name="Text Box 20"/>
          <p:cNvSpPr txBox="1">
            <a:spLocks noChangeArrowheads="1"/>
          </p:cNvSpPr>
          <p:nvPr/>
        </p:nvSpPr>
        <p:spPr bwMode="auto">
          <a:xfrm>
            <a:off x="4572000" y="5143500"/>
            <a:ext cx="1531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>
                <a:solidFill>
                  <a:srgbClr val="0000FF"/>
                </a:solidFill>
              </a:rPr>
              <a:t>ge</a:t>
            </a:r>
            <a:r>
              <a:rPr lang="de-DE"/>
              <a:t>mach</a:t>
            </a:r>
            <a:r>
              <a:rPr lang="de-DE">
                <a:solidFill>
                  <a:srgbClr val="0000FF"/>
                </a:solidFill>
              </a:rPr>
              <a:t>t</a:t>
            </a:r>
            <a:endParaRPr lang="ru-RU">
              <a:solidFill>
                <a:srgbClr val="0000FF"/>
              </a:solidFill>
            </a:endParaRPr>
          </a:p>
        </p:txBody>
      </p:sp>
      <p:sp>
        <p:nvSpPr>
          <p:cNvPr id="9237" name="Text Box 21"/>
          <p:cNvSpPr txBox="1">
            <a:spLocks noChangeArrowheads="1"/>
          </p:cNvSpPr>
          <p:nvPr/>
        </p:nvSpPr>
        <p:spPr bwMode="auto">
          <a:xfrm>
            <a:off x="4500563" y="5734050"/>
            <a:ext cx="15319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>
                <a:solidFill>
                  <a:srgbClr val="0000FF"/>
                </a:solidFill>
              </a:rPr>
              <a:t>ge</a:t>
            </a:r>
            <a:r>
              <a:rPr lang="de-DE"/>
              <a:t>sag</a:t>
            </a:r>
            <a:r>
              <a:rPr lang="de-DE">
                <a:solidFill>
                  <a:srgbClr val="0000FF"/>
                </a:solidFill>
              </a:rPr>
              <a:t>t</a:t>
            </a:r>
            <a:endParaRPr lang="ru-RU">
              <a:solidFill>
                <a:srgbClr val="0000FF"/>
              </a:solidFill>
            </a:endParaRPr>
          </a:p>
        </p:txBody>
      </p:sp>
      <p:sp>
        <p:nvSpPr>
          <p:cNvPr id="9238" name="Text Box 22"/>
          <p:cNvSpPr txBox="1">
            <a:spLocks noChangeArrowheads="1"/>
          </p:cNvSpPr>
          <p:nvPr/>
        </p:nvSpPr>
        <p:spPr bwMode="auto">
          <a:xfrm>
            <a:off x="4500563" y="6237288"/>
            <a:ext cx="1460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>
                <a:solidFill>
                  <a:srgbClr val="0000FF"/>
                </a:solidFill>
              </a:rPr>
              <a:t>ge</a:t>
            </a:r>
            <a:r>
              <a:rPr lang="de-DE"/>
              <a:t>bau</a:t>
            </a:r>
            <a:r>
              <a:rPr lang="de-DE">
                <a:solidFill>
                  <a:srgbClr val="0000FF"/>
                </a:solidFill>
              </a:rPr>
              <a:t>t</a:t>
            </a:r>
            <a:endParaRPr lang="ru-RU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9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9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/>
      <p:bldP spid="9225" grpId="0"/>
      <p:bldP spid="9229" grpId="0"/>
      <p:bldP spid="9231" grpId="0"/>
      <p:bldP spid="9233" grpId="0"/>
      <p:bldP spid="9234" grpId="0"/>
      <p:bldP spid="9235" grpId="0"/>
      <p:bldP spid="9236" grpId="0"/>
      <p:bldP spid="9237" grpId="0"/>
      <p:bldP spid="923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ChangeArrowheads="1"/>
          </p:cNvSpPr>
          <p:nvPr/>
        </p:nvSpPr>
        <p:spPr bwMode="auto">
          <a:xfrm>
            <a:off x="1763713" y="549275"/>
            <a:ext cx="55991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i="1">
                <a:latin typeface="Algerian" pitchFamily="82" charset="0"/>
              </a:rPr>
              <a:t>Perfekt:</a:t>
            </a:r>
            <a:endParaRPr lang="ru-RU" sz="4000" i="1">
              <a:latin typeface="Algerian" pitchFamily="82" charset="0"/>
            </a:endParaRPr>
          </a:p>
        </p:txBody>
      </p:sp>
      <p:sp>
        <p:nvSpPr>
          <p:cNvPr id="18435" name="Text Box 5"/>
          <p:cNvSpPr txBox="1">
            <a:spLocks noChangeArrowheads="1"/>
          </p:cNvSpPr>
          <p:nvPr/>
        </p:nvSpPr>
        <p:spPr bwMode="auto">
          <a:xfrm>
            <a:off x="1331913" y="1341438"/>
            <a:ext cx="1871662" cy="711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erschrecken</a:t>
            </a:r>
          </a:p>
          <a:p>
            <a:pPr algn="l">
              <a:spcBef>
                <a:spcPct val="50000"/>
              </a:spcBef>
            </a:pPr>
            <a:r>
              <a:rPr lang="en-US"/>
              <a:t>gehen</a:t>
            </a:r>
          </a:p>
          <a:p>
            <a:pPr algn="l">
              <a:spcBef>
                <a:spcPct val="50000"/>
              </a:spcBef>
            </a:pPr>
            <a:r>
              <a:rPr lang="en-US"/>
              <a:t>schlafen</a:t>
            </a:r>
          </a:p>
          <a:p>
            <a:pPr algn="l">
              <a:spcBef>
                <a:spcPct val="50000"/>
              </a:spcBef>
            </a:pPr>
            <a:r>
              <a:rPr lang="en-US"/>
              <a:t>fahren</a:t>
            </a:r>
          </a:p>
          <a:p>
            <a:pPr algn="l">
              <a:spcBef>
                <a:spcPct val="50000"/>
              </a:spcBef>
            </a:pPr>
            <a:r>
              <a:rPr lang="de-DE"/>
              <a:t>schreiben</a:t>
            </a:r>
          </a:p>
          <a:p>
            <a:pPr algn="l">
              <a:spcBef>
                <a:spcPct val="50000"/>
              </a:spcBef>
            </a:pPr>
            <a:r>
              <a:rPr lang="de-DE"/>
              <a:t>fernsehen</a:t>
            </a:r>
          </a:p>
          <a:p>
            <a:pPr algn="l">
              <a:spcBef>
                <a:spcPct val="50000"/>
              </a:spcBef>
            </a:pPr>
            <a:r>
              <a:rPr lang="de-DE"/>
              <a:t>mitmachen</a:t>
            </a:r>
          </a:p>
          <a:p>
            <a:pPr algn="l">
              <a:spcBef>
                <a:spcPct val="50000"/>
              </a:spcBef>
            </a:pPr>
            <a:r>
              <a:rPr lang="de-DE"/>
              <a:t>fallen</a:t>
            </a:r>
          </a:p>
          <a:p>
            <a:pPr algn="l">
              <a:spcBef>
                <a:spcPct val="50000"/>
              </a:spcBef>
            </a:pPr>
            <a:r>
              <a:rPr lang="de-DE"/>
              <a:t>laufen</a:t>
            </a:r>
          </a:p>
          <a:p>
            <a:pPr algn="l">
              <a:spcBef>
                <a:spcPct val="50000"/>
              </a:spcBef>
            </a:pPr>
            <a:endParaRPr lang="de-DE"/>
          </a:p>
          <a:p>
            <a:pPr algn="l">
              <a:spcBef>
                <a:spcPct val="50000"/>
              </a:spcBef>
            </a:pPr>
            <a:endParaRPr lang="de-DE"/>
          </a:p>
          <a:p>
            <a:pPr algn="l">
              <a:spcBef>
                <a:spcPct val="50000"/>
              </a:spcBef>
            </a:pPr>
            <a:endParaRPr lang="de-DE"/>
          </a:p>
          <a:p>
            <a:pPr algn="l">
              <a:spcBef>
                <a:spcPct val="50000"/>
              </a:spcBef>
            </a:pPr>
            <a:endParaRPr lang="de-DE"/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4572000" y="1428750"/>
            <a:ext cx="1317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/>
              <a:t>erschrek</a:t>
            </a:r>
            <a:r>
              <a:rPr lang="de-DE">
                <a:solidFill>
                  <a:srgbClr val="0000FF"/>
                </a:solidFill>
              </a:rPr>
              <a:t>t</a:t>
            </a:r>
            <a:endParaRPr lang="ru-RU">
              <a:solidFill>
                <a:srgbClr val="0000FF"/>
              </a:solidFill>
            </a:endParaRP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4357688" y="1928813"/>
            <a:ext cx="18002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>
                <a:solidFill>
                  <a:srgbClr val="0000FF"/>
                </a:solidFill>
              </a:rPr>
              <a:t>ge</a:t>
            </a:r>
            <a:r>
              <a:rPr lang="de-DE"/>
              <a:t>gang</a:t>
            </a:r>
            <a:r>
              <a:rPr lang="de-DE">
                <a:solidFill>
                  <a:srgbClr val="0000FF"/>
                </a:solidFill>
              </a:rPr>
              <a:t>en</a:t>
            </a:r>
            <a:endParaRPr lang="ru-RU">
              <a:solidFill>
                <a:srgbClr val="0000FF"/>
              </a:solidFill>
            </a:endParaRPr>
          </a:p>
        </p:txBody>
      </p:sp>
      <p:sp>
        <p:nvSpPr>
          <p:cNvPr id="18438" name="Text Box 12"/>
          <p:cNvSpPr txBox="1">
            <a:spLocks noChangeArrowheads="1"/>
          </p:cNvSpPr>
          <p:nvPr/>
        </p:nvSpPr>
        <p:spPr bwMode="auto">
          <a:xfrm>
            <a:off x="3543300" y="2225675"/>
            <a:ext cx="957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4429125" y="2500313"/>
            <a:ext cx="18573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>
                <a:solidFill>
                  <a:srgbClr val="0000FF"/>
                </a:solidFill>
              </a:rPr>
              <a:t>ge</a:t>
            </a:r>
            <a:r>
              <a:rPr lang="de-DE"/>
              <a:t>schlaf</a:t>
            </a:r>
            <a:r>
              <a:rPr lang="de-DE">
                <a:solidFill>
                  <a:srgbClr val="0000FF"/>
                </a:solidFill>
              </a:rPr>
              <a:t>en</a:t>
            </a:r>
            <a:endParaRPr lang="ru-RU">
              <a:solidFill>
                <a:srgbClr val="0000FF"/>
              </a:solidFill>
            </a:endParaRPr>
          </a:p>
        </p:txBody>
      </p:sp>
      <p:sp>
        <p:nvSpPr>
          <p:cNvPr id="9231" name="Text Box 15"/>
          <p:cNvSpPr txBox="1">
            <a:spLocks noChangeArrowheads="1"/>
          </p:cNvSpPr>
          <p:nvPr/>
        </p:nvSpPr>
        <p:spPr bwMode="auto">
          <a:xfrm>
            <a:off x="4427538" y="2997200"/>
            <a:ext cx="17287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>
                <a:solidFill>
                  <a:srgbClr val="0000FF"/>
                </a:solidFill>
              </a:rPr>
              <a:t>ge</a:t>
            </a:r>
            <a:r>
              <a:rPr lang="de-DE"/>
              <a:t>fahr</a:t>
            </a:r>
            <a:r>
              <a:rPr lang="de-DE">
                <a:solidFill>
                  <a:srgbClr val="0000FF"/>
                </a:solidFill>
              </a:rPr>
              <a:t>en</a:t>
            </a:r>
            <a:endParaRPr lang="ru-RU">
              <a:solidFill>
                <a:srgbClr val="0000FF"/>
              </a:solidFill>
            </a:endParaRPr>
          </a:p>
        </p:txBody>
      </p:sp>
      <p:sp>
        <p:nvSpPr>
          <p:cNvPr id="9233" name="Text Box 17"/>
          <p:cNvSpPr txBox="1">
            <a:spLocks noChangeArrowheads="1"/>
          </p:cNvSpPr>
          <p:nvPr/>
        </p:nvSpPr>
        <p:spPr bwMode="auto">
          <a:xfrm>
            <a:off x="4500563" y="3571875"/>
            <a:ext cx="1800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>
                <a:solidFill>
                  <a:srgbClr val="0000FF"/>
                </a:solidFill>
              </a:rPr>
              <a:t>ge</a:t>
            </a:r>
            <a:r>
              <a:rPr lang="de-DE"/>
              <a:t>schrieb</a:t>
            </a:r>
            <a:r>
              <a:rPr lang="de-DE">
                <a:solidFill>
                  <a:srgbClr val="0000FF"/>
                </a:solidFill>
              </a:rPr>
              <a:t>en</a:t>
            </a:r>
            <a:endParaRPr lang="ru-RU">
              <a:solidFill>
                <a:srgbClr val="0000FF"/>
              </a:solidFill>
            </a:endParaRPr>
          </a:p>
        </p:txBody>
      </p:sp>
      <p:sp>
        <p:nvSpPr>
          <p:cNvPr id="9235" name="Text Box 19"/>
          <p:cNvSpPr txBox="1">
            <a:spLocks noChangeArrowheads="1"/>
          </p:cNvSpPr>
          <p:nvPr/>
        </p:nvSpPr>
        <p:spPr bwMode="auto">
          <a:xfrm>
            <a:off x="4286250" y="4643438"/>
            <a:ext cx="22145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>
                <a:solidFill>
                  <a:srgbClr val="FF0000"/>
                </a:solidFill>
              </a:rPr>
              <a:t>mit</a:t>
            </a:r>
            <a:r>
              <a:rPr lang="de-DE">
                <a:solidFill>
                  <a:srgbClr val="0000FF"/>
                </a:solidFill>
              </a:rPr>
              <a:t>ge</a:t>
            </a:r>
            <a:r>
              <a:rPr lang="de-DE"/>
              <a:t>mach</a:t>
            </a:r>
            <a:r>
              <a:rPr lang="de-DE">
                <a:solidFill>
                  <a:srgbClr val="0000FF"/>
                </a:solidFill>
              </a:rPr>
              <a:t>t</a:t>
            </a:r>
            <a:endParaRPr lang="ru-RU">
              <a:solidFill>
                <a:srgbClr val="0000FF"/>
              </a:solidFill>
            </a:endParaRPr>
          </a:p>
        </p:txBody>
      </p:sp>
      <p:sp>
        <p:nvSpPr>
          <p:cNvPr id="9236" name="Text Box 20"/>
          <p:cNvSpPr txBox="1">
            <a:spLocks noChangeArrowheads="1"/>
          </p:cNvSpPr>
          <p:nvPr/>
        </p:nvSpPr>
        <p:spPr bwMode="auto">
          <a:xfrm>
            <a:off x="4429125" y="5143500"/>
            <a:ext cx="1531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>
                <a:solidFill>
                  <a:srgbClr val="0000FF"/>
                </a:solidFill>
              </a:rPr>
              <a:t>ge</a:t>
            </a:r>
            <a:r>
              <a:rPr lang="de-DE"/>
              <a:t>fall</a:t>
            </a:r>
            <a:r>
              <a:rPr lang="de-DE">
                <a:solidFill>
                  <a:srgbClr val="0000FF"/>
                </a:solidFill>
              </a:rPr>
              <a:t>en</a:t>
            </a:r>
            <a:endParaRPr lang="ru-RU">
              <a:solidFill>
                <a:srgbClr val="0000FF"/>
              </a:solidFill>
            </a:endParaRPr>
          </a:p>
        </p:txBody>
      </p:sp>
      <p:sp>
        <p:nvSpPr>
          <p:cNvPr id="9237" name="Text Box 21"/>
          <p:cNvSpPr txBox="1">
            <a:spLocks noChangeArrowheads="1"/>
          </p:cNvSpPr>
          <p:nvPr/>
        </p:nvSpPr>
        <p:spPr bwMode="auto">
          <a:xfrm>
            <a:off x="4500563" y="5786438"/>
            <a:ext cx="15319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>
                <a:solidFill>
                  <a:srgbClr val="0000FF"/>
                </a:solidFill>
              </a:rPr>
              <a:t>ge</a:t>
            </a:r>
            <a:r>
              <a:rPr lang="de-DE"/>
              <a:t>lauf</a:t>
            </a:r>
            <a:r>
              <a:rPr lang="de-DE">
                <a:solidFill>
                  <a:srgbClr val="0000FF"/>
                </a:solidFill>
              </a:rPr>
              <a:t>en</a:t>
            </a:r>
            <a:endParaRPr lang="ru-RU">
              <a:solidFill>
                <a:srgbClr val="0000FF"/>
              </a:solidFill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572000" y="4071938"/>
            <a:ext cx="26431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de-DE">
                <a:solidFill>
                  <a:srgbClr val="FF0000"/>
                </a:solidFill>
              </a:rPr>
              <a:t>fern</a:t>
            </a:r>
            <a:r>
              <a:rPr lang="de-DE">
                <a:solidFill>
                  <a:srgbClr val="0000FF"/>
                </a:solidFill>
              </a:rPr>
              <a:t>ge</a:t>
            </a:r>
            <a:r>
              <a:rPr lang="de-DE"/>
              <a:t>seh</a:t>
            </a:r>
            <a:r>
              <a:rPr lang="de-DE">
                <a:solidFill>
                  <a:srgbClr val="0000FF"/>
                </a:solidFill>
              </a:rPr>
              <a:t>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9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9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/>
      <p:bldP spid="9225" grpId="0"/>
      <p:bldP spid="9229" grpId="0"/>
      <p:bldP spid="9231" grpId="0"/>
      <p:bldP spid="9233" grpId="0"/>
      <p:bldP spid="9235" grpId="0"/>
      <p:bldP spid="9236" grpId="0"/>
      <p:bldP spid="9237" grpId="0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ChangeArrowheads="1"/>
          </p:cNvSpPr>
          <p:nvPr/>
        </p:nvSpPr>
        <p:spPr bwMode="auto">
          <a:xfrm>
            <a:off x="1763713" y="549275"/>
            <a:ext cx="55991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4000" i="1">
                <a:latin typeface="Algerian" pitchFamily="82" charset="0"/>
              </a:rPr>
              <a:t>Perfekt:</a:t>
            </a:r>
            <a:endParaRPr lang="ru-RU" sz="4000" i="1">
              <a:latin typeface="Algerian" pitchFamily="82" charset="0"/>
            </a:endParaRPr>
          </a:p>
        </p:txBody>
      </p:sp>
      <p:sp>
        <p:nvSpPr>
          <p:cNvPr id="18436" name="TextBox 14"/>
          <p:cNvSpPr txBox="1">
            <a:spLocks noChangeArrowheads="1"/>
          </p:cNvSpPr>
          <p:nvPr/>
        </p:nvSpPr>
        <p:spPr bwMode="auto">
          <a:xfrm>
            <a:off x="1214438" y="5072063"/>
            <a:ext cx="45720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/>
              <a:t>Ich </a:t>
            </a:r>
            <a:r>
              <a:rPr lang="ru-RU">
                <a:solidFill>
                  <a:srgbClr val="0000FF"/>
                </a:solidFill>
              </a:rPr>
              <a:t>….</a:t>
            </a:r>
            <a:r>
              <a:rPr lang="en-US"/>
              <a:t>  (fahren) </a:t>
            </a:r>
            <a:r>
              <a:rPr lang="ru-RU">
                <a:solidFill>
                  <a:srgbClr val="0000FF"/>
                </a:solidFill>
              </a:rPr>
              <a:t>……….</a:t>
            </a:r>
            <a:r>
              <a:rPr lang="en-US"/>
              <a:t>.</a:t>
            </a:r>
            <a:endParaRPr lang="ru-RU">
              <a:solidFill>
                <a:srgbClr val="0000FF"/>
              </a:solidFill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785938" y="1214438"/>
            <a:ext cx="57150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de-DE"/>
              <a:t>Wir </a:t>
            </a:r>
            <a:r>
              <a:rPr lang="ru-RU"/>
              <a:t>………</a:t>
            </a:r>
            <a:r>
              <a:rPr lang="de-DE"/>
              <a:t>das Museum  (besuchen)</a:t>
            </a:r>
            <a:r>
              <a:rPr lang="ru-RU"/>
              <a:t>……….         </a:t>
            </a:r>
            <a:endParaRPr lang="de-DE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857375" y="1214438"/>
            <a:ext cx="57150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de-DE"/>
              <a:t>Wir </a:t>
            </a:r>
            <a:r>
              <a:rPr lang="de-DE">
                <a:solidFill>
                  <a:srgbClr val="0000FF"/>
                </a:solidFill>
              </a:rPr>
              <a:t>haben</a:t>
            </a:r>
            <a:r>
              <a:rPr lang="de-DE"/>
              <a:t> das Museum  (besuchen) </a:t>
            </a:r>
            <a:r>
              <a:rPr lang="de-DE">
                <a:solidFill>
                  <a:srgbClr val="0000FF"/>
                </a:solidFill>
              </a:rPr>
              <a:t>besucht</a:t>
            </a:r>
            <a:r>
              <a:rPr lang="de-DE"/>
              <a:t>.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857375" y="1857375"/>
            <a:ext cx="35941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/>
              <a:t>Ihr  </a:t>
            </a:r>
            <a:r>
              <a:rPr lang="ru-RU">
                <a:solidFill>
                  <a:srgbClr val="0000FF"/>
                </a:solidFill>
              </a:rPr>
              <a:t>….</a:t>
            </a:r>
            <a:r>
              <a:rPr lang="en-US">
                <a:solidFill>
                  <a:srgbClr val="0000FF"/>
                </a:solidFill>
              </a:rPr>
              <a:t>  </a:t>
            </a:r>
            <a:r>
              <a:rPr lang="en-US"/>
              <a:t>(kommen) </a:t>
            </a:r>
            <a:r>
              <a:rPr lang="ru-RU">
                <a:solidFill>
                  <a:srgbClr val="0000FF"/>
                </a:solidFill>
              </a:rPr>
              <a:t>………</a:t>
            </a:r>
            <a:r>
              <a:rPr lang="en-US">
                <a:solidFill>
                  <a:srgbClr val="0000FF"/>
                </a:solidFill>
              </a:rPr>
              <a:t> </a:t>
            </a:r>
            <a:endParaRPr lang="de-DE">
              <a:solidFill>
                <a:srgbClr val="0000FF"/>
              </a:solidFill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785938" y="1857375"/>
            <a:ext cx="43576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/>
              <a:t>Ihr  </a:t>
            </a:r>
            <a:r>
              <a:rPr lang="en-US">
                <a:solidFill>
                  <a:srgbClr val="0000FF"/>
                </a:solidFill>
              </a:rPr>
              <a:t>seid  </a:t>
            </a:r>
            <a:r>
              <a:rPr lang="en-US"/>
              <a:t>(kommen) </a:t>
            </a:r>
            <a:r>
              <a:rPr lang="en-US">
                <a:solidFill>
                  <a:srgbClr val="0000FF"/>
                </a:solidFill>
              </a:rPr>
              <a:t>gekommen </a:t>
            </a:r>
            <a:endParaRPr lang="de-DE">
              <a:solidFill>
                <a:srgbClr val="0000FF"/>
              </a:solidFill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500188" y="2500313"/>
            <a:ext cx="63579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/>
              <a:t>In der vorigen Woche  </a:t>
            </a:r>
            <a:r>
              <a:rPr lang="ru-RU">
                <a:solidFill>
                  <a:srgbClr val="0000FF"/>
                </a:solidFill>
              </a:rPr>
              <a:t>…</a:t>
            </a:r>
            <a:r>
              <a:rPr lang="en-US"/>
              <a:t> es (regnen)  …</a:t>
            </a:r>
            <a:r>
              <a:rPr lang="ru-RU"/>
              <a:t>…….</a:t>
            </a:r>
            <a:endParaRPr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71625" y="2500313"/>
            <a:ext cx="65008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/>
              <a:t>In der vorigen Woche  </a:t>
            </a:r>
            <a:r>
              <a:rPr lang="en-US">
                <a:solidFill>
                  <a:srgbClr val="0000FF"/>
                </a:solidFill>
              </a:rPr>
              <a:t>hat</a:t>
            </a:r>
            <a:r>
              <a:rPr lang="en-US"/>
              <a:t> es (regnen)  </a:t>
            </a:r>
            <a:r>
              <a:rPr lang="en-US">
                <a:solidFill>
                  <a:srgbClr val="0000FF"/>
                </a:solidFill>
              </a:rPr>
              <a:t>geregnet.</a:t>
            </a: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143000" y="3214688"/>
            <a:ext cx="68580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de-DE"/>
              <a:t>Die Kinder  </a:t>
            </a:r>
            <a:r>
              <a:rPr lang="ru-RU">
                <a:solidFill>
                  <a:srgbClr val="0000FF"/>
                </a:solidFill>
              </a:rPr>
              <a:t>…….</a:t>
            </a:r>
            <a:r>
              <a:rPr lang="de-DE">
                <a:solidFill>
                  <a:srgbClr val="0000FF"/>
                </a:solidFill>
              </a:rPr>
              <a:t> </a:t>
            </a:r>
            <a:r>
              <a:rPr lang="de-DE"/>
              <a:t> ruhig (schlafen) </a:t>
            </a:r>
            <a:r>
              <a:rPr lang="ru-RU">
                <a:solidFill>
                  <a:srgbClr val="0000FF"/>
                </a:solidFill>
              </a:rPr>
              <a:t>………..</a:t>
            </a:r>
            <a:r>
              <a:rPr lang="de-DE"/>
              <a:t>.</a:t>
            </a: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28750" y="3214688"/>
            <a:ext cx="65722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de-DE"/>
              <a:t>Die Kinder  </a:t>
            </a:r>
            <a:r>
              <a:rPr lang="de-DE">
                <a:solidFill>
                  <a:srgbClr val="0000FF"/>
                </a:solidFill>
              </a:rPr>
              <a:t>haben </a:t>
            </a:r>
            <a:r>
              <a:rPr lang="de-DE"/>
              <a:t> ruhig (schlafen) </a:t>
            </a:r>
            <a:r>
              <a:rPr lang="de-DE">
                <a:solidFill>
                  <a:srgbClr val="0000FF"/>
                </a:solidFill>
              </a:rPr>
              <a:t>geschlafen</a:t>
            </a:r>
            <a:r>
              <a:rPr lang="de-DE"/>
              <a:t>.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143000" y="3857625"/>
            <a:ext cx="59293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de-DE"/>
              <a:t>Sie  </a:t>
            </a:r>
            <a:r>
              <a:rPr lang="ru-RU">
                <a:solidFill>
                  <a:srgbClr val="0000FF"/>
                </a:solidFill>
              </a:rPr>
              <a:t>…</a:t>
            </a:r>
            <a:r>
              <a:rPr lang="de-DE"/>
              <a:t> in den Park  (laufen) </a:t>
            </a:r>
            <a:r>
              <a:rPr lang="ru-RU">
                <a:solidFill>
                  <a:srgbClr val="0000FF"/>
                </a:solidFill>
              </a:rPr>
              <a:t>……….</a:t>
            </a:r>
            <a:endParaRPr lang="de-DE">
              <a:solidFill>
                <a:srgbClr val="0000FF"/>
              </a:solidFill>
            </a:endParaRP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071563" y="3857625"/>
            <a:ext cx="62150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de-DE"/>
              <a:t>Sie  </a:t>
            </a:r>
            <a:r>
              <a:rPr lang="de-DE">
                <a:solidFill>
                  <a:srgbClr val="0000FF"/>
                </a:solidFill>
              </a:rPr>
              <a:t>ist</a:t>
            </a:r>
            <a:r>
              <a:rPr lang="de-DE"/>
              <a:t> in den Park  (laufen) </a:t>
            </a:r>
            <a:r>
              <a:rPr lang="de-DE">
                <a:solidFill>
                  <a:srgbClr val="0000FF"/>
                </a:solidFill>
              </a:rPr>
              <a:t>gelaufen.</a:t>
            </a: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714500" y="4500563"/>
            <a:ext cx="34274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/>
              <a:t>Toni  </a:t>
            </a:r>
            <a:r>
              <a:rPr lang="ru-RU">
                <a:solidFill>
                  <a:srgbClr val="0000FF"/>
                </a:solidFill>
              </a:rPr>
              <a:t>……</a:t>
            </a:r>
            <a:r>
              <a:rPr lang="en-US"/>
              <a:t>(lesen) </a:t>
            </a:r>
            <a:r>
              <a:rPr lang="ru-RU">
                <a:solidFill>
                  <a:srgbClr val="0000FF"/>
                </a:solidFill>
              </a:rPr>
              <a:t>………</a:t>
            </a:r>
            <a:r>
              <a:rPr lang="en-US">
                <a:solidFill>
                  <a:srgbClr val="0000FF"/>
                </a:solidFill>
              </a:rPr>
              <a:t>.</a:t>
            </a:r>
            <a:endParaRPr lang="de-DE">
              <a:solidFill>
                <a:srgbClr val="0000FF"/>
              </a:solidFill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1785938" y="4500563"/>
            <a:ext cx="32623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/>
              <a:t>Toni  </a:t>
            </a:r>
            <a:r>
              <a:rPr lang="en-US">
                <a:solidFill>
                  <a:srgbClr val="0000FF"/>
                </a:solidFill>
              </a:rPr>
              <a:t>hat</a:t>
            </a:r>
            <a:r>
              <a:rPr lang="en-US"/>
              <a:t> (lesen) </a:t>
            </a:r>
            <a:r>
              <a:rPr lang="en-US">
                <a:solidFill>
                  <a:srgbClr val="0000FF"/>
                </a:solidFill>
              </a:rPr>
              <a:t>gelesen.</a:t>
            </a:r>
            <a:endParaRPr lang="de-DE">
              <a:solidFill>
                <a:srgbClr val="0000FF"/>
              </a:solidFill>
            </a:endParaRPr>
          </a:p>
        </p:txBody>
      </p:sp>
      <p:sp>
        <p:nvSpPr>
          <p:cNvPr id="17" name="TextBox 14"/>
          <p:cNvSpPr txBox="1">
            <a:spLocks noChangeArrowheads="1"/>
          </p:cNvSpPr>
          <p:nvPr/>
        </p:nvSpPr>
        <p:spPr bwMode="auto">
          <a:xfrm>
            <a:off x="1214438" y="5072063"/>
            <a:ext cx="45720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/>
              <a:t>Ich </a:t>
            </a:r>
            <a:r>
              <a:rPr lang="en-US">
                <a:solidFill>
                  <a:srgbClr val="0000FF"/>
                </a:solidFill>
              </a:rPr>
              <a:t>bin</a:t>
            </a:r>
            <a:r>
              <a:rPr lang="en-US"/>
              <a:t>  (fahren) </a:t>
            </a:r>
            <a:r>
              <a:rPr lang="en-US">
                <a:solidFill>
                  <a:srgbClr val="0000FF"/>
                </a:solidFill>
              </a:rPr>
              <a:t>gefahren</a:t>
            </a:r>
            <a:r>
              <a:rPr lang="en-US"/>
              <a:t>.</a:t>
            </a:r>
            <a:endParaRPr lang="ru-RU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ChangeArrowheads="1"/>
          </p:cNvSpPr>
          <p:nvPr/>
        </p:nvSpPr>
        <p:spPr bwMode="auto">
          <a:xfrm>
            <a:off x="1763713" y="549275"/>
            <a:ext cx="55991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i="1">
                <a:latin typeface="Algerian" pitchFamily="82" charset="0"/>
              </a:rPr>
              <a:t>Perfekt:</a:t>
            </a:r>
            <a:endParaRPr lang="ru-RU" sz="4000" i="1">
              <a:latin typeface="Algerian" pitchFamily="82" charset="0"/>
            </a:endParaRPr>
          </a:p>
        </p:txBody>
      </p:sp>
      <p:sp>
        <p:nvSpPr>
          <p:cNvPr id="20483" name="Text Box 12"/>
          <p:cNvSpPr txBox="1">
            <a:spLocks noChangeArrowheads="1"/>
          </p:cNvSpPr>
          <p:nvPr/>
        </p:nvSpPr>
        <p:spPr bwMode="auto">
          <a:xfrm>
            <a:off x="3543300" y="2225675"/>
            <a:ext cx="957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0484" name="TextBox 14"/>
          <p:cNvSpPr txBox="1">
            <a:spLocks noChangeArrowheads="1"/>
          </p:cNvSpPr>
          <p:nvPr/>
        </p:nvSpPr>
        <p:spPr bwMode="auto">
          <a:xfrm>
            <a:off x="571472" y="1785926"/>
            <a:ext cx="8339142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0000FF"/>
                </a:solidFill>
                <a:latin typeface="Monotype Corsiva" pitchFamily="66" charset="0"/>
              </a:rPr>
              <a:t>Список литературы:</a:t>
            </a:r>
            <a:endParaRPr lang="en-US" sz="3600" b="1" dirty="0">
              <a:solidFill>
                <a:srgbClr val="0000FF"/>
              </a:solidFill>
              <a:latin typeface="Monotype Corsiva" pitchFamily="66" charset="0"/>
            </a:endParaRPr>
          </a:p>
          <a:p>
            <a:endParaRPr lang="ru-RU" sz="3600" b="1" dirty="0">
              <a:solidFill>
                <a:srgbClr val="0000FF"/>
              </a:solidFill>
              <a:latin typeface="Monotype Corsiva" pitchFamily="66" charset="0"/>
            </a:endParaRPr>
          </a:p>
          <a:p>
            <a:r>
              <a:rPr lang="ru-RU" sz="3200" b="1" dirty="0">
                <a:solidFill>
                  <a:srgbClr val="0000FF"/>
                </a:solidFill>
                <a:latin typeface="Monotype Corsiva" pitchFamily="66" charset="0"/>
              </a:rPr>
              <a:t>Немецкая грамматика В.В.Бережная, изд.</a:t>
            </a:r>
            <a:r>
              <a:rPr lang="en-US" sz="3200" b="1" dirty="0">
                <a:solidFill>
                  <a:srgbClr val="0000FF"/>
                </a:solidFill>
                <a:latin typeface="Monotype Corsiva" pitchFamily="66" charset="0"/>
              </a:rPr>
              <a:t>EKSMO</a:t>
            </a:r>
            <a:r>
              <a:rPr lang="ru-RU" sz="3200" b="1" dirty="0">
                <a:solidFill>
                  <a:srgbClr val="0000FF"/>
                </a:solidFill>
                <a:latin typeface="Monotype Corsiva" pitchFamily="66" charset="0"/>
              </a:rPr>
              <a:t>, </a:t>
            </a:r>
          </a:p>
          <a:p>
            <a:r>
              <a:rPr lang="ru-RU" sz="3200" b="1" dirty="0">
                <a:solidFill>
                  <a:srgbClr val="0000FF"/>
                </a:solidFill>
                <a:latin typeface="Monotype Corsiva" pitchFamily="66" charset="0"/>
              </a:rPr>
              <a:t>Москва 2006г.</a:t>
            </a:r>
          </a:p>
          <a:p>
            <a:endParaRPr lang="ru-RU" dirty="0">
              <a:latin typeface="Monotype Corsiva" pitchFamily="66" charset="0"/>
            </a:endParaRPr>
          </a:p>
          <a:p>
            <a:endParaRPr lang="ru-RU" dirty="0"/>
          </a:p>
        </p:txBody>
      </p:sp>
      <p:sp>
        <p:nvSpPr>
          <p:cNvPr id="20485" name="Прямоугольник 4">
            <a:hlinkClick r:id="rId2"/>
          </p:cNvPr>
          <p:cNvSpPr>
            <a:spLocks noChangeArrowheads="1"/>
          </p:cNvSpPr>
          <p:nvPr/>
        </p:nvSpPr>
        <p:spPr bwMode="auto">
          <a:xfrm>
            <a:off x="1857356" y="4214818"/>
            <a:ext cx="5000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u="sng" dirty="0">
                <a:latin typeface="Monotype Corsiva" pitchFamily="66" charset="0"/>
                <a:hlinkClick r:id="rId3"/>
              </a:rPr>
              <a:t> </a:t>
            </a:r>
            <a:r>
              <a:rPr lang="ru-RU" sz="3200" b="1" u="sng" dirty="0">
                <a:solidFill>
                  <a:srgbClr val="0000FF"/>
                </a:solidFill>
                <a:latin typeface="Monotype Corsiva" pitchFamily="66" charset="0"/>
                <a:hlinkClick r:id="rId3"/>
              </a:rPr>
              <a:t>http://eustudy.ru/perfekt.php</a:t>
            </a:r>
            <a:endParaRPr lang="ru-RU" sz="3200" b="1" dirty="0">
              <a:solidFill>
                <a:srgbClr val="0000FF"/>
              </a:solidFill>
              <a:latin typeface="Monotype Corsiva" pitchFamily="66" charset="0"/>
            </a:endParaRPr>
          </a:p>
        </p:txBody>
      </p:sp>
      <p:sp>
        <p:nvSpPr>
          <p:cNvPr id="20486" name="TextBox 5"/>
          <p:cNvSpPr txBox="1">
            <a:spLocks noChangeArrowheads="1"/>
          </p:cNvSpPr>
          <p:nvPr/>
        </p:nvSpPr>
        <p:spPr bwMode="auto">
          <a:xfrm>
            <a:off x="0" y="5286388"/>
            <a:ext cx="892971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  <a:latin typeface="Monotype Corsiva" pitchFamily="66" charset="0"/>
                <a:hlinkClick r:id="rId4"/>
              </a:rPr>
              <a:t>http://www.studygerman.ru/online/manual/tempora1.html</a:t>
            </a:r>
            <a:endParaRPr lang="en-US" sz="3200" b="1" dirty="0">
              <a:solidFill>
                <a:srgbClr val="0000FF"/>
              </a:solidFill>
              <a:latin typeface="Monotype Corsiva" pitchFamily="66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214438" y="628650"/>
            <a:ext cx="6961187" cy="517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b="1">
              <a:solidFill>
                <a:srgbClr val="0000FF"/>
              </a:solidFill>
            </a:endParaRPr>
          </a:p>
          <a:p>
            <a:r>
              <a:rPr lang="en-US" sz="3600" i="1">
                <a:latin typeface="Algerian" pitchFamily="82" charset="0"/>
              </a:rPr>
              <a:t>Perfekt</a:t>
            </a:r>
            <a:r>
              <a:rPr lang="ru-RU" sz="3600" i="1">
                <a:latin typeface="Algerian" pitchFamily="82" charset="0"/>
              </a:rPr>
              <a:t> – </a:t>
            </a:r>
            <a:endParaRPr lang="en-US" sz="3600" i="1">
              <a:latin typeface="Algerian" pitchFamily="82" charset="0"/>
            </a:endParaRPr>
          </a:p>
          <a:p>
            <a:pPr>
              <a:lnSpc>
                <a:spcPct val="150000"/>
              </a:lnSpc>
            </a:pPr>
            <a:r>
              <a:rPr lang="ru-RU" sz="3600" b="1">
                <a:solidFill>
                  <a:srgbClr val="0000FF"/>
                </a:solidFill>
                <a:latin typeface="Monotype Corsiva" pitchFamily="66" charset="0"/>
              </a:rPr>
              <a:t>служит для обозначения действия в прошлом. Употребляется в разговоре, в диалогах, в беседе, в вопросах и ответах, в кратких сообщениях</a:t>
            </a:r>
            <a:r>
              <a:rPr lang="en-US" sz="3600" b="1">
                <a:solidFill>
                  <a:srgbClr val="0000FF"/>
                </a:solidFill>
                <a:latin typeface="Monotype Corsiva" pitchFamily="66" charset="0"/>
              </a:rPr>
              <a:t> </a:t>
            </a:r>
            <a:r>
              <a:rPr lang="ru-RU" sz="3600" b="1">
                <a:solidFill>
                  <a:srgbClr val="0000FF"/>
                </a:solidFill>
                <a:latin typeface="Monotype Corsiva" pitchFamily="66" charset="0"/>
              </a:rPr>
              <a:t> </a:t>
            </a:r>
            <a:r>
              <a:rPr lang="en-US" sz="3600" b="1">
                <a:solidFill>
                  <a:srgbClr val="0000FF"/>
                </a:solidFill>
                <a:latin typeface="Monotype Corsiva" pitchFamily="66" charset="0"/>
              </a:rPr>
              <a:t>(</a:t>
            </a:r>
            <a:r>
              <a:rPr lang="ru-RU" sz="3600" b="1">
                <a:solidFill>
                  <a:srgbClr val="0000FF"/>
                </a:solidFill>
                <a:latin typeface="Monotype Corsiva" pitchFamily="66" charset="0"/>
              </a:rPr>
              <a:t>прошедшее разговорное время</a:t>
            </a:r>
            <a:r>
              <a:rPr lang="en-US" sz="3600" b="1">
                <a:solidFill>
                  <a:srgbClr val="0000FF"/>
                </a:solidFill>
                <a:latin typeface="Monotype Corsiva" pitchFamily="66" charset="0"/>
              </a:rPr>
              <a:t>)</a:t>
            </a:r>
            <a:endParaRPr lang="ru-RU" sz="3600" b="1">
              <a:solidFill>
                <a:srgbClr val="0000FF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ChangeArrowheads="1"/>
          </p:cNvSpPr>
          <p:nvPr/>
        </p:nvSpPr>
        <p:spPr bwMode="auto">
          <a:xfrm>
            <a:off x="1835150" y="549275"/>
            <a:ext cx="55991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i="1">
                <a:latin typeface="Algerian" pitchFamily="82" charset="0"/>
              </a:rPr>
              <a:t>Perfekt:</a:t>
            </a:r>
            <a:endParaRPr lang="ru-RU" sz="4000" i="1">
              <a:latin typeface="Algerian" pitchFamily="82" charset="0"/>
            </a:endParaRP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1211263" y="1746250"/>
            <a:ext cx="1651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/>
              <a:t>haben</a:t>
            </a:r>
            <a:r>
              <a:rPr lang="en-US" sz="3200"/>
              <a:t> </a:t>
            </a:r>
            <a:r>
              <a:rPr lang="en-US"/>
              <a:t>  </a:t>
            </a:r>
            <a:endParaRPr lang="ru-RU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3071813" y="1844675"/>
            <a:ext cx="584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latin typeface="Algerian" pitchFamily="82" charset="0"/>
              </a:rPr>
              <a:t>+</a:t>
            </a:r>
            <a:endParaRPr lang="ru-RU" sz="3600">
              <a:latin typeface="Algerian" pitchFamily="82" charset="0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3500438" y="1725613"/>
            <a:ext cx="53578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solidFill>
                  <a:srgbClr val="0000FF"/>
                </a:solidFill>
              </a:rPr>
              <a:t>ge</a:t>
            </a:r>
            <a:r>
              <a:rPr lang="en-US" sz="3200"/>
              <a:t> </a:t>
            </a:r>
            <a:r>
              <a:rPr lang="ru-RU" sz="3200" b="1" i="1">
                <a:latin typeface="Monotype Corsiva" pitchFamily="66" charset="0"/>
              </a:rPr>
              <a:t>основа глагола </a:t>
            </a:r>
            <a:r>
              <a:rPr lang="ru-RU" sz="3200" i="1">
                <a:solidFill>
                  <a:srgbClr val="0000FF"/>
                </a:solidFill>
              </a:rPr>
              <a:t>(е)</a:t>
            </a:r>
            <a:r>
              <a:rPr lang="en-US" sz="3200">
                <a:solidFill>
                  <a:srgbClr val="0000FF"/>
                </a:solidFill>
              </a:rPr>
              <a:t>t  </a:t>
            </a:r>
            <a:r>
              <a:rPr lang="ru-RU" sz="3200">
                <a:solidFill>
                  <a:srgbClr val="0000FF"/>
                </a:solidFill>
              </a:rPr>
              <a:t>или </a:t>
            </a:r>
            <a:r>
              <a:rPr lang="en-US" sz="3200">
                <a:solidFill>
                  <a:srgbClr val="0000FF"/>
                </a:solidFill>
              </a:rPr>
              <a:t>en</a:t>
            </a:r>
            <a:endParaRPr lang="ru-RU" sz="3200">
              <a:solidFill>
                <a:srgbClr val="0000FF"/>
              </a:solidFill>
            </a:endParaRP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468313" y="2349500"/>
            <a:ext cx="266541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Monotype Corsiva" pitchFamily="66" charset="0"/>
              </a:rPr>
              <a:t>Вспомогательный глагол</a:t>
            </a:r>
          </a:p>
        </p:txBody>
      </p:sp>
      <p:sp>
        <p:nvSpPr>
          <p:cNvPr id="7175" name="Text Box 11"/>
          <p:cNvSpPr txBox="1">
            <a:spLocks noChangeArrowheads="1"/>
          </p:cNvSpPr>
          <p:nvPr/>
        </p:nvSpPr>
        <p:spPr bwMode="auto">
          <a:xfrm>
            <a:off x="4643438" y="2565400"/>
            <a:ext cx="37449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>
              <a:latin typeface="Algerian" pitchFamily="82" charset="0"/>
            </a:endParaRPr>
          </a:p>
        </p:txBody>
      </p: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4000500" y="2571750"/>
            <a:ext cx="3816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Monotype Corsiva" pitchFamily="66" charset="0"/>
              </a:rPr>
              <a:t>Основной глагол</a:t>
            </a:r>
          </a:p>
        </p:txBody>
      </p:sp>
      <p:sp>
        <p:nvSpPr>
          <p:cNvPr id="7177" name="Text Box 13"/>
          <p:cNvSpPr txBox="1">
            <a:spLocks noChangeArrowheads="1"/>
          </p:cNvSpPr>
          <p:nvPr/>
        </p:nvSpPr>
        <p:spPr bwMode="auto">
          <a:xfrm>
            <a:off x="1547813" y="2997200"/>
            <a:ext cx="24479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>
              <a:latin typeface="Algerian" pitchFamily="82" charset="0"/>
            </a:endParaRP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971550" y="3284538"/>
            <a:ext cx="151288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Algerian" pitchFamily="82" charset="0"/>
              </a:rPr>
              <a:t>Наст. вр. </a:t>
            </a:r>
            <a:r>
              <a:rPr lang="en-US" b="1"/>
              <a:t>- </a:t>
            </a:r>
            <a:r>
              <a:rPr lang="de-DE" b="1"/>
              <a:t>Präsens</a:t>
            </a:r>
            <a:endParaRPr lang="ru-RU" b="1">
              <a:latin typeface="Algerian" pitchFamily="82" charset="0"/>
            </a:endParaRPr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4357688" y="3284538"/>
            <a:ext cx="292893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Monotype Corsiva" pitchFamily="66" charset="0"/>
              </a:rPr>
              <a:t>Причастие второе – </a:t>
            </a:r>
            <a:r>
              <a:rPr lang="de-DE" b="1">
                <a:latin typeface="Monotype Corsiva" pitchFamily="66" charset="0"/>
              </a:rPr>
              <a:t>Partizip II</a:t>
            </a:r>
            <a:endParaRPr lang="ru-RU" b="1">
              <a:latin typeface="Monotype Corsiva" pitchFamily="66" charset="0"/>
            </a:endParaRPr>
          </a:p>
        </p:txBody>
      </p:sp>
      <p:sp>
        <p:nvSpPr>
          <p:cNvPr id="4112" name="Text Box 16"/>
          <p:cNvSpPr txBox="1">
            <a:spLocks noChangeArrowheads="1"/>
          </p:cNvSpPr>
          <p:nvPr/>
        </p:nvSpPr>
        <p:spPr bwMode="auto">
          <a:xfrm>
            <a:off x="1258888" y="4221163"/>
            <a:ext cx="67691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3600"/>
              <a:t>z.B. Ich habe </a:t>
            </a:r>
            <a:r>
              <a:rPr lang="de-DE" sz="3600">
                <a:solidFill>
                  <a:srgbClr val="0000FF"/>
                </a:solidFill>
              </a:rPr>
              <a:t>ge</a:t>
            </a:r>
            <a:r>
              <a:rPr lang="de-DE" sz="3600"/>
              <a:t>mal</a:t>
            </a:r>
            <a:r>
              <a:rPr lang="de-DE" sz="3600">
                <a:solidFill>
                  <a:srgbClr val="0000FF"/>
                </a:solidFill>
              </a:rPr>
              <a:t>t</a:t>
            </a:r>
            <a:r>
              <a:rPr lang="de-DE" sz="3600"/>
              <a:t>. </a:t>
            </a:r>
            <a:endParaRPr lang="ru-RU" sz="3600"/>
          </a:p>
          <a:p>
            <a:pPr>
              <a:spcBef>
                <a:spcPct val="50000"/>
              </a:spcBef>
            </a:pPr>
            <a:r>
              <a:rPr lang="en-US" sz="3600"/>
              <a:t>Du hast die Hausaufgabe  </a:t>
            </a:r>
            <a:r>
              <a:rPr lang="en-US" sz="3600">
                <a:solidFill>
                  <a:srgbClr val="0000FF"/>
                </a:solidFill>
              </a:rPr>
              <a:t>ge</a:t>
            </a:r>
            <a:r>
              <a:rPr lang="en-US" sz="3600"/>
              <a:t>mach</a:t>
            </a:r>
            <a:r>
              <a:rPr lang="en-US" sz="3600">
                <a:solidFill>
                  <a:srgbClr val="0000FF"/>
                </a:solidFill>
              </a:rPr>
              <a:t>t</a:t>
            </a:r>
            <a:r>
              <a:rPr lang="en-US" sz="3600"/>
              <a:t>. Er hat </a:t>
            </a:r>
            <a:r>
              <a:rPr lang="en-US" sz="3600">
                <a:solidFill>
                  <a:srgbClr val="0000FF"/>
                </a:solidFill>
              </a:rPr>
              <a:t>ge</a:t>
            </a:r>
            <a:r>
              <a:rPr lang="en-US" sz="3600"/>
              <a:t>les</a:t>
            </a:r>
            <a:r>
              <a:rPr lang="en-US" sz="3600">
                <a:solidFill>
                  <a:srgbClr val="0000FF"/>
                </a:solidFill>
              </a:rPr>
              <a:t>en</a:t>
            </a:r>
            <a:r>
              <a:rPr lang="en-US" sz="3600"/>
              <a:t> </a:t>
            </a:r>
            <a:endParaRPr lang="ru-RU" sz="3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20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10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/>
      <p:bldP spid="4102" grpId="0"/>
      <p:bldP spid="4104" grpId="0"/>
      <p:bldP spid="4108" grpId="0"/>
      <p:bldP spid="4110" grpId="0"/>
      <p:bldP spid="4111" grpId="0"/>
      <p:bldP spid="41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ChangeArrowheads="1"/>
          </p:cNvSpPr>
          <p:nvPr/>
        </p:nvSpPr>
        <p:spPr bwMode="auto">
          <a:xfrm>
            <a:off x="1258888" y="908050"/>
            <a:ext cx="55991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i="1">
                <a:latin typeface="Algerian" pitchFamily="82" charset="0"/>
              </a:rPr>
              <a:t>Perfekt:</a:t>
            </a:r>
            <a:endParaRPr lang="ru-RU" sz="4000" i="1">
              <a:latin typeface="Algerian" pitchFamily="82" charset="0"/>
            </a:endParaRPr>
          </a:p>
        </p:txBody>
      </p:sp>
      <p:sp>
        <p:nvSpPr>
          <p:cNvPr id="1028" name="Text Box 7"/>
          <p:cNvSpPr txBox="1">
            <a:spLocks noChangeArrowheads="1"/>
          </p:cNvSpPr>
          <p:nvPr/>
        </p:nvSpPr>
        <p:spPr bwMode="auto">
          <a:xfrm>
            <a:off x="4643438" y="2565400"/>
            <a:ext cx="37449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>
              <a:latin typeface="Algerian" pitchFamily="82" charset="0"/>
            </a:endParaRPr>
          </a:p>
        </p:txBody>
      </p:sp>
      <p:sp>
        <p:nvSpPr>
          <p:cNvPr id="1029" name="Text Box 9"/>
          <p:cNvSpPr txBox="1">
            <a:spLocks noChangeArrowheads="1"/>
          </p:cNvSpPr>
          <p:nvPr/>
        </p:nvSpPr>
        <p:spPr bwMode="auto">
          <a:xfrm>
            <a:off x="1547813" y="2997200"/>
            <a:ext cx="24479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>
              <a:latin typeface="Algerian" pitchFamily="82" charset="0"/>
            </a:endParaRPr>
          </a:p>
        </p:txBody>
      </p:sp>
      <p:sp>
        <p:nvSpPr>
          <p:cNvPr id="1030" name="Text Box 13"/>
          <p:cNvSpPr txBox="1">
            <a:spLocks noChangeArrowheads="1"/>
          </p:cNvSpPr>
          <p:nvPr/>
        </p:nvSpPr>
        <p:spPr bwMode="auto">
          <a:xfrm>
            <a:off x="971550" y="2205038"/>
            <a:ext cx="1728788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>
                <a:solidFill>
                  <a:srgbClr val="0000FF"/>
                </a:solidFill>
              </a:rPr>
              <a:t>Singular </a:t>
            </a:r>
          </a:p>
          <a:p>
            <a:pPr>
              <a:spcBef>
                <a:spcPct val="50000"/>
              </a:spcBef>
            </a:pPr>
            <a:r>
              <a:rPr lang="de-DE"/>
              <a:t>ich habe</a:t>
            </a:r>
            <a:r>
              <a:rPr lang="ru-RU"/>
              <a:t>   </a:t>
            </a:r>
            <a:endParaRPr lang="de-DE"/>
          </a:p>
          <a:p>
            <a:pPr>
              <a:spcBef>
                <a:spcPct val="50000"/>
              </a:spcBef>
            </a:pPr>
            <a:r>
              <a:rPr lang="de-DE"/>
              <a:t>du hast</a:t>
            </a:r>
          </a:p>
          <a:p>
            <a:pPr>
              <a:spcBef>
                <a:spcPct val="50000"/>
              </a:spcBef>
            </a:pPr>
            <a:r>
              <a:rPr lang="de-DE"/>
              <a:t>er</a:t>
            </a:r>
          </a:p>
          <a:p>
            <a:pPr>
              <a:spcBef>
                <a:spcPct val="50000"/>
              </a:spcBef>
            </a:pPr>
            <a:r>
              <a:rPr lang="de-DE"/>
              <a:t>sie</a:t>
            </a:r>
            <a:endParaRPr lang="en-US"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de-DE"/>
              <a:t>es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031" name="Text Box 16"/>
          <p:cNvSpPr txBox="1">
            <a:spLocks noChangeArrowheads="1"/>
          </p:cNvSpPr>
          <p:nvPr/>
        </p:nvSpPr>
        <p:spPr bwMode="auto">
          <a:xfrm>
            <a:off x="2555875" y="4437063"/>
            <a:ext cx="647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/>
              <a:t>hat</a:t>
            </a:r>
            <a:endParaRPr lang="ru-RU"/>
          </a:p>
        </p:txBody>
      </p:sp>
      <p:sp>
        <p:nvSpPr>
          <p:cNvPr id="1032" name="Text Box 17"/>
          <p:cNvSpPr txBox="1">
            <a:spLocks noChangeArrowheads="1"/>
          </p:cNvSpPr>
          <p:nvPr/>
        </p:nvSpPr>
        <p:spPr bwMode="auto">
          <a:xfrm>
            <a:off x="3132138" y="1700213"/>
            <a:ext cx="17970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4000">
                <a:solidFill>
                  <a:srgbClr val="0000FF"/>
                </a:solidFill>
                <a:cs typeface="Times New Roman" pitchFamily="18" charset="0"/>
              </a:rPr>
              <a:t>haben</a:t>
            </a:r>
            <a:endParaRPr lang="ru-RU" sz="4000">
              <a:solidFill>
                <a:srgbClr val="0000FF"/>
              </a:solidFill>
              <a:cs typeface="Times New Roman" pitchFamily="18" charset="0"/>
            </a:endParaRPr>
          </a:p>
        </p:txBody>
      </p:sp>
      <p:sp>
        <p:nvSpPr>
          <p:cNvPr id="1033" name="Text Box 18"/>
          <p:cNvSpPr txBox="1">
            <a:spLocks noChangeArrowheads="1"/>
          </p:cNvSpPr>
          <p:nvPr/>
        </p:nvSpPr>
        <p:spPr bwMode="auto">
          <a:xfrm>
            <a:off x="4572000" y="2214563"/>
            <a:ext cx="2735263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>
                <a:solidFill>
                  <a:srgbClr val="0000FF"/>
                </a:solidFill>
              </a:rPr>
              <a:t>Plural</a:t>
            </a:r>
          </a:p>
          <a:p>
            <a:pPr>
              <a:spcBef>
                <a:spcPct val="50000"/>
              </a:spcBef>
            </a:pPr>
            <a:r>
              <a:rPr lang="de-DE"/>
              <a:t>wir haben</a:t>
            </a:r>
            <a:endParaRPr lang="ru-RU"/>
          </a:p>
          <a:p>
            <a:pPr>
              <a:spcBef>
                <a:spcPct val="50000"/>
              </a:spcBef>
            </a:pPr>
            <a:r>
              <a:rPr lang="de-DE"/>
              <a:t>ihr habt</a:t>
            </a:r>
          </a:p>
          <a:p>
            <a:pPr>
              <a:spcBef>
                <a:spcPct val="50000"/>
              </a:spcBef>
            </a:pPr>
            <a:r>
              <a:rPr lang="de-DE"/>
              <a:t>sie haben</a:t>
            </a:r>
          </a:p>
          <a:p>
            <a:pPr>
              <a:spcBef>
                <a:spcPct val="50000"/>
              </a:spcBef>
            </a:pPr>
            <a:r>
              <a:rPr lang="de-DE"/>
              <a:t>Sie haben</a:t>
            </a:r>
            <a:endParaRPr lang="ru-RU"/>
          </a:p>
        </p:txBody>
      </p:sp>
      <p:sp>
        <p:nvSpPr>
          <p:cNvPr id="1034" name="TextBox 11"/>
          <p:cNvSpPr txBox="1">
            <a:spLocks noChangeArrowheads="1"/>
          </p:cNvSpPr>
          <p:nvPr/>
        </p:nvSpPr>
        <p:spPr bwMode="auto">
          <a:xfrm>
            <a:off x="5286375" y="5286375"/>
            <a:ext cx="3357563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rgbClr val="0000FF"/>
                </a:solidFill>
              </a:rPr>
              <a:t>ge</a:t>
            </a:r>
            <a:r>
              <a:rPr lang="en-US" sz="2800"/>
              <a:t>mal</a:t>
            </a:r>
            <a:r>
              <a:rPr lang="en-US" sz="2800">
                <a:solidFill>
                  <a:srgbClr val="0000FF"/>
                </a:solidFill>
              </a:rPr>
              <a:t>t</a:t>
            </a:r>
            <a:r>
              <a:rPr lang="en-US" sz="2800"/>
              <a:t>, </a:t>
            </a:r>
            <a:r>
              <a:rPr lang="en-US" sz="2800">
                <a:solidFill>
                  <a:srgbClr val="0000FF"/>
                </a:solidFill>
              </a:rPr>
              <a:t>ge</a:t>
            </a:r>
            <a:r>
              <a:rPr lang="en-US" sz="2800"/>
              <a:t>les</a:t>
            </a:r>
            <a:r>
              <a:rPr lang="en-US" sz="2800">
                <a:solidFill>
                  <a:srgbClr val="0000FF"/>
                </a:solidFill>
              </a:rPr>
              <a:t>en</a:t>
            </a:r>
            <a:r>
              <a:rPr lang="en-US" sz="2800"/>
              <a:t>, </a:t>
            </a:r>
            <a:r>
              <a:rPr lang="en-US" sz="2800">
                <a:solidFill>
                  <a:srgbClr val="0000FF"/>
                </a:solidFill>
              </a:rPr>
              <a:t>ge</a:t>
            </a:r>
            <a:r>
              <a:rPr lang="en-US" sz="2800"/>
              <a:t>schrieb</a:t>
            </a:r>
            <a:r>
              <a:rPr lang="en-US" sz="2800">
                <a:solidFill>
                  <a:srgbClr val="0000FF"/>
                </a:solidFill>
              </a:rPr>
              <a:t>en</a:t>
            </a:r>
            <a:r>
              <a:rPr lang="en-US" sz="2800"/>
              <a:t>, </a:t>
            </a:r>
            <a:r>
              <a:rPr lang="en-US" sz="2800">
                <a:solidFill>
                  <a:srgbClr val="0000FF"/>
                </a:solidFill>
              </a:rPr>
              <a:t>ge</a:t>
            </a:r>
            <a:r>
              <a:rPr lang="en-US" sz="2800"/>
              <a:t>schenk</a:t>
            </a:r>
            <a:r>
              <a:rPr lang="en-US" sz="2800">
                <a:solidFill>
                  <a:srgbClr val="0000FF"/>
                </a:solidFill>
              </a:rPr>
              <a:t>t</a:t>
            </a:r>
            <a:endParaRPr lang="ru-RU" sz="280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1214438" y="74613"/>
            <a:ext cx="6961187" cy="618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b="1">
              <a:solidFill>
                <a:srgbClr val="0000FF"/>
              </a:solidFill>
            </a:endParaRPr>
          </a:p>
          <a:p>
            <a:r>
              <a:rPr lang="en-US" sz="3600" i="1">
                <a:latin typeface="Algerian" pitchFamily="82" charset="0"/>
              </a:rPr>
              <a:t>Perfekt</a:t>
            </a:r>
            <a:r>
              <a:rPr lang="ru-RU" sz="3600" i="1">
                <a:latin typeface="Algerian" pitchFamily="82" charset="0"/>
              </a:rPr>
              <a:t> </a:t>
            </a:r>
            <a:r>
              <a:rPr lang="en-US" sz="3600" i="1">
                <a:latin typeface="Algerian" pitchFamily="82" charset="0"/>
              </a:rPr>
              <a:t>:</a:t>
            </a:r>
            <a:r>
              <a:rPr lang="ru-RU" sz="3600" i="1">
                <a:latin typeface="Algerian" pitchFamily="82" charset="0"/>
              </a:rPr>
              <a:t> </a:t>
            </a:r>
          </a:p>
          <a:p>
            <a:r>
              <a:rPr lang="ru-RU" sz="3600" b="1" i="1">
                <a:solidFill>
                  <a:srgbClr val="0000FF"/>
                </a:solidFill>
                <a:latin typeface="Monotype Corsiva" pitchFamily="66" charset="0"/>
              </a:rPr>
              <a:t>Глагол   </a:t>
            </a:r>
            <a:r>
              <a:rPr lang="en-US" sz="4800" b="1" i="1">
                <a:solidFill>
                  <a:srgbClr val="0000FF"/>
                </a:solidFill>
                <a:cs typeface="Times New Roman" pitchFamily="18" charset="0"/>
              </a:rPr>
              <a:t>haben</a:t>
            </a:r>
            <a:r>
              <a:rPr lang="en-US" sz="3600" b="1" i="1">
                <a:solidFill>
                  <a:srgbClr val="0000FF"/>
                </a:solidFill>
                <a:latin typeface="Monotype Corsiva" pitchFamily="66" charset="0"/>
              </a:rPr>
              <a:t> </a:t>
            </a:r>
            <a:r>
              <a:rPr lang="ru-RU" sz="3600" b="1" i="1">
                <a:solidFill>
                  <a:srgbClr val="0000FF"/>
                </a:solidFill>
                <a:latin typeface="Monotype Corsiva" pitchFamily="66" charset="0"/>
              </a:rPr>
              <a:t>  употребляется :</a:t>
            </a:r>
            <a:endParaRPr lang="en-US" sz="3600" b="1" i="1">
              <a:solidFill>
                <a:srgbClr val="0000FF"/>
              </a:solidFill>
              <a:latin typeface="Monotype Corsiva" pitchFamily="66" charset="0"/>
            </a:endParaRPr>
          </a:p>
          <a:p>
            <a:endParaRPr lang="ru-RU" sz="3600" b="1" i="1">
              <a:solidFill>
                <a:srgbClr val="0000FF"/>
              </a:solidFill>
              <a:latin typeface="Monotype Corsiva" pitchFamily="66" charset="0"/>
            </a:endParaRPr>
          </a:p>
          <a:p>
            <a:r>
              <a:rPr lang="ru-RU" sz="3600" b="1" i="1">
                <a:solidFill>
                  <a:srgbClr val="0000FF"/>
                </a:solidFill>
                <a:latin typeface="Monotype Corsiva" pitchFamily="66" charset="0"/>
              </a:rPr>
              <a:t>1.С  переходными  глаголами</a:t>
            </a:r>
            <a:r>
              <a:rPr lang="en-US" sz="3600" b="1" i="1">
                <a:solidFill>
                  <a:srgbClr val="0000FF"/>
                </a:solidFill>
                <a:latin typeface="Monotype Corsiva" pitchFamily="66" charset="0"/>
              </a:rPr>
              <a:t>(</a:t>
            </a:r>
            <a:r>
              <a:rPr lang="ru-RU" sz="3600" b="1">
                <a:solidFill>
                  <a:srgbClr val="0000FF"/>
                </a:solidFill>
                <a:latin typeface="Monotype Corsiva" pitchFamily="66" charset="0"/>
              </a:rPr>
              <a:t>с глаголами, отвечающими на вопрос wen?, was? (</a:t>
            </a:r>
            <a:r>
              <a:rPr lang="ru-RU" sz="3600" b="1" i="1">
                <a:solidFill>
                  <a:srgbClr val="0000FF"/>
                </a:solidFill>
                <a:latin typeface="Monotype Corsiva" pitchFamily="66" charset="0"/>
              </a:rPr>
              <a:t>кого, что</a:t>
            </a:r>
            <a:r>
              <a:rPr lang="ru-RU" sz="3600" b="1">
                <a:solidFill>
                  <a:srgbClr val="0000FF"/>
                </a:solidFill>
                <a:latin typeface="Monotype Corsiva" pitchFamily="66" charset="0"/>
              </a:rPr>
              <a:t>), действие которых может быть направлено на какой-либо субъект</a:t>
            </a:r>
            <a:r>
              <a:rPr lang="en-US" sz="3600" b="1" i="1">
                <a:solidFill>
                  <a:srgbClr val="0000FF"/>
                </a:solidFill>
                <a:latin typeface="Monotype Corsiva" pitchFamily="66" charset="0"/>
              </a:rPr>
              <a:t>) – </a:t>
            </a:r>
            <a:r>
              <a:rPr lang="en-US" sz="3600" b="1" i="1">
                <a:solidFill>
                  <a:srgbClr val="0000FF"/>
                </a:solidFill>
                <a:cs typeface="Times New Roman" pitchFamily="18" charset="0"/>
              </a:rPr>
              <a:t>z.B. </a:t>
            </a:r>
            <a:r>
              <a:rPr lang="en-US" sz="3600" b="1">
                <a:solidFill>
                  <a:srgbClr val="0000FF"/>
                </a:solidFill>
                <a:cs typeface="Times New Roman" pitchFamily="18" charset="0"/>
              </a:rPr>
              <a:t>lesen</a:t>
            </a:r>
            <a:r>
              <a:rPr lang="ru-RU" sz="3600" b="1">
                <a:solidFill>
                  <a:srgbClr val="0000FF"/>
                </a:solidFill>
                <a:cs typeface="Times New Roman" pitchFamily="18" charset="0"/>
              </a:rPr>
              <a:t>, </a:t>
            </a:r>
            <a:r>
              <a:rPr lang="en-US" sz="3600" b="1">
                <a:solidFill>
                  <a:srgbClr val="0000FF"/>
                </a:solidFill>
                <a:cs typeface="Times New Roman" pitchFamily="18" charset="0"/>
              </a:rPr>
              <a:t>verwirklichen </a:t>
            </a:r>
            <a:r>
              <a:rPr lang="ru-RU" sz="3600" b="1">
                <a:solidFill>
                  <a:srgbClr val="0000FF"/>
                </a:solidFill>
                <a:cs typeface="Times New Roman" pitchFamily="18" charset="0"/>
              </a:rPr>
              <a:t>, </a:t>
            </a:r>
            <a:r>
              <a:rPr lang="en-US" sz="3600" b="1">
                <a:solidFill>
                  <a:srgbClr val="0000FF"/>
                </a:solidFill>
                <a:cs typeface="Times New Roman" pitchFamily="18" charset="0"/>
              </a:rPr>
              <a:t>aufbauen</a:t>
            </a:r>
            <a:r>
              <a:rPr lang="ru-RU" sz="3600" b="1">
                <a:solidFill>
                  <a:srgbClr val="0000FF"/>
                </a:solidFill>
                <a:cs typeface="Times New Roman" pitchFamily="18" charset="0"/>
              </a:rPr>
              <a:t>.</a:t>
            </a:r>
            <a:r>
              <a:rPr lang="ru-RU" sz="3600" b="1" i="1">
                <a:solidFill>
                  <a:srgbClr val="0000FF"/>
                </a:solidFill>
                <a:cs typeface="Times New Roman" pitchFamily="18" charset="0"/>
              </a:rPr>
              <a:t> </a:t>
            </a:r>
          </a:p>
          <a:p>
            <a:endParaRPr lang="en-US" sz="3600" i="1">
              <a:latin typeface="Algerian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1214414" y="357166"/>
            <a:ext cx="6961187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b="1" dirty="0">
              <a:solidFill>
                <a:srgbClr val="0000FF"/>
              </a:solidFill>
            </a:endParaRPr>
          </a:p>
          <a:p>
            <a:r>
              <a:rPr lang="en-US" sz="3600" i="1" dirty="0" err="1">
                <a:latin typeface="Algerian" pitchFamily="82" charset="0"/>
              </a:rPr>
              <a:t>Perfekt</a:t>
            </a:r>
            <a:r>
              <a:rPr lang="ru-RU" sz="3600" i="1" dirty="0">
                <a:latin typeface="Algerian" pitchFamily="82" charset="0"/>
              </a:rPr>
              <a:t> – </a:t>
            </a:r>
          </a:p>
          <a:p>
            <a:r>
              <a:rPr lang="ru-RU" sz="3600" b="1" i="1" dirty="0">
                <a:solidFill>
                  <a:srgbClr val="0000FF"/>
                </a:solidFill>
                <a:latin typeface="Monotype Corsiva" pitchFamily="66" charset="0"/>
              </a:rPr>
              <a:t>Глагол   </a:t>
            </a:r>
            <a:r>
              <a:rPr lang="en-US" sz="3600" b="1" i="1" dirty="0">
                <a:solidFill>
                  <a:srgbClr val="0000FF"/>
                </a:solidFill>
                <a:latin typeface="Monotype Corsiva" pitchFamily="66" charset="0"/>
              </a:rPr>
              <a:t> </a:t>
            </a:r>
            <a:r>
              <a:rPr lang="en-US" sz="4800" b="1" i="1" dirty="0" err="1">
                <a:solidFill>
                  <a:srgbClr val="0000FF"/>
                </a:solidFill>
                <a:cs typeface="Times New Roman" pitchFamily="18" charset="0"/>
              </a:rPr>
              <a:t>haben</a:t>
            </a:r>
            <a:r>
              <a:rPr lang="en-US" sz="4800" b="1" i="1" dirty="0">
                <a:solidFill>
                  <a:srgbClr val="0000FF"/>
                </a:solidFill>
                <a:cs typeface="Times New Roman" pitchFamily="18" charset="0"/>
              </a:rPr>
              <a:t> </a:t>
            </a:r>
            <a:r>
              <a:rPr lang="en-US" sz="3600" b="1" i="1" dirty="0">
                <a:solidFill>
                  <a:srgbClr val="0000FF"/>
                </a:solidFill>
                <a:latin typeface="Monotype Corsiva" pitchFamily="66" charset="0"/>
              </a:rPr>
              <a:t> </a:t>
            </a:r>
            <a:r>
              <a:rPr lang="ru-RU" sz="3600" b="1" i="1" dirty="0">
                <a:solidFill>
                  <a:srgbClr val="0000FF"/>
                </a:solidFill>
                <a:latin typeface="Monotype Corsiva" pitchFamily="66" charset="0"/>
              </a:rPr>
              <a:t>  употребляется :</a:t>
            </a:r>
            <a:endParaRPr lang="en-US" sz="3600" b="1" i="1" dirty="0">
              <a:solidFill>
                <a:srgbClr val="0000FF"/>
              </a:solidFill>
              <a:latin typeface="Monotype Corsiva" pitchFamily="66" charset="0"/>
            </a:endParaRPr>
          </a:p>
          <a:p>
            <a:endParaRPr lang="en-US" sz="3600" b="1" i="1" dirty="0">
              <a:solidFill>
                <a:srgbClr val="0000FF"/>
              </a:solidFill>
              <a:latin typeface="Monotype Corsiva" pitchFamily="66" charset="0"/>
            </a:endParaRPr>
          </a:p>
          <a:p>
            <a:endParaRPr lang="en-US" sz="3600" b="1" i="1" dirty="0">
              <a:solidFill>
                <a:srgbClr val="0000FF"/>
              </a:solidFill>
              <a:latin typeface="Monotype Corsiva" pitchFamily="66" charset="0"/>
            </a:endParaRPr>
          </a:p>
          <a:p>
            <a:endParaRPr lang="en-US" sz="3600" i="1" dirty="0">
              <a:latin typeface="Algerian" pitchFamily="82" charset="0"/>
            </a:endParaRPr>
          </a:p>
          <a:p>
            <a:endParaRPr lang="ru-RU" sz="3600" i="1" dirty="0">
              <a:latin typeface="Algerian" pitchFamily="82" charset="0"/>
            </a:endParaRPr>
          </a:p>
        </p:txBody>
      </p:sp>
      <p:sp>
        <p:nvSpPr>
          <p:cNvPr id="9219" name="TextBox 2"/>
          <p:cNvSpPr txBox="1">
            <a:spLocks noChangeArrowheads="1"/>
          </p:cNvSpPr>
          <p:nvPr/>
        </p:nvSpPr>
        <p:spPr bwMode="auto">
          <a:xfrm>
            <a:off x="642910" y="2285992"/>
            <a:ext cx="8072438" cy="434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i="1" dirty="0">
                <a:solidFill>
                  <a:srgbClr val="0000FF"/>
                </a:solidFill>
                <a:latin typeface="Monotype Corsiva" pitchFamily="66" charset="0"/>
                <a:cs typeface="Times New Roman" pitchFamily="18" charset="0"/>
              </a:rPr>
              <a:t>2</a:t>
            </a:r>
            <a:r>
              <a:rPr lang="ru-RU" sz="3600" b="1" dirty="0">
                <a:solidFill>
                  <a:srgbClr val="0000FF"/>
                </a:solidFill>
                <a:latin typeface="Monotype Corsiva" pitchFamily="66" charset="0"/>
                <a:cs typeface="Times New Roman" pitchFamily="18" charset="0"/>
              </a:rPr>
              <a:t>. </a:t>
            </a:r>
            <a:r>
              <a:rPr lang="en-US" sz="3600" b="1" dirty="0">
                <a:solidFill>
                  <a:srgbClr val="0000FF"/>
                </a:solidFill>
                <a:latin typeface="Monotype Corsiva" pitchFamily="66" charset="0"/>
                <a:cs typeface="Times New Roman" pitchFamily="18" charset="0"/>
              </a:rPr>
              <a:t>C</a:t>
            </a:r>
            <a:r>
              <a:rPr lang="ru-RU" sz="3600" b="1" dirty="0">
                <a:solidFill>
                  <a:srgbClr val="0000FF"/>
                </a:solidFill>
                <a:latin typeface="Monotype Corsiva" pitchFamily="66" charset="0"/>
                <a:cs typeface="Times New Roman" pitchFamily="18" charset="0"/>
              </a:rPr>
              <a:t> возвратными  глаголами (с глаголами, употребляемыми с возвратным местоимением</a:t>
            </a:r>
            <a:r>
              <a:rPr lang="en-US" sz="3600" b="1" dirty="0">
                <a:solidFill>
                  <a:srgbClr val="0000FF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3600" b="1" dirty="0" err="1">
                <a:solidFill>
                  <a:srgbClr val="0000FF"/>
                </a:solidFill>
                <a:latin typeface="Monotype Corsiva" pitchFamily="66" charset="0"/>
                <a:cs typeface="Times New Roman" pitchFamily="18" charset="0"/>
              </a:rPr>
              <a:t>sich</a:t>
            </a:r>
            <a:r>
              <a:rPr lang="ru-RU" sz="3600" b="1" dirty="0">
                <a:solidFill>
                  <a:srgbClr val="0000FF"/>
                </a:solidFill>
                <a:latin typeface="Monotype Corsiva" pitchFamily="66" charset="0"/>
                <a:cs typeface="Times New Roman" pitchFamily="18" charset="0"/>
              </a:rPr>
              <a:t>) </a:t>
            </a:r>
            <a:r>
              <a:rPr lang="en-US" sz="3600" b="1" dirty="0">
                <a:solidFill>
                  <a:srgbClr val="0000FF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FF"/>
                </a:solidFill>
                <a:cs typeface="Times New Roman" pitchFamily="18" charset="0"/>
              </a:rPr>
              <a:t>z.B</a:t>
            </a:r>
            <a:r>
              <a:rPr lang="en-US" sz="3600" b="1" dirty="0">
                <a:solidFill>
                  <a:srgbClr val="0000FF"/>
                </a:solidFill>
                <a:cs typeface="Times New Roman" pitchFamily="18" charset="0"/>
              </a:rPr>
              <a:t>.   </a:t>
            </a:r>
            <a:r>
              <a:rPr lang="en-US" sz="3600" b="1" dirty="0" err="1">
                <a:solidFill>
                  <a:srgbClr val="0000FF"/>
                </a:solidFill>
                <a:cs typeface="Times New Roman" pitchFamily="18" charset="0"/>
              </a:rPr>
              <a:t>sich</a:t>
            </a:r>
            <a:r>
              <a:rPr lang="en-US" sz="3600" b="1" dirty="0">
                <a:solidFill>
                  <a:srgbClr val="0000FF"/>
                </a:solidFill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FF"/>
                </a:solidFill>
                <a:cs typeface="Times New Roman" pitchFamily="18" charset="0"/>
              </a:rPr>
              <a:t>waschen</a:t>
            </a:r>
            <a:r>
              <a:rPr lang="en-US" sz="3600" b="1" dirty="0">
                <a:solidFill>
                  <a:srgbClr val="0000FF"/>
                </a:solidFill>
                <a:cs typeface="Times New Roman" pitchFamily="18" charset="0"/>
              </a:rPr>
              <a:t>, </a:t>
            </a:r>
            <a:r>
              <a:rPr lang="en-US" sz="3600" b="1" dirty="0" err="1">
                <a:solidFill>
                  <a:srgbClr val="0000FF"/>
                </a:solidFill>
                <a:cs typeface="Times New Roman" pitchFamily="18" charset="0"/>
              </a:rPr>
              <a:t>sich</a:t>
            </a:r>
            <a:r>
              <a:rPr lang="en-US" sz="3600" b="1" dirty="0">
                <a:solidFill>
                  <a:srgbClr val="0000FF"/>
                </a:solidFill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FF"/>
                </a:solidFill>
                <a:cs typeface="Times New Roman" pitchFamily="18" charset="0"/>
              </a:rPr>
              <a:t>interessieren</a:t>
            </a:r>
            <a:r>
              <a:rPr lang="ru-RU" sz="3600" b="1" dirty="0">
                <a:solidFill>
                  <a:srgbClr val="0000FF"/>
                </a:solidFill>
                <a:cs typeface="Times New Roman" pitchFamily="18" charset="0"/>
              </a:rPr>
              <a:t>.</a:t>
            </a:r>
            <a:endParaRPr lang="en-US" sz="3600" b="1" dirty="0">
              <a:solidFill>
                <a:srgbClr val="0000FF"/>
              </a:solidFill>
              <a:cs typeface="Times New Roman" pitchFamily="18" charset="0"/>
            </a:endParaRPr>
          </a:p>
          <a:p>
            <a:endParaRPr lang="ru-RU" sz="3600" b="1" dirty="0">
              <a:solidFill>
                <a:srgbClr val="0000FF"/>
              </a:solidFill>
              <a:latin typeface="Monotype Corsiva" pitchFamily="66" charset="0"/>
              <a:cs typeface="Times New Roman" pitchFamily="18" charset="0"/>
            </a:endParaRPr>
          </a:p>
          <a:p>
            <a:r>
              <a:rPr lang="ru-RU" sz="3600" b="1" dirty="0">
                <a:solidFill>
                  <a:srgbClr val="0000FF"/>
                </a:solidFill>
                <a:latin typeface="Monotype Corsiva" pitchFamily="66" charset="0"/>
                <a:cs typeface="Times New Roman" pitchFamily="18" charset="0"/>
              </a:rPr>
              <a:t>3. </a:t>
            </a:r>
            <a:r>
              <a:rPr lang="en-US" sz="3600" b="1" dirty="0">
                <a:solidFill>
                  <a:srgbClr val="0000FF"/>
                </a:solidFill>
                <a:latin typeface="Monotype Corsiva" pitchFamily="66" charset="0"/>
                <a:cs typeface="Times New Roman" pitchFamily="18" charset="0"/>
              </a:rPr>
              <a:t>C</a:t>
            </a:r>
            <a:r>
              <a:rPr lang="ru-RU" sz="3600" b="1" dirty="0">
                <a:solidFill>
                  <a:srgbClr val="0000FF"/>
                </a:solidFill>
                <a:latin typeface="Monotype Corsiva" pitchFamily="66" charset="0"/>
                <a:cs typeface="Times New Roman" pitchFamily="18" charset="0"/>
              </a:rPr>
              <a:t> модальными глаголами  </a:t>
            </a:r>
            <a:r>
              <a:rPr lang="en-US" sz="3600" b="1" dirty="0" err="1">
                <a:solidFill>
                  <a:srgbClr val="0000FF"/>
                </a:solidFill>
                <a:cs typeface="Times New Roman" pitchFamily="18" charset="0"/>
              </a:rPr>
              <a:t>z.B</a:t>
            </a:r>
            <a:r>
              <a:rPr lang="en-US" sz="3600" b="1" dirty="0">
                <a:solidFill>
                  <a:srgbClr val="0000FF"/>
                </a:solidFill>
                <a:cs typeface="Times New Roman" pitchFamily="18" charset="0"/>
              </a:rPr>
              <a:t>.</a:t>
            </a:r>
            <a:r>
              <a:rPr lang="ru-RU" sz="3600" b="1" dirty="0">
                <a:solidFill>
                  <a:srgbClr val="0000FF"/>
                </a:solidFill>
                <a:cs typeface="Times New Roman" pitchFamily="18" charset="0"/>
              </a:rPr>
              <a:t> </a:t>
            </a:r>
            <a:r>
              <a:rPr lang="en-US" sz="3600" b="1" dirty="0">
                <a:solidFill>
                  <a:srgbClr val="0000FF"/>
                </a:solidFill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FF"/>
                </a:solidFill>
                <a:cs typeface="Times New Roman" pitchFamily="18" charset="0"/>
              </a:rPr>
              <a:t>müssen</a:t>
            </a:r>
            <a:r>
              <a:rPr lang="ru-RU" sz="3600" b="1" dirty="0">
                <a:solidFill>
                  <a:srgbClr val="0000FF"/>
                </a:solidFill>
                <a:cs typeface="Times New Roman" pitchFamily="18" charset="0"/>
              </a:rPr>
              <a:t>,</a:t>
            </a:r>
            <a:r>
              <a:rPr lang="en-US" sz="3600" b="1" dirty="0">
                <a:solidFill>
                  <a:srgbClr val="0000FF"/>
                </a:solidFill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FF"/>
                </a:solidFill>
                <a:cs typeface="Times New Roman" pitchFamily="18" charset="0"/>
              </a:rPr>
              <a:t>sollen</a:t>
            </a:r>
            <a:r>
              <a:rPr lang="ru-RU" sz="3600" b="1" dirty="0">
                <a:solidFill>
                  <a:srgbClr val="0000FF"/>
                </a:solidFill>
                <a:cs typeface="Times New Roman" pitchFamily="18" charset="0"/>
              </a:rPr>
              <a:t>, </a:t>
            </a:r>
            <a:r>
              <a:rPr lang="en-US" sz="3600" b="1" dirty="0" err="1">
                <a:solidFill>
                  <a:srgbClr val="0000FF"/>
                </a:solidFill>
                <a:cs typeface="Times New Roman" pitchFamily="18" charset="0"/>
              </a:rPr>
              <a:t>können</a:t>
            </a:r>
            <a:r>
              <a:rPr lang="ru-RU" sz="3600" b="1" dirty="0">
                <a:solidFill>
                  <a:srgbClr val="0000FF"/>
                </a:solidFill>
                <a:cs typeface="Times New Roman" pitchFamily="18" charset="0"/>
              </a:rPr>
              <a:t>, </a:t>
            </a:r>
            <a:r>
              <a:rPr lang="en-US" sz="3600" b="1" dirty="0" err="1">
                <a:solidFill>
                  <a:srgbClr val="0000FF"/>
                </a:solidFill>
                <a:cs typeface="Times New Roman" pitchFamily="18" charset="0"/>
              </a:rPr>
              <a:t>dürfen</a:t>
            </a:r>
            <a:r>
              <a:rPr lang="ru-RU" sz="3600" b="1" dirty="0">
                <a:solidFill>
                  <a:srgbClr val="0000FF"/>
                </a:solidFill>
                <a:cs typeface="Times New Roman" pitchFamily="18" charset="0"/>
              </a:rPr>
              <a:t>, </a:t>
            </a:r>
            <a:r>
              <a:rPr lang="en-US" sz="3600" b="1" dirty="0" err="1">
                <a:solidFill>
                  <a:srgbClr val="0000FF"/>
                </a:solidFill>
                <a:cs typeface="Times New Roman" pitchFamily="18" charset="0"/>
              </a:rPr>
              <a:t>wollen</a:t>
            </a:r>
            <a:r>
              <a:rPr lang="ru-RU" sz="3600" b="1" dirty="0">
                <a:solidFill>
                  <a:srgbClr val="0000FF"/>
                </a:solidFill>
                <a:cs typeface="Times New Roman" pitchFamily="18" charset="0"/>
              </a:rPr>
              <a:t>, </a:t>
            </a:r>
            <a:r>
              <a:rPr lang="en-US" sz="3600" b="1" dirty="0" err="1">
                <a:solidFill>
                  <a:srgbClr val="0000FF"/>
                </a:solidFill>
                <a:cs typeface="Times New Roman" pitchFamily="18" charset="0"/>
              </a:rPr>
              <a:t>wissen</a:t>
            </a:r>
            <a:r>
              <a:rPr lang="ru-RU" sz="3600" b="1" dirty="0">
                <a:solidFill>
                  <a:srgbClr val="0000FF"/>
                </a:solidFill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1142976" y="357166"/>
            <a:ext cx="6961187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b="1" dirty="0">
              <a:solidFill>
                <a:srgbClr val="0000FF"/>
              </a:solidFill>
            </a:endParaRPr>
          </a:p>
          <a:p>
            <a:r>
              <a:rPr lang="en-US" sz="3600" i="1" dirty="0" err="1">
                <a:latin typeface="Algerian" pitchFamily="82" charset="0"/>
              </a:rPr>
              <a:t>Perfekt</a:t>
            </a:r>
            <a:r>
              <a:rPr lang="ru-RU" sz="3600" i="1" dirty="0">
                <a:latin typeface="Algerian" pitchFamily="82" charset="0"/>
              </a:rPr>
              <a:t> -  </a:t>
            </a:r>
          </a:p>
          <a:p>
            <a:r>
              <a:rPr lang="ru-RU" sz="3600" b="1" i="1" dirty="0">
                <a:solidFill>
                  <a:srgbClr val="0000FF"/>
                </a:solidFill>
                <a:latin typeface="Monotype Corsiva" pitchFamily="66" charset="0"/>
              </a:rPr>
              <a:t>Глагол   </a:t>
            </a:r>
            <a:r>
              <a:rPr lang="en-US" sz="4800" b="1" i="1" dirty="0" err="1">
                <a:solidFill>
                  <a:srgbClr val="0000FF"/>
                </a:solidFill>
                <a:cs typeface="Times New Roman" pitchFamily="18" charset="0"/>
              </a:rPr>
              <a:t>haben</a:t>
            </a:r>
            <a:r>
              <a:rPr lang="en-US" sz="3600" b="1" i="1" dirty="0">
                <a:solidFill>
                  <a:srgbClr val="0000FF"/>
                </a:solidFill>
                <a:latin typeface="Monotype Corsiva" pitchFamily="66" charset="0"/>
              </a:rPr>
              <a:t> </a:t>
            </a:r>
            <a:r>
              <a:rPr lang="ru-RU" sz="3600" b="1" i="1" dirty="0">
                <a:solidFill>
                  <a:srgbClr val="0000FF"/>
                </a:solidFill>
                <a:latin typeface="Monotype Corsiva" pitchFamily="66" charset="0"/>
              </a:rPr>
              <a:t>  употребляется :</a:t>
            </a:r>
            <a:endParaRPr lang="en-US" sz="3600" b="1" i="1" dirty="0">
              <a:solidFill>
                <a:srgbClr val="0000FF"/>
              </a:solidFill>
              <a:latin typeface="Monotype Corsiva" pitchFamily="66" charset="0"/>
            </a:endParaRPr>
          </a:p>
          <a:p>
            <a:endParaRPr lang="en-US" sz="3600" i="1" dirty="0">
              <a:latin typeface="Algerian" pitchFamily="82" charset="0"/>
            </a:endParaRPr>
          </a:p>
          <a:p>
            <a:endParaRPr lang="ru-RU" sz="3600" i="1" dirty="0">
              <a:latin typeface="Algerian" pitchFamily="8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472" y="2071678"/>
            <a:ext cx="8001000" cy="544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rgbClr val="0000FF"/>
                </a:solidFill>
                <a:latin typeface="Monotype Corsiva" pitchFamily="66" charset="0"/>
                <a:cs typeface="Times New Roman" pitchFamily="18" charset="0"/>
              </a:rPr>
              <a:t>4</a:t>
            </a:r>
            <a:r>
              <a:rPr lang="ru-RU" sz="3600" b="1" dirty="0">
                <a:solidFill>
                  <a:srgbClr val="0000FF"/>
                </a:solidFill>
                <a:latin typeface="Monotype Corsiva" pitchFamily="66" charset="0"/>
                <a:cs typeface="Times New Roman" pitchFamily="18" charset="0"/>
              </a:rPr>
              <a:t>. С безличными глаголами  </a:t>
            </a:r>
            <a:r>
              <a:rPr lang="en-US" sz="3600" b="1" dirty="0" err="1">
                <a:solidFill>
                  <a:srgbClr val="0000FF"/>
                </a:solidFill>
                <a:cs typeface="Times New Roman" pitchFamily="18" charset="0"/>
              </a:rPr>
              <a:t>z.B</a:t>
            </a:r>
            <a:r>
              <a:rPr lang="en-US" sz="3600" b="1" dirty="0">
                <a:solidFill>
                  <a:srgbClr val="0000FF"/>
                </a:solidFill>
                <a:cs typeface="Times New Roman" pitchFamily="18" charset="0"/>
              </a:rPr>
              <a:t>.</a:t>
            </a:r>
            <a:r>
              <a:rPr lang="ru-RU" sz="3600" b="1" dirty="0">
                <a:solidFill>
                  <a:srgbClr val="0000FF"/>
                </a:solidFill>
                <a:cs typeface="Times New Roman" pitchFamily="18" charset="0"/>
              </a:rPr>
              <a:t> </a:t>
            </a:r>
            <a:r>
              <a:rPr lang="en-US" sz="3600" b="1" dirty="0">
                <a:solidFill>
                  <a:srgbClr val="0000FF"/>
                </a:solidFill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FF"/>
                </a:solidFill>
                <a:cs typeface="Times New Roman" pitchFamily="18" charset="0"/>
              </a:rPr>
              <a:t>es</a:t>
            </a:r>
            <a:r>
              <a:rPr lang="en-US" sz="3600" b="1" dirty="0">
                <a:solidFill>
                  <a:srgbClr val="0000FF"/>
                </a:solidFill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FF"/>
                </a:solidFill>
                <a:cs typeface="Times New Roman" pitchFamily="18" charset="0"/>
              </a:rPr>
              <a:t>regnet</a:t>
            </a:r>
            <a:endParaRPr lang="en-US" sz="3600" b="1" dirty="0">
              <a:solidFill>
                <a:srgbClr val="0000FF"/>
              </a:solidFill>
              <a:cs typeface="Times New Roman" pitchFamily="18" charset="0"/>
            </a:endParaRPr>
          </a:p>
          <a:p>
            <a:pPr>
              <a:defRPr/>
            </a:pPr>
            <a:endParaRPr lang="ru-RU" sz="3600" b="1" dirty="0">
              <a:solidFill>
                <a:srgbClr val="0000FF"/>
              </a:solidFill>
              <a:latin typeface="Monotype Corsiva" pitchFamily="66" charset="0"/>
              <a:cs typeface="Times New Roman" pitchFamily="18" charset="0"/>
            </a:endParaRPr>
          </a:p>
          <a:p>
            <a:pPr marL="457200" indent="-457200">
              <a:buFontTx/>
              <a:buAutoNum type="arabicPeriod" startAt="5"/>
              <a:defRPr/>
            </a:pPr>
            <a:r>
              <a:rPr lang="ru-RU" sz="3600" b="1" dirty="0">
                <a:solidFill>
                  <a:srgbClr val="0000FF"/>
                </a:solidFill>
                <a:latin typeface="Monotype Corsiva" pitchFamily="66" charset="0"/>
                <a:cs typeface="Times New Roman" pitchFamily="18" charset="0"/>
              </a:rPr>
              <a:t>С непереходными глаголами, если они обозначают не движение, а продолжительность действия или состояния</a:t>
            </a:r>
            <a:r>
              <a:rPr lang="en-US" sz="3600" b="1" dirty="0">
                <a:solidFill>
                  <a:srgbClr val="0000FF"/>
                </a:solidFill>
                <a:latin typeface="Monotype Corsiva" pitchFamily="66" charset="0"/>
                <a:cs typeface="Times New Roman" pitchFamily="18" charset="0"/>
              </a:rPr>
              <a:t>  </a:t>
            </a:r>
            <a:r>
              <a:rPr lang="ru-RU" sz="3600" b="1" dirty="0">
                <a:solidFill>
                  <a:srgbClr val="0000FF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FF"/>
                </a:solidFill>
                <a:cs typeface="Times New Roman" pitchFamily="18" charset="0"/>
              </a:rPr>
              <a:t>z.B</a:t>
            </a:r>
            <a:r>
              <a:rPr lang="en-US" sz="3600" b="1" dirty="0">
                <a:solidFill>
                  <a:srgbClr val="0000FF"/>
                </a:solidFill>
                <a:cs typeface="Times New Roman" pitchFamily="18" charset="0"/>
              </a:rPr>
              <a:t>. </a:t>
            </a:r>
            <a:endParaRPr lang="ru-RU" sz="3600" b="1" dirty="0">
              <a:solidFill>
                <a:srgbClr val="0000FF"/>
              </a:solidFill>
              <a:cs typeface="Times New Roman" pitchFamily="18" charset="0"/>
            </a:endParaRPr>
          </a:p>
          <a:p>
            <a:pPr marL="457200" indent="-457200">
              <a:defRPr/>
            </a:pPr>
            <a:r>
              <a:rPr lang="en-US" sz="3600" b="1" dirty="0" err="1">
                <a:solidFill>
                  <a:srgbClr val="0000FF"/>
                </a:solidFill>
                <a:cs typeface="Times New Roman" pitchFamily="18" charset="0"/>
              </a:rPr>
              <a:t>stehen</a:t>
            </a:r>
            <a:r>
              <a:rPr lang="en-US" sz="3600" b="1" dirty="0">
                <a:solidFill>
                  <a:srgbClr val="0000FF"/>
                </a:solidFill>
                <a:cs typeface="Times New Roman" pitchFamily="18" charset="0"/>
              </a:rPr>
              <a:t> </a:t>
            </a:r>
            <a:r>
              <a:rPr lang="ru-RU" sz="3600" b="1" dirty="0">
                <a:solidFill>
                  <a:srgbClr val="0000FF"/>
                </a:solidFill>
                <a:cs typeface="Times New Roman" pitchFamily="18" charset="0"/>
              </a:rPr>
              <a:t>, </a:t>
            </a:r>
            <a:r>
              <a:rPr lang="en-US" sz="3600" b="1" dirty="0" err="1">
                <a:solidFill>
                  <a:srgbClr val="0000FF"/>
                </a:solidFill>
                <a:cs typeface="Times New Roman" pitchFamily="18" charset="0"/>
              </a:rPr>
              <a:t>sitzen</a:t>
            </a:r>
            <a:r>
              <a:rPr lang="ru-RU" sz="3600" b="1" dirty="0">
                <a:solidFill>
                  <a:srgbClr val="0000FF"/>
                </a:solidFill>
                <a:cs typeface="Times New Roman" pitchFamily="18" charset="0"/>
              </a:rPr>
              <a:t>, </a:t>
            </a:r>
            <a:r>
              <a:rPr lang="en-US" sz="3600" b="1" dirty="0" err="1">
                <a:solidFill>
                  <a:srgbClr val="0000FF"/>
                </a:solidFill>
                <a:cs typeface="Times New Roman" pitchFamily="18" charset="0"/>
              </a:rPr>
              <a:t>schlafen</a:t>
            </a:r>
            <a:r>
              <a:rPr lang="ru-RU" sz="3600" b="1" dirty="0">
                <a:solidFill>
                  <a:srgbClr val="0000FF"/>
                </a:solidFill>
                <a:cs typeface="Times New Roman" pitchFamily="18" charset="0"/>
              </a:rPr>
              <a:t>, </a:t>
            </a:r>
            <a:r>
              <a:rPr lang="en-US" sz="3600" b="1" dirty="0" err="1">
                <a:solidFill>
                  <a:srgbClr val="0000FF"/>
                </a:solidFill>
                <a:cs typeface="Times New Roman" pitchFamily="18" charset="0"/>
              </a:rPr>
              <a:t>liegen</a:t>
            </a:r>
            <a:r>
              <a:rPr lang="ru-RU" sz="3600" b="1" dirty="0">
                <a:solidFill>
                  <a:srgbClr val="0000FF"/>
                </a:solidFill>
                <a:cs typeface="Times New Roman" pitchFamily="18" charset="0"/>
              </a:rPr>
              <a:t>, </a:t>
            </a:r>
            <a:r>
              <a:rPr lang="en-US" sz="3600" b="1" dirty="0" err="1">
                <a:solidFill>
                  <a:srgbClr val="0000FF"/>
                </a:solidFill>
                <a:cs typeface="Times New Roman" pitchFamily="18" charset="0"/>
              </a:rPr>
              <a:t>warten</a:t>
            </a:r>
            <a:r>
              <a:rPr lang="ru-RU" sz="3600" b="1" dirty="0">
                <a:solidFill>
                  <a:srgbClr val="0000FF"/>
                </a:solidFill>
                <a:cs typeface="Times New Roman" pitchFamily="18" charset="0"/>
              </a:rPr>
              <a:t>, </a:t>
            </a:r>
            <a:r>
              <a:rPr lang="en-US" sz="3600" b="1" dirty="0" err="1">
                <a:solidFill>
                  <a:srgbClr val="0000FF"/>
                </a:solidFill>
                <a:cs typeface="Times New Roman" pitchFamily="18" charset="0"/>
              </a:rPr>
              <a:t>dauern</a:t>
            </a:r>
            <a:r>
              <a:rPr lang="ru-RU" sz="3600" b="1" dirty="0">
                <a:solidFill>
                  <a:srgbClr val="0000FF"/>
                </a:solidFill>
                <a:cs typeface="Times New Roman" pitchFamily="18" charset="0"/>
              </a:rPr>
              <a:t>.</a:t>
            </a:r>
            <a:br>
              <a:rPr lang="ru-RU" sz="3600" b="1" dirty="0">
                <a:solidFill>
                  <a:srgbClr val="0000FF"/>
                </a:solidFill>
                <a:cs typeface="Times New Roman" pitchFamily="18" charset="0"/>
              </a:rPr>
            </a:br>
            <a:endParaRPr lang="en-US" sz="3600" b="1" dirty="0">
              <a:solidFill>
                <a:srgbClr val="0000FF"/>
              </a:solidFill>
              <a:cs typeface="Times New Roman" pitchFamily="18" charset="0"/>
            </a:endParaRP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ChangeArrowheads="1"/>
          </p:cNvSpPr>
          <p:nvPr/>
        </p:nvSpPr>
        <p:spPr bwMode="auto">
          <a:xfrm>
            <a:off x="1835150" y="549275"/>
            <a:ext cx="55991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i="1">
                <a:latin typeface="Algerian" pitchFamily="82" charset="0"/>
              </a:rPr>
              <a:t>Perfekt:</a:t>
            </a:r>
            <a:endParaRPr lang="ru-RU" sz="4000" i="1">
              <a:latin typeface="Algerian" pitchFamily="82" charset="0"/>
            </a:endParaRP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1403350" y="1746250"/>
            <a:ext cx="12668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/>
              <a:t>sein</a:t>
            </a:r>
            <a:r>
              <a:rPr lang="en-US" sz="3200"/>
              <a:t> </a:t>
            </a:r>
            <a:r>
              <a:rPr lang="en-US"/>
              <a:t>  </a:t>
            </a:r>
            <a:endParaRPr lang="ru-RU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3203575" y="1844675"/>
            <a:ext cx="4524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>
                <a:latin typeface="Algerian" pitchFamily="82" charset="0"/>
              </a:rPr>
              <a:t>+</a:t>
            </a:r>
            <a:endParaRPr lang="ru-RU" sz="3600">
              <a:latin typeface="Algerian" pitchFamily="82" charset="0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4357688" y="1725613"/>
            <a:ext cx="4254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>
                <a:solidFill>
                  <a:srgbClr val="0000FF"/>
                </a:solidFill>
              </a:rPr>
              <a:t>ge </a:t>
            </a:r>
            <a:r>
              <a:rPr lang="en-US" sz="3600"/>
              <a:t> </a:t>
            </a:r>
            <a:r>
              <a:rPr lang="ru-RU" sz="3600" b="1">
                <a:latin typeface="Monotype Corsiva" pitchFamily="66" charset="0"/>
              </a:rPr>
              <a:t>основа глагола </a:t>
            </a:r>
            <a:r>
              <a:rPr lang="en-US" sz="3600" b="1">
                <a:latin typeface="Monotype Corsiva" pitchFamily="66" charset="0"/>
              </a:rPr>
              <a:t> </a:t>
            </a:r>
            <a:r>
              <a:rPr lang="en-US" sz="4000">
                <a:solidFill>
                  <a:srgbClr val="0000FF"/>
                </a:solidFill>
              </a:rPr>
              <a:t>en</a:t>
            </a:r>
            <a:r>
              <a:rPr lang="en-US" sz="1800">
                <a:solidFill>
                  <a:srgbClr val="0000FF"/>
                </a:solidFill>
              </a:rPr>
              <a:t> </a:t>
            </a:r>
            <a:endParaRPr lang="ru-RU" sz="1800">
              <a:solidFill>
                <a:srgbClr val="0000FF"/>
              </a:solidFill>
            </a:endParaRP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468313" y="2349500"/>
            <a:ext cx="266541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Monotype Corsiva" pitchFamily="66" charset="0"/>
              </a:rPr>
              <a:t>Вспомогательный глагол</a:t>
            </a:r>
          </a:p>
        </p:txBody>
      </p:sp>
      <p:sp>
        <p:nvSpPr>
          <p:cNvPr id="11271" name="Text Box 11"/>
          <p:cNvSpPr txBox="1">
            <a:spLocks noChangeArrowheads="1"/>
          </p:cNvSpPr>
          <p:nvPr/>
        </p:nvSpPr>
        <p:spPr bwMode="auto">
          <a:xfrm>
            <a:off x="4643438" y="2565400"/>
            <a:ext cx="37449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>
              <a:latin typeface="Algerian" pitchFamily="82" charset="0"/>
            </a:endParaRPr>
          </a:p>
        </p:txBody>
      </p: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4500563" y="2565400"/>
            <a:ext cx="3816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Monotype Corsiva" pitchFamily="66" charset="0"/>
              </a:rPr>
              <a:t>Основной глагол</a:t>
            </a:r>
          </a:p>
        </p:txBody>
      </p:sp>
      <p:sp>
        <p:nvSpPr>
          <p:cNvPr id="11273" name="Text Box 13"/>
          <p:cNvSpPr txBox="1">
            <a:spLocks noChangeArrowheads="1"/>
          </p:cNvSpPr>
          <p:nvPr/>
        </p:nvSpPr>
        <p:spPr bwMode="auto">
          <a:xfrm>
            <a:off x="1547813" y="2997200"/>
            <a:ext cx="24479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>
              <a:latin typeface="Algerian" pitchFamily="82" charset="0"/>
            </a:endParaRP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971550" y="3284538"/>
            <a:ext cx="151288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Monotype Corsiva" pitchFamily="66" charset="0"/>
              </a:rPr>
              <a:t>Наст. вр. </a:t>
            </a:r>
            <a:r>
              <a:rPr lang="en-US" b="1">
                <a:latin typeface="Monotype Corsiva" pitchFamily="66" charset="0"/>
              </a:rPr>
              <a:t>- </a:t>
            </a:r>
            <a:r>
              <a:rPr lang="de-DE" b="1">
                <a:latin typeface="Monotype Corsiva" pitchFamily="66" charset="0"/>
              </a:rPr>
              <a:t>Präsens</a:t>
            </a:r>
            <a:endParaRPr lang="ru-RU" b="1">
              <a:latin typeface="Monotype Corsiva" pitchFamily="66" charset="0"/>
            </a:endParaRPr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5003800" y="3284538"/>
            <a:ext cx="259238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Monotype Corsiva" pitchFamily="66" charset="0"/>
              </a:rPr>
              <a:t>Причастие второе – </a:t>
            </a:r>
            <a:r>
              <a:rPr lang="de-DE" b="1">
                <a:latin typeface="Monotype Corsiva" pitchFamily="66" charset="0"/>
              </a:rPr>
              <a:t>Partizip II</a:t>
            </a:r>
            <a:endParaRPr lang="ru-RU" b="1">
              <a:latin typeface="Monotype Corsiva" pitchFamily="66" charset="0"/>
            </a:endParaRPr>
          </a:p>
        </p:txBody>
      </p:sp>
      <p:sp>
        <p:nvSpPr>
          <p:cNvPr id="4112" name="Text Box 16"/>
          <p:cNvSpPr txBox="1">
            <a:spLocks noChangeArrowheads="1"/>
          </p:cNvSpPr>
          <p:nvPr/>
        </p:nvSpPr>
        <p:spPr bwMode="auto">
          <a:xfrm>
            <a:off x="1258888" y="4221163"/>
            <a:ext cx="676910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3600"/>
              <a:t>z.B. Ich </a:t>
            </a:r>
            <a:r>
              <a:rPr lang="de-DE" sz="3600">
                <a:solidFill>
                  <a:srgbClr val="0000FF"/>
                </a:solidFill>
              </a:rPr>
              <a:t>bin</a:t>
            </a:r>
            <a:r>
              <a:rPr lang="de-DE" sz="3600"/>
              <a:t> nach Hause </a:t>
            </a:r>
            <a:r>
              <a:rPr lang="de-DE" sz="3600">
                <a:solidFill>
                  <a:srgbClr val="0000FF"/>
                </a:solidFill>
              </a:rPr>
              <a:t>ge</a:t>
            </a:r>
            <a:r>
              <a:rPr lang="de-DE" sz="3600"/>
              <a:t>fahr</a:t>
            </a:r>
            <a:r>
              <a:rPr lang="de-DE" sz="3600">
                <a:solidFill>
                  <a:srgbClr val="0000FF"/>
                </a:solidFill>
              </a:rPr>
              <a:t>en</a:t>
            </a:r>
            <a:r>
              <a:rPr lang="de-DE" sz="3600"/>
              <a:t>. </a:t>
            </a:r>
          </a:p>
          <a:p>
            <a:pPr>
              <a:spcBef>
                <a:spcPct val="50000"/>
              </a:spcBef>
            </a:pPr>
            <a:r>
              <a:rPr lang="de-DE" sz="3600"/>
              <a:t>Sie </a:t>
            </a:r>
            <a:r>
              <a:rPr lang="de-DE" sz="3600">
                <a:solidFill>
                  <a:srgbClr val="0000FF"/>
                </a:solidFill>
              </a:rPr>
              <a:t>sind</a:t>
            </a:r>
            <a:r>
              <a:rPr lang="de-DE" sz="3600"/>
              <a:t> aus Paris </a:t>
            </a:r>
            <a:r>
              <a:rPr lang="de-DE" sz="3600">
                <a:solidFill>
                  <a:srgbClr val="0000FF"/>
                </a:solidFill>
              </a:rPr>
              <a:t>ge</a:t>
            </a:r>
            <a:r>
              <a:rPr lang="de-DE" sz="3600"/>
              <a:t>komm</a:t>
            </a:r>
            <a:r>
              <a:rPr lang="de-DE" sz="3600">
                <a:solidFill>
                  <a:srgbClr val="0000FF"/>
                </a:solidFill>
              </a:rPr>
              <a:t>en</a:t>
            </a:r>
            <a:r>
              <a:rPr lang="de-DE" sz="3600"/>
              <a:t>.</a:t>
            </a:r>
            <a:endParaRPr lang="ru-RU" sz="3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20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10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/>
      <p:bldP spid="4102" grpId="0"/>
      <p:bldP spid="4104" grpId="0"/>
      <p:bldP spid="4108" grpId="0"/>
      <p:bldP spid="4110" grpId="0"/>
      <p:bldP spid="4111" grpId="0"/>
      <p:bldP spid="41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4"/>
          <p:cNvSpPr>
            <a:spLocks noChangeArrowheads="1"/>
          </p:cNvSpPr>
          <p:nvPr/>
        </p:nvSpPr>
        <p:spPr bwMode="auto">
          <a:xfrm>
            <a:off x="1835150" y="549275"/>
            <a:ext cx="55991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i="1">
                <a:latin typeface="Algerian" pitchFamily="82" charset="0"/>
              </a:rPr>
              <a:t>Perfekt:</a:t>
            </a:r>
            <a:endParaRPr lang="ru-RU" sz="4000" i="1">
              <a:latin typeface="Algerian" pitchFamily="82" charset="0"/>
            </a:endParaRPr>
          </a:p>
        </p:txBody>
      </p:sp>
      <p:sp>
        <p:nvSpPr>
          <p:cNvPr id="2052" name="Text Box 13"/>
          <p:cNvSpPr txBox="1">
            <a:spLocks noChangeArrowheads="1"/>
          </p:cNvSpPr>
          <p:nvPr/>
        </p:nvSpPr>
        <p:spPr bwMode="auto">
          <a:xfrm>
            <a:off x="1547813" y="2997200"/>
            <a:ext cx="24479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>
              <a:latin typeface="Algerian" pitchFamily="82" charset="0"/>
            </a:endParaRPr>
          </a:p>
        </p:txBody>
      </p:sp>
      <p:sp>
        <p:nvSpPr>
          <p:cNvPr id="2053" name="Прямоугольник 12"/>
          <p:cNvSpPr>
            <a:spLocks noChangeArrowheads="1"/>
          </p:cNvSpPr>
          <p:nvPr/>
        </p:nvSpPr>
        <p:spPr bwMode="auto">
          <a:xfrm>
            <a:off x="642938" y="2000250"/>
            <a:ext cx="2714625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>
                <a:solidFill>
                  <a:srgbClr val="0000FF"/>
                </a:solidFill>
              </a:rPr>
              <a:t>Singular </a:t>
            </a:r>
          </a:p>
          <a:p>
            <a:pPr>
              <a:spcBef>
                <a:spcPct val="50000"/>
              </a:spcBef>
            </a:pPr>
            <a:r>
              <a:rPr lang="de-DE"/>
              <a:t>ich bin</a:t>
            </a:r>
          </a:p>
          <a:p>
            <a:pPr>
              <a:spcBef>
                <a:spcPct val="50000"/>
              </a:spcBef>
            </a:pPr>
            <a:r>
              <a:rPr lang="de-DE"/>
              <a:t>du bist</a:t>
            </a:r>
          </a:p>
          <a:p>
            <a:pPr>
              <a:spcBef>
                <a:spcPct val="50000"/>
              </a:spcBef>
            </a:pPr>
            <a:r>
              <a:rPr lang="de-DE"/>
              <a:t>er</a:t>
            </a:r>
          </a:p>
          <a:p>
            <a:pPr>
              <a:spcBef>
                <a:spcPct val="50000"/>
              </a:spcBef>
            </a:pPr>
            <a:r>
              <a:rPr lang="de-DE"/>
              <a:t>            sie        ist</a:t>
            </a:r>
            <a:endParaRPr lang="en-US"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de-DE"/>
              <a:t>es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054" name="Прямоугольник 13"/>
          <p:cNvSpPr>
            <a:spLocks noChangeArrowheads="1"/>
          </p:cNvSpPr>
          <p:nvPr/>
        </p:nvSpPr>
        <p:spPr bwMode="auto">
          <a:xfrm>
            <a:off x="4786313" y="2000250"/>
            <a:ext cx="3571875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>
                <a:solidFill>
                  <a:srgbClr val="0000FF"/>
                </a:solidFill>
              </a:rPr>
              <a:t>Plural</a:t>
            </a:r>
          </a:p>
          <a:p>
            <a:pPr>
              <a:spcBef>
                <a:spcPct val="50000"/>
              </a:spcBef>
            </a:pPr>
            <a:r>
              <a:rPr lang="de-DE"/>
              <a:t>wir sind</a:t>
            </a:r>
            <a:endParaRPr lang="ru-RU"/>
          </a:p>
          <a:p>
            <a:pPr>
              <a:spcBef>
                <a:spcPct val="50000"/>
              </a:spcBef>
            </a:pPr>
            <a:r>
              <a:rPr lang="de-DE"/>
              <a:t>ihr seid</a:t>
            </a:r>
          </a:p>
          <a:p>
            <a:pPr>
              <a:spcBef>
                <a:spcPct val="50000"/>
              </a:spcBef>
            </a:pPr>
            <a:r>
              <a:rPr lang="de-DE"/>
              <a:t>sie sind</a:t>
            </a:r>
          </a:p>
          <a:p>
            <a:pPr>
              <a:spcBef>
                <a:spcPct val="50000"/>
              </a:spcBef>
            </a:pPr>
            <a:r>
              <a:rPr lang="de-DE"/>
              <a:t>Sie sind</a:t>
            </a:r>
            <a:endParaRPr lang="ru-RU"/>
          </a:p>
        </p:txBody>
      </p:sp>
      <p:sp>
        <p:nvSpPr>
          <p:cNvPr id="2055" name="Прямоугольник 14"/>
          <p:cNvSpPr>
            <a:spLocks noChangeArrowheads="1"/>
          </p:cNvSpPr>
          <p:nvPr/>
        </p:nvSpPr>
        <p:spPr bwMode="auto">
          <a:xfrm>
            <a:off x="3571875" y="1357313"/>
            <a:ext cx="20716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0000FF"/>
                </a:solidFill>
                <a:latin typeface="Algerian" pitchFamily="82" charset="0"/>
              </a:rPr>
              <a:t>sein</a:t>
            </a:r>
            <a:endParaRPr lang="ru-RU">
              <a:solidFill>
                <a:srgbClr val="0000FF"/>
              </a:solidFill>
              <a:latin typeface="Algerian" pitchFamily="82" charset="0"/>
            </a:endParaRPr>
          </a:p>
        </p:txBody>
      </p:sp>
      <p:sp>
        <p:nvSpPr>
          <p:cNvPr id="2056" name="TextBox 6"/>
          <p:cNvSpPr txBox="1">
            <a:spLocks noChangeArrowheads="1"/>
          </p:cNvSpPr>
          <p:nvPr/>
        </p:nvSpPr>
        <p:spPr bwMode="auto">
          <a:xfrm>
            <a:off x="5214938" y="5000625"/>
            <a:ext cx="342900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solidFill>
                  <a:srgbClr val="0000FF"/>
                </a:solidFill>
              </a:rPr>
              <a:t>ge</a:t>
            </a:r>
            <a:r>
              <a:rPr lang="en-US" sz="3200"/>
              <a:t>fahr</a:t>
            </a:r>
            <a:r>
              <a:rPr lang="en-US" sz="3200">
                <a:solidFill>
                  <a:srgbClr val="0000FF"/>
                </a:solidFill>
              </a:rPr>
              <a:t>en</a:t>
            </a:r>
            <a:r>
              <a:rPr lang="en-US" sz="3200"/>
              <a:t>, </a:t>
            </a:r>
            <a:r>
              <a:rPr lang="en-US" sz="3200">
                <a:solidFill>
                  <a:srgbClr val="0000FF"/>
                </a:solidFill>
              </a:rPr>
              <a:t>ge</a:t>
            </a:r>
            <a:r>
              <a:rPr lang="en-US" sz="3200"/>
              <a:t>gang</a:t>
            </a:r>
            <a:r>
              <a:rPr lang="en-US" sz="3200">
                <a:solidFill>
                  <a:srgbClr val="0000FF"/>
                </a:solidFill>
              </a:rPr>
              <a:t>en, ge</a:t>
            </a:r>
            <a:r>
              <a:rPr lang="en-US" sz="3200">
                <a:solidFill>
                  <a:schemeClr val="tx2"/>
                </a:solidFill>
              </a:rPr>
              <a:t>lauf</a:t>
            </a:r>
            <a:r>
              <a:rPr lang="en-US" sz="3200">
                <a:solidFill>
                  <a:srgbClr val="0000FF"/>
                </a:solidFill>
              </a:rPr>
              <a:t>en</a:t>
            </a:r>
          </a:p>
          <a:p>
            <a:r>
              <a:rPr lang="en-US"/>
              <a:t> 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623</TotalTime>
  <Words>691</Words>
  <Application>Microsoft Office PowerPoint</Application>
  <PresentationFormat>Экран (4:3)</PresentationFormat>
  <Paragraphs>186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Света</dc:creator>
  <cp:lastModifiedBy>Пользователь</cp:lastModifiedBy>
  <cp:revision>43</cp:revision>
  <dcterms:created xsi:type="dcterms:W3CDTF">2009-03-23T11:19:24Z</dcterms:created>
  <dcterms:modified xsi:type="dcterms:W3CDTF">2016-11-18T13:05:44Z</dcterms:modified>
</cp:coreProperties>
</file>