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3" r:id="rId7"/>
    <p:sldId id="264" r:id="rId8"/>
    <p:sldId id="265" r:id="rId9"/>
    <p:sldId id="269" r:id="rId10"/>
    <p:sldId id="262" r:id="rId11"/>
    <p:sldId id="270" r:id="rId12"/>
    <p:sldId id="271" r:id="rId13"/>
    <p:sldId id="272" r:id="rId14"/>
    <p:sldId id="266" r:id="rId15"/>
    <p:sldId id="267" r:id="rId16"/>
    <p:sldId id="268" r:id="rId17"/>
    <p:sldId id="273" r:id="rId18"/>
    <p:sldId id="274" r:id="rId19"/>
    <p:sldId id="276" r:id="rId20"/>
    <p:sldId id="277" r:id="rId21"/>
    <p:sldId id="279" r:id="rId22"/>
    <p:sldId id="278" r:id="rId23"/>
    <p:sldId id="275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643" autoAdjust="0"/>
    <p:restoredTop sz="94660"/>
  </p:normalViewPr>
  <p:slideViewPr>
    <p:cSldViewPr>
      <p:cViewPr varScale="1">
        <p:scale>
          <a:sx n="57" d="100"/>
          <a:sy n="57" d="100"/>
        </p:scale>
        <p:origin x="66" y="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E03DD-43AD-46D0-A1EF-CFF49738CBA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C011-9690-439C-A228-0F1481160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E03DD-43AD-46D0-A1EF-CFF49738CBA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C011-9690-439C-A228-0F1481160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E03DD-43AD-46D0-A1EF-CFF49738CBA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C011-9690-439C-A228-0F1481160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E03DD-43AD-46D0-A1EF-CFF49738CBA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C011-9690-439C-A228-0F1481160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E03DD-43AD-46D0-A1EF-CFF49738CBA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C011-9690-439C-A228-0F1481160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E03DD-43AD-46D0-A1EF-CFF49738CBA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C011-9690-439C-A228-0F1481160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E03DD-43AD-46D0-A1EF-CFF49738CBA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C011-9690-439C-A228-0F1481160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E03DD-43AD-46D0-A1EF-CFF49738CBA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C011-9690-439C-A228-0F1481160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E03DD-43AD-46D0-A1EF-CFF49738CBA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C011-9690-439C-A228-0F1481160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E03DD-43AD-46D0-A1EF-CFF49738CBA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C011-9690-439C-A228-0F1481160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E03DD-43AD-46D0-A1EF-CFF49738CBA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C011-9690-439C-A228-0F1481160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E03DD-43AD-46D0-A1EF-CFF49738CBAB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1C011-9690-439C-A228-0F1481160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file:///F:\046_Ennio_Morrikone_-_Ennio_Morrikone_Tema_iz_kf_Professional.mp3" TargetMode="External"/><Relationship Id="rId7" Type="http://schemas.openxmlformats.org/officeDocument/2006/relationships/image" Target="../media/image3.jpeg"/><Relationship Id="rId2" Type="http://schemas.openxmlformats.org/officeDocument/2006/relationships/audio" Target="file:///C:\Users\User\Desktop\Ennio%20Morricone%20-%20&#1042;&#1077;&#1090;&#1077;&#1088;,%20&#1087;&#1083;&#1072;&#1095;&#1100;%20(&#1084;&#1091;&#1079;&#1099;&#1082;&#1072;%20&#1080;&#1079;%20&#1082;&#1092;%20-&#1055;&#1088;&#1086;&#1092;&#1077;&#1089;&#1089;&#1080;&#1086;&#1085;&#1072;&#1083;-)%20(amuzic.ru).mp3" TargetMode="External"/><Relationship Id="rId1" Type="http://schemas.openxmlformats.org/officeDocument/2006/relationships/audio" Target="file:///C:\Users\User\Desktop\&#1101;&#1085;&#1085;&#1080;&#1086;-&#1084;&#1086;&#1088;&#1088;&#1080;&#1082;&#1086;&#1085;&#1077;-&#1074;&#1077;&#1090;&#1077;&#1088;-&#1087;&#1083;&#1072;&#1095;&#1100;.mp3" TargetMode="Externa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101;&#1085;&#1085;&#1080;&#1086;-&#1084;&#1086;&#1088;&#1088;&#1080;&#1082;&#1086;&#1085;&#1077;-&#1074;&#1077;&#1090;&#1077;&#1088;-&#1087;&#1083;&#1072;&#1095;&#1100;.mp3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101;&#1085;&#1085;&#1080;&#1086;-&#1084;&#1086;&#1088;&#1088;&#1080;&#1082;&#1086;&#1085;&#1077;-&#1074;&#1077;&#1090;&#1077;&#1088;-&#1087;&#1083;&#1072;&#1095;&#1100;.mp3" TargetMode="External"/><Relationship Id="rId6" Type="http://schemas.openxmlformats.org/officeDocument/2006/relationships/hyperlink" Target="http://schastliviymir.ru/success/pochemu-vazhno-imet-tsel.html" TargetMode="External"/><Relationship Id="rId5" Type="http://schemas.openxmlformats.org/officeDocument/2006/relationships/hyperlink" Target="http://schastliviymir.ru/zdes-interesno/pritchi/pritcha-o-svoey-doroge" TargetMode="Externa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2" Type="http://schemas.openxmlformats.org/officeDocument/2006/relationships/audio" Target="file:///F:\neposedy_-_byt_chelovekom.mp3" TargetMode="External"/><Relationship Id="rId1" Type="http://schemas.openxmlformats.org/officeDocument/2006/relationships/audio" Target="file:///C:\Users\User\Desktop\&#1053;&#1077;&#1087;&#1086;&#1089;&#1077;&#1076;&#1099;.mp3" TargetMode="Externa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101;&#1085;&#1085;&#1080;&#1086;-&#1084;&#1086;&#1088;&#1088;&#1080;&#1082;&#1086;&#1085;&#1077;-&#1074;&#1077;&#1090;&#1077;&#1088;-&#1087;&#1083;&#1072;&#1095;&#1100;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101;&#1085;&#1085;&#1080;&#1086;-&#1084;&#1086;&#1088;&#1088;&#1080;&#1082;&#1086;&#1085;&#1077;-&#1074;&#1077;&#1090;&#1077;&#1088;-&#1087;&#1083;&#1072;&#1095;&#1100;.mp3" TargetMode="Externa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эннио-морриконе-ветер-плачь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70400" y="3760788"/>
            <a:ext cx="203200" cy="203200"/>
          </a:xfrm>
          <a:prstGeom prst="rect">
            <a:avLst/>
          </a:prstGeom>
        </p:spPr>
      </p:pic>
      <p:pic>
        <p:nvPicPr>
          <p:cNvPr id="1026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3" descr="http://img1.liveinternet.ru/images/attach/c/0/118/770/118770645_1418320682_105468455_large_43ac49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395536" y="1628800"/>
            <a:ext cx="6536164" cy="432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" name="эннио-морриконе-ветер-плач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6012160" y="5301208"/>
            <a:ext cx="203200" cy="203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7625" y="404664"/>
            <a:ext cx="7026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Притча о выборе пути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8" name="Ennio Morricone - Ветер, плачь (музыка из кф -Профессионал-) (amuzic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6012160" y="5013176"/>
            <a:ext cx="203200" cy="203200"/>
          </a:xfrm>
          <a:prstGeom prst="rect">
            <a:avLst/>
          </a:prstGeom>
        </p:spPr>
      </p:pic>
      <p:pic>
        <p:nvPicPr>
          <p:cNvPr id="10" name="046_Ennio_Morrikone_-_Ennio_Morrikone_Tema_iz_kf_Professional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6012160" y="4653136"/>
            <a:ext cx="203200" cy="203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3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163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5080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1627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эннио-морриконе-ветер-плачь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70400" y="3760788"/>
            <a:ext cx="203200" cy="203200"/>
          </a:xfrm>
          <a:prstGeom prst="rect">
            <a:avLst/>
          </a:prstGeom>
        </p:spPr>
      </p:pic>
      <p:pic>
        <p:nvPicPr>
          <p:cNvPr id="1026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" y="608013"/>
            <a:ext cx="3275855" cy="212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</a:rPr>
              <a:t>ЧЕЛОВЕК-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</a:rPr>
              <a:t>ПРИРОДА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548680"/>
            <a:ext cx="5724128" cy="22463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изучение живой и неживой природы, уход за растениями и животными,  профилактика и лечение заболеваний растений и животных</a:t>
            </a:r>
            <a:endParaRPr lang="ru-RU" sz="2800" b="1" i="1" dirty="0"/>
          </a:p>
        </p:txBody>
      </p:sp>
      <p:pic>
        <p:nvPicPr>
          <p:cNvPr id="7" name="Picture 3" descr="http://biz-market.ru/s_images/1455909543773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95600"/>
            <a:ext cx="4644008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www.kstovo-nn.ru/070310_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3" y="3071813"/>
            <a:ext cx="4283968" cy="3525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163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" y="608013"/>
            <a:ext cx="3275855" cy="212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</a:rPr>
              <a:t>ЧЕЛОВЕК-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</a:rPr>
              <a:t>ЗНАКОВАЯ СИСТЕМА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47865" y="763588"/>
            <a:ext cx="5796136" cy="18158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работа с текстами, цифрами, формулами, таблицами, чертежами, картами, схемами, со звуковыми, световыми сигналами</a:t>
            </a:r>
            <a:endParaRPr lang="ru-RU" sz="2800" b="1" i="1" dirty="0"/>
          </a:p>
        </p:txBody>
      </p:sp>
      <p:pic>
        <p:nvPicPr>
          <p:cNvPr id="7" name="Picture 2" descr="http://zoompost.ru/foto/88/342988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852937"/>
            <a:ext cx="2915816" cy="23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www.aif.by/media/k2/items/cache/9345becfadbddf081b5a77dbe1be5d57_X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5" y="2924945"/>
            <a:ext cx="3240359" cy="2885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dialon.kiev.ua/published/publicdata/ARTEDUSYS/attachments/SC/images/programmer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924944"/>
            <a:ext cx="2771800" cy="286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" y="608013"/>
            <a:ext cx="3419871" cy="212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</a:rPr>
              <a:t>ЧЕЛОВЕК-ТЕХНИКА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35897" y="763588"/>
            <a:ext cx="5508104" cy="18158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создание, монтаж, сборка и наладка технических устройств, эксплуатация технических средств, ремонт техники</a:t>
            </a:r>
            <a:endParaRPr lang="ru-RU" sz="2800" b="1" i="1" dirty="0"/>
          </a:p>
        </p:txBody>
      </p:sp>
      <p:pic>
        <p:nvPicPr>
          <p:cNvPr id="7" name="Picture 2" descr="http://omnopol.info/uploads/posts/2012-11/1351935145_gy3zpinsvcdu58o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3060700"/>
            <a:ext cx="3312368" cy="31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http://firelic.ru/wa-data/public/photos/33/00/33/33.970x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3" y="3071813"/>
            <a:ext cx="5364087" cy="3525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" y="608013"/>
            <a:ext cx="3491879" cy="212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ЧЕЛОВЕК-ХУДОЖЕСТ-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ВЕННЫЙ ОБРАЗ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07905" y="404664"/>
            <a:ext cx="5328592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создание, проектирование, моделирование художественных произведений,  воспроизведение, изготовление различных изделий по эскизу, образцу</a:t>
            </a:r>
            <a:endParaRPr lang="ru-RU" sz="2800" b="1" i="1" dirty="0"/>
          </a:p>
        </p:txBody>
      </p:sp>
      <p:pic>
        <p:nvPicPr>
          <p:cNvPr id="7" name="Picture 2" descr="http://cs5.pikabu.ru/post_img/big/2015/01/31/8/1422706843_983539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28963"/>
            <a:ext cx="3707904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banana.by/uploads/posts/2013-10/1383236517_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3" y="3068960"/>
            <a:ext cx="5364087" cy="361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296400" cy="71097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59632" y="332656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Назовите профессию и тип.</a:t>
            </a:r>
            <a:endParaRPr lang="ru-RU" sz="4000" dirty="0"/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908720"/>
            <a:ext cx="3347863" cy="3024336"/>
          </a:xfrm>
          <a:prstGeom prst="rect">
            <a:avLst/>
          </a:prstGeo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908720"/>
            <a:ext cx="3024336" cy="3024336"/>
          </a:xfrm>
          <a:prstGeom prst="rect">
            <a:avLst/>
          </a:prstGeom>
        </p:spPr>
      </p:pic>
      <p:pic>
        <p:nvPicPr>
          <p:cNvPr id="5124" name="Picture 4" descr="http://i.piratov.net/2013/09/26/78669/78669_1380162938_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908720"/>
            <a:ext cx="2808312" cy="2952328"/>
          </a:xfrm>
          <a:prstGeom prst="rect">
            <a:avLst/>
          </a:prstGeom>
          <a:noFill/>
        </p:spPr>
      </p:pic>
      <p:pic>
        <p:nvPicPr>
          <p:cNvPr id="5126" name="Picture 6" descr="https://cdn.pixabay.com/photo/2016/06/14/08/47/woman-1455991_640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933056"/>
            <a:ext cx="3240360" cy="3096344"/>
          </a:xfrm>
          <a:prstGeom prst="rect">
            <a:avLst/>
          </a:prstGeom>
          <a:noFill/>
        </p:spPr>
      </p:pic>
      <p:pic>
        <p:nvPicPr>
          <p:cNvPr id="5128" name="Picture 8" descr="http://workking.ru/wp-content/uploads/2017/05/buhgalter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96952" y="3573016"/>
            <a:ext cx="1080000" cy="504000"/>
          </a:xfrm>
          <a:prstGeom prst="rect">
            <a:avLst/>
          </a:prstGeom>
          <a:noFill/>
        </p:spPr>
      </p:pic>
      <p:pic>
        <p:nvPicPr>
          <p:cNvPr id="5130" name="Picture 10" descr="http://3.bp.blogspot.com/-bfgSaw7by6w/VmktoMw24JI/AAAAAAAAAXg/0a9GDr0snQw/s320/finance%2Bhom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077072"/>
            <a:ext cx="3419872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/>
              <a:t>        Редкие профессии</a:t>
            </a:r>
            <a:r>
              <a:rPr lang="ru-RU" sz="5400" dirty="0" smtClean="0"/>
              <a:t> </a:t>
            </a:r>
            <a:endParaRPr lang="ru-RU" sz="5400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7544" y="1159604"/>
            <a:ext cx="770485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Клипмейкер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 пер. с английского буквально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тот, кто делает клип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занимается съемкой коротких музыкальных или рекламных видеороликов (клипов), длительность которых составляется 1-10 минут. Клипмейкера можно назвать режиссером клипов.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Промоутер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—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человек, который распространяет рекламные листовки или занимается рекламой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промоушеном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товара или услуги. Профессия наиболее распространена среди молодежи.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Мерчендайзер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звучит очень загадочно и необычно для русского слуха, а кого-то и вовсе отпугивает такое непонятное название. На самом деле должность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мерчендайзера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—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должность представителя компании, который занимается продвижением товаров компании и поддержанием положительного имени продвигаемого бренда.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3" y="116632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Титестер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67699" y="116632"/>
            <a:ext cx="24045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/>
              <a:t>Постижёр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74305" y="3244334"/>
            <a:ext cx="40041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 smtClean="0"/>
              <a:t>Мастера спецэффектов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pic>
        <p:nvPicPr>
          <p:cNvPr id="8194" name="Picture 2" descr="https://ds04.infourok.ru/uploads/ex/0c41/00011db0-cdab1389/2/img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16633"/>
            <a:ext cx="5148064" cy="3312368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</p:spPr>
      </p:pic>
      <p:pic>
        <p:nvPicPr>
          <p:cNvPr id="8198" name="Picture 6" descr="http://www.coffeein.ru/teaimages/postimg/images/degusta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548680"/>
            <a:ext cx="4704457" cy="360040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187624" y="0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Титестер</a:t>
            </a:r>
            <a:endParaRPr lang="ru-RU" sz="3600" dirty="0"/>
          </a:p>
        </p:txBody>
      </p:sp>
      <p:pic>
        <p:nvPicPr>
          <p:cNvPr id="8200" name="Picture 8" descr="https://ds03.infourok.ru/uploads/ex/0775/00005594-88c85fb9/img3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04664"/>
            <a:ext cx="4295527" cy="3888432"/>
          </a:xfrm>
          <a:prstGeom prst="rect">
            <a:avLst/>
          </a:prstGeom>
          <a:noFill/>
        </p:spPr>
      </p:pic>
      <p:pic>
        <p:nvPicPr>
          <p:cNvPr id="8202" name="Picture 10" descr="http://900igr.net/up/datas/141215/01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3789040"/>
            <a:ext cx="4704457" cy="3068960"/>
          </a:xfrm>
          <a:prstGeom prst="rect">
            <a:avLst/>
          </a:prstGeom>
          <a:noFill/>
        </p:spPr>
      </p:pic>
      <p:pic>
        <p:nvPicPr>
          <p:cNvPr id="8204" name="Picture 12" descr="http://www.kino-teatr.ru/news/11582/11186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4293096"/>
            <a:ext cx="4248471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755576" y="-156120"/>
            <a:ext cx="734481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Тест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Ты и твоя профессия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692696"/>
            <a:ext cx="5886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2800" b="1" dirty="0" smtClean="0"/>
              <a:t>Используя три геометрические фигуры - треугольник, круг, квадрат, нарисуйте человечка, состоящего из 10 элементов. Должны быть использованы все три вида фигур. Качество рисунка не имеет значения. Если нарисованы лишние элементы – их надо зачеркнуть, если их не хватает – дорисовать недостающие. Время выполнения – 30 секунд.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Текст 5"/>
          <p:cNvSpPr txBox="1">
            <a:spLocks/>
          </p:cNvSpPr>
          <p:nvPr/>
        </p:nvSpPr>
        <p:spPr>
          <a:xfrm>
            <a:off x="1" y="764704"/>
            <a:ext cx="4211960" cy="45735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Знать ответ на 2 вопроса: “Кем ты хочешь стать?” и  “Каким быть?”.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 Ориентироваться на собственное мнение.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Ваши личные мотивы, интересы, ценности не противоречат сути профессии.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Правила для успешного самоопределения</a:t>
            </a:r>
            <a:endParaRPr lang="ru-RU" sz="3600" dirty="0"/>
          </a:p>
        </p:txBody>
      </p:sp>
      <p:pic>
        <p:nvPicPr>
          <p:cNvPr id="9" name="Picture 2" descr="http://st.gde-fon.com/wallpapers_original/wallpapers/573357_(www.Gde-Fon.com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3" y="764704"/>
            <a:ext cx="4644007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Текст 3"/>
          <p:cNvSpPr txBox="1">
            <a:spLocks/>
          </p:cNvSpPr>
          <p:nvPr/>
        </p:nvSpPr>
        <p:spPr>
          <a:xfrm>
            <a:off x="1" y="188640"/>
            <a:ext cx="4644007" cy="565018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 Осознавать свои способности, возможности и их совместимость с будущей профессией.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Уметь прогнозировать (планировать)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6. Быть оптимистом  (верить в свои силы при преодолении трудностей).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3" descr="http://www.clipartbest.com/cliparts/Kij/e8X/Kije8X6y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8641"/>
            <a:ext cx="435597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эннио-морриконе-ветер-плачь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70400" y="3760788"/>
            <a:ext cx="203200" cy="203200"/>
          </a:xfrm>
          <a:prstGeom prst="rect">
            <a:avLst/>
          </a:prstGeom>
        </p:spPr>
      </p:pic>
      <p:pic>
        <p:nvPicPr>
          <p:cNvPr id="1026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620688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Выводы: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/>
              <a:t>- У каждого из нас </a:t>
            </a:r>
            <a:r>
              <a:rPr lang="en-US" sz="3600" dirty="0" smtClean="0"/>
              <a:t>- </a:t>
            </a:r>
            <a:r>
              <a:rPr lang="ru-RU" sz="3600" u="sng" dirty="0" smtClean="0">
                <a:hlinkClick r:id="rId5" tooltip="Притча о своей дороге"/>
              </a:rPr>
              <a:t>своя дорога</a:t>
            </a:r>
            <a:r>
              <a:rPr lang="ru-RU" sz="3600" dirty="0" smtClean="0"/>
              <a:t>.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/>
              <a:t>- Не нужно за собой тянуть других, если они сами этого не хотят.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/>
              <a:t>- Не нужно уводить человека от его предназначения.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/>
              <a:t>- Главное для нас - найти свой верный путь, свою </a:t>
            </a:r>
            <a:r>
              <a:rPr lang="ru-RU" sz="3600" u="sng" dirty="0" smtClean="0">
                <a:hlinkClick r:id="rId6"/>
              </a:rPr>
              <a:t>цель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3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622675" y="984250"/>
            <a:ext cx="4572000" cy="100806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самостоятельность</a:t>
            </a:r>
          </a:p>
        </p:txBody>
      </p:sp>
      <p:pic>
        <p:nvPicPr>
          <p:cNvPr id="6" name="Picture 3" descr="http://www.clipartbest.com/cliparts/9iR/gr6/9iRgr6nie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963" y="1122363"/>
            <a:ext cx="23336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Равнобедренный треугольник 6"/>
          <p:cNvSpPr/>
          <p:nvPr/>
        </p:nvSpPr>
        <p:spPr>
          <a:xfrm>
            <a:off x="2778125" y="2192338"/>
            <a:ext cx="6026150" cy="1874837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ВЫБОР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ПРОФЕССИИ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" y="4489450"/>
            <a:ext cx="3851920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осознанность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1999" y="4509120"/>
            <a:ext cx="4572001" cy="93610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ответственность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99592" y="1068062"/>
            <a:ext cx="66247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человек не знает, к какой пристани он держит путь, для него ни один ветер не будет попутным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Сенека (Древнеримский философ)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Д. Рокфеллер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сказал: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Ваше благополучие зависит от ваших собственных решений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мудрых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китайцев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такая пословица: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Человек без улыбки на лице не должен открывать свой магазин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Лев Толстой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Важно не то место, которое мы занимаем, а то направление, в котором мы движемся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Советы классиков о выборе пути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16"/>
            <a:ext cx="9144000" cy="71734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172691" y="3244334"/>
            <a:ext cx="235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endParaRPr lang="ru-RU" dirty="0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328613" y="1101725"/>
            <a:ext cx="46529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Cambria" pitchFamily="18" charset="0"/>
              </a:rPr>
              <a:t>«Самая трудная профессия – </a:t>
            </a:r>
          </a:p>
          <a:p>
            <a:r>
              <a:rPr lang="ru-RU" sz="3600" b="1" dirty="0">
                <a:solidFill>
                  <a:srgbClr val="002060"/>
                </a:solidFill>
                <a:latin typeface="Cambria" pitchFamily="18" charset="0"/>
              </a:rPr>
              <a:t>быть человеком» </a:t>
            </a:r>
          </a:p>
          <a:p>
            <a:r>
              <a:rPr lang="ru-RU" sz="3600" b="1" dirty="0">
                <a:solidFill>
                  <a:srgbClr val="002060"/>
                </a:solidFill>
                <a:latin typeface="Cambria" pitchFamily="18" charset="0"/>
              </a:rPr>
              <a:t>(Хосе Марти)</a:t>
            </a:r>
          </a:p>
        </p:txBody>
      </p:sp>
      <p:pic>
        <p:nvPicPr>
          <p:cNvPr id="7" name="Picture 2" descr="13 ноября - Всемирный день доброты (World Kindness Day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7" y="515938"/>
            <a:ext cx="478802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4941168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ЖЕЛАЮ ВАМ ВЫБРАТЬ ПРАВИЛЬНЫЙ ПУТЬ!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Непоседы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237312"/>
            <a:ext cx="203200" cy="203200"/>
          </a:xfrm>
          <a:prstGeom prst="rect">
            <a:avLst/>
          </a:prstGeom>
        </p:spPr>
      </p:pic>
      <p:pic>
        <p:nvPicPr>
          <p:cNvPr id="1026" name="Picture 2" descr="https://ds02.infourok.ru/uploads/ex/0104/0005b9db-56f6abd1/img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5575" y="116632"/>
            <a:ext cx="6936705" cy="5328592"/>
          </a:xfrm>
          <a:prstGeom prst="rect">
            <a:avLst/>
          </a:prstGeom>
          <a:noFill/>
        </p:spPr>
      </p:pic>
      <p:pic>
        <p:nvPicPr>
          <p:cNvPr id="6" name="neposedy_-_byt_chelovekom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604448" y="5733256"/>
            <a:ext cx="203200" cy="20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23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0840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parnasse.ru/images/photos/medium/62621e44789041ffa24ed24f33b0ccd4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484784"/>
            <a:ext cx="6191250" cy="1924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эннио-морриконе-ветер-плачь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70400" y="3760788"/>
            <a:ext cx="203200" cy="203200"/>
          </a:xfrm>
          <a:prstGeom prst="rect">
            <a:avLst/>
          </a:prstGeom>
        </p:spPr>
      </p:pic>
      <p:pic>
        <p:nvPicPr>
          <p:cNvPr id="1026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User\Desktop\main_thum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139952" y="692697"/>
            <a:ext cx="5004049" cy="331236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692696"/>
            <a:ext cx="3923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3600" dirty="0" smtClean="0"/>
              <a:t>Какой может быть главная цель у выпускника школы?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3600" dirty="0" smtClean="0"/>
              <a:t>Для чего это необходимо? </a:t>
            </a:r>
            <a:endParaRPr lang="ru-RU" sz="3600" dirty="0"/>
          </a:p>
        </p:txBody>
      </p:sp>
      <p:pic>
        <p:nvPicPr>
          <p:cNvPr id="7" name="Picture 3" descr="http://nikvesti.com/images/2010_04/9467_1_500x335.jpe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05064"/>
            <a:ext cx="5076055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3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эннио-морриконе-ветер-плачь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70400" y="3760788"/>
            <a:ext cx="203200" cy="203200"/>
          </a:xfrm>
          <a:prstGeom prst="rect">
            <a:avLst/>
          </a:prstGeom>
        </p:spPr>
      </p:pic>
      <p:pic>
        <p:nvPicPr>
          <p:cNvPr id="1026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16632"/>
            <a:ext cx="9036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  «Моя будущая профессия»</a:t>
            </a:r>
            <a:endParaRPr lang="ru-RU" sz="5400" dirty="0"/>
          </a:p>
        </p:txBody>
      </p:sp>
      <p:sp>
        <p:nvSpPr>
          <p:cNvPr id="6" name="Овал 5"/>
          <p:cNvSpPr/>
          <p:nvPr/>
        </p:nvSpPr>
        <p:spPr>
          <a:xfrm>
            <a:off x="1150838" y="1662214"/>
            <a:ext cx="4583112" cy="1336675"/>
          </a:xfrm>
          <a:prstGeom prst="ellipse">
            <a:avLst/>
          </a:prstGeom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Ваш выбор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884488" y="3189288"/>
            <a:ext cx="995362" cy="977900"/>
          </a:xfrm>
          <a:prstGeom prst="downArrow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60463" y="4443413"/>
            <a:ext cx="4583112" cy="165258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2060"/>
                </a:solidFill>
              </a:rPr>
              <a:t>Ваша жизнь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940152" y="1412776"/>
            <a:ext cx="28803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Какие ошибки могут возникнуть  при выборе будущей профессии?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3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    Типичные ошибки в выборе                            профессии. </a:t>
            </a:r>
            <a:endParaRPr lang="ru-RU" sz="4800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1895366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Calibri" pitchFamily="34" charset="0"/>
                <a:cs typeface="Times New Roman" pitchFamily="18" charset="0"/>
              </a:rPr>
              <a:t> Следование чужим советам; 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Calibri" pitchFamily="34" charset="0"/>
                <a:cs typeface="Times New Roman" pitchFamily="18" charset="0"/>
              </a:rPr>
              <a:t> Выбор близлежащего ВУЗа или внешне   привлекательной, престижной профессии; 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Calibri" pitchFamily="34" charset="0"/>
                <a:cs typeface="Times New Roman" pitchFamily="18" charset="0"/>
              </a:rPr>
              <a:t> Отсутствие существенной информации о профессии или специальности;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Calibri" pitchFamily="34" charset="0"/>
                <a:cs typeface="Times New Roman" pitchFamily="18" charset="0"/>
              </a:rPr>
              <a:t>  Незнание своих личных особенностей.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16632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chemeClr val="accent3"/>
                </a:solidFill>
              </a:rPr>
              <a:t>Мифы</a:t>
            </a:r>
            <a:r>
              <a:rPr lang="ru-RU" sz="4800" b="1" i="1" dirty="0" smtClean="0">
                <a:solidFill>
                  <a:srgbClr val="002060"/>
                </a:solidFill>
              </a:rPr>
              <a:t> при выборе профессии</a:t>
            </a:r>
            <a:endParaRPr lang="ru-RU" sz="4800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1139362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Позволить другим сделать за Вас выбор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лучше тебя знаю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Плыть по течению, не делая выбора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кривая выведет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Ожидание завтрашнего дня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Сделаю это завтра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Жизнь в суете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Сегодня не успеваю, некогда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Поиски удачной лазейки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Умопомрачительная идея! И получу всё сразу!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Профессиональное упрямство и деградация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Время печатных машинок не прошло!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Ничего изменить нельзя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человек маленький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Поиск виноватых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Виноваты родители, школа, Путин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Кто-нибудь решит проблемы за вас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Прилетит вдруг волшебник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лучший, а все остальные этого не понимают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Жизнь бессмысленна и беспощадна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Всё равно не получится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341987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Профе́ссия</a:t>
            </a:r>
            <a:r>
              <a:rPr lang="ru-RU" sz="2800" dirty="0" smtClean="0"/>
              <a:t> (лат. </a:t>
            </a:r>
            <a:r>
              <a:rPr lang="ru-RU" sz="2800" dirty="0" err="1" smtClean="0"/>
              <a:t>professio</a:t>
            </a:r>
            <a:r>
              <a:rPr lang="ru-RU" sz="2800" dirty="0" smtClean="0"/>
              <a:t> - от </a:t>
            </a:r>
            <a:r>
              <a:rPr lang="ru-RU" sz="2800" dirty="0" err="1" smtClean="0"/>
              <a:t>profiteor</a:t>
            </a:r>
            <a:r>
              <a:rPr lang="ru-RU" sz="2800" dirty="0" smtClean="0"/>
              <a:t> - объявляю своим делом) — род трудовой деятельности человека, владеющего комплексом теоретических знаний и навыков, приобретённых в ходе специальной подготовки.</a:t>
            </a:r>
            <a:endParaRPr lang="ru-RU" sz="2800" dirty="0"/>
          </a:p>
        </p:txBody>
      </p:sp>
      <p:pic>
        <p:nvPicPr>
          <p:cNvPr id="6" name="Picture 3" descr="http://usiter.com/uploads/20120613/shkolniki%2B8392707588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7" y="116632"/>
            <a:ext cx="5868143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16632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Классификация профессий (Е.А.Климов)</a:t>
            </a:r>
            <a:endParaRPr lang="ru-RU" sz="3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1898650"/>
            <a:ext cx="1475656" cy="1689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ЧЕЛОВЕК-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ЧЕЛОВЕК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07704" y="1844824"/>
            <a:ext cx="1512167" cy="1676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ЧЕЛОВЕК-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ПРИРОДА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79913" y="1911350"/>
            <a:ext cx="1584176" cy="1676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ЧЕЛОВЕК-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ЗНАКОВАЯ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СИСТЕМА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24128" y="1898650"/>
            <a:ext cx="1512168" cy="1676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ЧЕЛОВЕК-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ТЕХНИКА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24329" y="1911350"/>
            <a:ext cx="1512167" cy="1676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ЧЕЛОВЕК-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ХУДОЖЕСТВЕННЫЙ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ОБРАЗ</a:t>
            </a:r>
          </a:p>
        </p:txBody>
      </p:sp>
      <p:pic>
        <p:nvPicPr>
          <p:cNvPr id="12" name="Picture 4" descr="http://sch160.minsk.edu.by/ru/sm_full.aspx?guid=44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740150"/>
            <a:ext cx="3528392" cy="2785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fon-dlya-prezentacii-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" y="822325"/>
            <a:ext cx="3635895" cy="21288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</a:rPr>
              <a:t>ЧЕЛОВЕК-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</a:rPr>
              <a:t>ЧЕЛОВЕК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51921" y="547688"/>
            <a:ext cx="5292080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/>
              <a:t>умение взаимодействовать с людьми: медицинское обслуживание, обучение и воспитание, бытовое обслуживание, правовая защита</a:t>
            </a:r>
          </a:p>
        </p:txBody>
      </p:sp>
      <p:pic>
        <p:nvPicPr>
          <p:cNvPr id="7" name="Picture 2" descr="http://rybkovskaya.ru/wp-content/uploads/2012/03/vrach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789040"/>
            <a:ext cx="3347863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ptzgovorit.ru/sites/default/files/styles/700x400/public/original_nodes/1417965760_1369304388_1360754167_1359728578_images-cms-image-0000006264.jpg?itok=-Ed5Gag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789040"/>
            <a:ext cx="3096343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www.sunnyclub.ru/uploads/posts/2016-06/1465847354_428036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789040"/>
            <a:ext cx="284380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469</Words>
  <Application>Microsoft Office PowerPoint</Application>
  <PresentationFormat>Экран (4:3)</PresentationFormat>
  <Paragraphs>89</Paragraphs>
  <Slides>24</Slides>
  <Notes>0</Notes>
  <HiddenSlides>0</HiddenSlides>
  <MMClips>10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User;Нинв</dc:creator>
  <cp:lastModifiedBy>User</cp:lastModifiedBy>
  <cp:revision>47</cp:revision>
  <dcterms:created xsi:type="dcterms:W3CDTF">2017-12-10T10:13:11Z</dcterms:created>
  <dcterms:modified xsi:type="dcterms:W3CDTF">2018-11-18T15:58:08Z</dcterms:modified>
</cp:coreProperties>
</file>