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8" r:id="rId4"/>
    <p:sldId id="275" r:id="rId5"/>
    <p:sldId id="277" r:id="rId6"/>
    <p:sldId id="276" r:id="rId7"/>
    <p:sldId id="279" r:id="rId8"/>
    <p:sldId id="280" r:id="rId9"/>
    <p:sldId id="281" r:id="rId10"/>
    <p:sldId id="258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2015 – 2016 учебный год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ln>
          <a:noFill/>
        </a:ln>
        <a:effectLst/>
        <a:sp3d/>
      </c:spPr>
    </c:sideWall>
    <c:backWall>
      <c:thickness val="0"/>
      <c:sp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ОНР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cat>
            <c:strRef>
              <c:f>Лист1!$A$2:$A$5</c:f>
              <c:strCache>
                <c:ptCount val="2"/>
                <c:pt idx="0">
                  <c:v>количество</c:v>
                </c:pt>
                <c:pt idx="1">
                  <c:v>процент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</c:v>
                </c:pt>
                <c:pt idx="1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8AF-47C5-882E-DBBB8F311AB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ФФНР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accent2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2">
                  <a:lumMod val="75000"/>
                </a:schemeClr>
              </a:contourClr>
            </a:sp3d>
          </c:spPr>
          <c:invertIfNegative val="0"/>
          <c:cat>
            <c:strRef>
              <c:f>Лист1!$A$2:$A$5</c:f>
              <c:strCache>
                <c:ptCount val="2"/>
                <c:pt idx="0">
                  <c:v>количество</c:v>
                </c:pt>
                <c:pt idx="1">
                  <c:v>процент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21</c:v>
                </c:pt>
                <c:pt idx="1">
                  <c:v>58.3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8AF-47C5-882E-DBBB8F311ABF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ФНР</c:v>
                </c:pt>
              </c:strCache>
            </c:strRef>
          </c:tx>
          <c:spPr>
            <a:solidFill>
              <a:srgbClr val="7030A0"/>
            </a:solidFill>
            <a:ln w="9525" cap="flat" cmpd="sng" algn="ctr">
              <a:solidFill>
                <a:schemeClr val="accent3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3">
                  <a:lumMod val="75000"/>
                </a:schemeClr>
              </a:contourClr>
            </a:sp3d>
          </c:spPr>
          <c:invertIfNegative val="0"/>
          <c:cat>
            <c:strRef>
              <c:f>Лист1!$A$2:$A$5</c:f>
              <c:strCache>
                <c:ptCount val="2"/>
                <c:pt idx="0">
                  <c:v>количество</c:v>
                </c:pt>
                <c:pt idx="1">
                  <c:v>процент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13</c:v>
                </c:pt>
                <c:pt idx="1">
                  <c:v>36.1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8AF-47C5-882E-DBBB8F311A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423466776"/>
        <c:axId val="423467104"/>
        <c:axId val="0"/>
      </c:bar3DChart>
      <c:catAx>
        <c:axId val="4234667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23467104"/>
        <c:crosses val="autoZero"/>
        <c:auto val="1"/>
        <c:lblAlgn val="ctr"/>
        <c:lblOffset val="100"/>
        <c:noMultiLvlLbl val="0"/>
      </c:catAx>
      <c:valAx>
        <c:axId val="423467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23466776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dk1">
                <a:lumMod val="35000"/>
                <a:lumOff val="6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dTable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Результаты логопедической коррекционно-развивающей работы</a:t>
            </a:r>
          </a:p>
        </c:rich>
      </c:tx>
      <c:layout>
        <c:manualLayout>
          <c:xMode val="edge"/>
          <c:yMode val="edge"/>
          <c:x val="0.16132812499999999"/>
          <c:y val="2.109374870240227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ln>
          <a:noFill/>
        </a:ln>
        <a:effectLst/>
        <a:sp3d/>
      </c:spPr>
    </c:sideWall>
    <c:backWall>
      <c:thickness val="0"/>
      <c:sp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Норма</c:v>
                </c:pt>
              </c:strCache>
            </c:strRef>
          </c:tx>
          <c:spPr>
            <a:solidFill>
              <a:srgbClr val="FFFF00"/>
            </a:solidFill>
            <a:ln w="9525" cap="flat" cmpd="sng" algn="ctr">
              <a:solidFill>
                <a:srgbClr val="FFFF00"/>
              </a:solidFill>
              <a:round/>
            </a:ln>
            <a:effectLst/>
            <a:sp3d contourW="9525">
              <a:contourClr>
                <a:srgbClr val="FFFF00"/>
              </a:contourClr>
            </a:sp3d>
          </c:spPr>
          <c:invertIfNegative val="0"/>
          <c:cat>
            <c:strRef>
              <c:f>Лист1!$A$2:$A$5</c:f>
              <c:strCache>
                <c:ptCount val="2"/>
                <c:pt idx="0">
                  <c:v>количество</c:v>
                </c:pt>
                <c:pt idx="1">
                  <c:v>процент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32</c:v>
                </c:pt>
                <c:pt idx="1">
                  <c:v>88.9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68C-44C3-A4D7-BA3EFF649788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Зн.улучш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accent2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2">
                  <a:lumMod val="75000"/>
                </a:schemeClr>
              </a:contourClr>
            </a:sp3d>
          </c:spPr>
          <c:invertIfNegative val="0"/>
          <c:cat>
            <c:strRef>
              <c:f>Лист1!$A$2:$A$5</c:f>
              <c:strCache>
                <c:ptCount val="2"/>
                <c:pt idx="0">
                  <c:v>количество</c:v>
                </c:pt>
                <c:pt idx="1">
                  <c:v>процент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3</c:v>
                </c:pt>
                <c:pt idx="1">
                  <c:v>8.3000000000000007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68C-44C3-A4D7-BA3EFF649788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Улучшение</c:v>
                </c:pt>
              </c:strCache>
            </c:strRef>
          </c:tx>
          <c:spPr>
            <a:solidFill>
              <a:srgbClr val="7030A0"/>
            </a:solidFill>
            <a:ln w="9525" cap="flat" cmpd="sng" algn="ctr">
              <a:solidFill>
                <a:schemeClr val="accent3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3">
                  <a:lumMod val="75000"/>
                </a:schemeClr>
              </a:contourClr>
            </a:sp3d>
          </c:spPr>
          <c:invertIfNegative val="0"/>
          <c:cat>
            <c:strRef>
              <c:f>Лист1!$A$2:$A$5</c:f>
              <c:strCache>
                <c:ptCount val="2"/>
                <c:pt idx="0">
                  <c:v>количество</c:v>
                </c:pt>
                <c:pt idx="1">
                  <c:v>процент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1</c:v>
                </c:pt>
                <c:pt idx="1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68C-44C3-A4D7-BA3EFF6497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585725088"/>
        <c:axId val="585725416"/>
        <c:axId val="0"/>
      </c:bar3DChart>
      <c:catAx>
        <c:axId val="585725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85725416"/>
        <c:crosses val="autoZero"/>
        <c:auto val="1"/>
        <c:lblAlgn val="ctr"/>
        <c:lblOffset val="100"/>
        <c:noMultiLvlLbl val="0"/>
      </c:catAx>
      <c:valAx>
        <c:axId val="5857254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85725088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dk1">
                <a:lumMod val="35000"/>
                <a:lumOff val="6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dTable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Начало 2016 -2017 уч.года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ln>
          <a:noFill/>
        </a:ln>
        <a:effectLst/>
        <a:sp3d/>
      </c:spPr>
    </c:sideWall>
    <c:backWall>
      <c:thickness val="0"/>
      <c:sp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ОНР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cat>
            <c:strRef>
              <c:f>Лист1!$A$2:$A$5</c:f>
              <c:strCache>
                <c:ptCount val="2"/>
                <c:pt idx="0">
                  <c:v>кол-во</c:v>
                </c:pt>
                <c:pt idx="1">
                  <c:v>процент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</c:v>
                </c:pt>
                <c:pt idx="1">
                  <c:v>6.6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3F0-4C42-BB0F-37FCEDFC1317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ФФНР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accent2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2">
                  <a:lumMod val="75000"/>
                </a:schemeClr>
              </a:contourClr>
            </a:sp3d>
          </c:spPr>
          <c:invertIfNegative val="0"/>
          <c:cat>
            <c:strRef>
              <c:f>Лист1!$A$2:$A$5</c:f>
              <c:strCache>
                <c:ptCount val="2"/>
                <c:pt idx="0">
                  <c:v>кол-во</c:v>
                </c:pt>
                <c:pt idx="1">
                  <c:v>процент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7</c:v>
                </c:pt>
                <c:pt idx="1">
                  <c:v>53.4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3F0-4C42-BB0F-37FCEDFC1317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ФНР</c:v>
                </c:pt>
              </c:strCache>
            </c:strRef>
          </c:tx>
          <c:spPr>
            <a:solidFill>
              <a:srgbClr val="7030A0"/>
            </a:solidFill>
            <a:ln w="9525" cap="flat" cmpd="sng" algn="ctr">
              <a:solidFill>
                <a:schemeClr val="accent3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3">
                  <a:lumMod val="75000"/>
                </a:schemeClr>
              </a:contourClr>
            </a:sp3d>
          </c:spPr>
          <c:invertIfNegative val="0"/>
          <c:cat>
            <c:strRef>
              <c:f>Лист1!$A$2:$A$5</c:f>
              <c:strCache>
                <c:ptCount val="2"/>
                <c:pt idx="0">
                  <c:v>кол-во</c:v>
                </c:pt>
                <c:pt idx="1">
                  <c:v>процент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12</c:v>
                </c:pt>
                <c:pt idx="1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3F0-4C42-BB0F-37FCEDFC13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373399072"/>
        <c:axId val="373399400"/>
        <c:axId val="0"/>
      </c:bar3DChart>
      <c:catAx>
        <c:axId val="373399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73399400"/>
        <c:crosses val="autoZero"/>
        <c:auto val="1"/>
        <c:lblAlgn val="ctr"/>
        <c:lblOffset val="100"/>
        <c:noMultiLvlLbl val="0"/>
      </c:catAx>
      <c:valAx>
        <c:axId val="3733994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73399072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dk1">
                <a:lumMod val="35000"/>
                <a:lumOff val="6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dTable>
      <c:spPr>
        <a:solidFill>
          <a:schemeClr val="accent6">
            <a:lumMod val="20000"/>
            <a:lumOff val="80000"/>
          </a:schemeClr>
        </a:solidFill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Результаты коррекционно-развивающей работы</a:t>
            </a:r>
          </a:p>
        </c:rich>
      </c:tx>
      <c:layout>
        <c:manualLayout>
          <c:xMode val="edge"/>
          <c:yMode val="edge"/>
          <c:x val="0.14166666666666669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ln>
          <a:noFill/>
        </a:ln>
        <a:effectLst/>
        <a:sp3d/>
      </c:spPr>
    </c:sideWall>
    <c:backWall>
      <c:thickness val="0"/>
      <c:sp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ОНР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cat>
            <c:strRef>
              <c:f>Лист1!$A$2:$A$5</c:f>
              <c:strCache>
                <c:ptCount val="2"/>
                <c:pt idx="0">
                  <c:v>Начало уч.года</c:v>
                </c:pt>
                <c:pt idx="1">
                  <c:v>Конец уч.года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6.6</c:v>
                </c:pt>
                <c:pt idx="1">
                  <c:v>3.3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D4-4283-9CB0-C22A6DC23A2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ФФНР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accent2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2">
                  <a:lumMod val="75000"/>
                </a:schemeClr>
              </a:contourClr>
            </a:sp3d>
          </c:spPr>
          <c:invertIfNegative val="0"/>
          <c:cat>
            <c:strRef>
              <c:f>Лист1!$A$2:$A$5</c:f>
              <c:strCache>
                <c:ptCount val="2"/>
                <c:pt idx="0">
                  <c:v>Начало уч.года</c:v>
                </c:pt>
                <c:pt idx="1">
                  <c:v>Конец уч.года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53.4</c:v>
                </c:pt>
                <c:pt idx="1">
                  <c:v>3.3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3D4-4283-9CB0-C22A6DC23A23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ФНР</c:v>
                </c:pt>
              </c:strCache>
            </c:strRef>
          </c:tx>
          <c:spPr>
            <a:solidFill>
              <a:srgbClr val="FFFF00"/>
            </a:solidFill>
            <a:ln w="9525" cap="flat" cmpd="sng" algn="ctr">
              <a:solidFill>
                <a:schemeClr val="accent3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3">
                  <a:lumMod val="75000"/>
                </a:schemeClr>
              </a:contourClr>
            </a:sp3d>
          </c:spPr>
          <c:invertIfNegative val="0"/>
          <c:cat>
            <c:strRef>
              <c:f>Лист1!$A$2:$A$5</c:f>
              <c:strCache>
                <c:ptCount val="2"/>
                <c:pt idx="0">
                  <c:v>Начало уч.года</c:v>
                </c:pt>
                <c:pt idx="1">
                  <c:v>Конец уч.года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40</c:v>
                </c:pt>
                <c:pt idx="1">
                  <c:v>93.4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3D4-4283-9CB0-C22A6DC23A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500651784"/>
        <c:axId val="500654080"/>
        <c:axId val="0"/>
      </c:bar3DChart>
      <c:catAx>
        <c:axId val="500651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00654080"/>
        <c:crosses val="autoZero"/>
        <c:auto val="1"/>
        <c:lblAlgn val="ctr"/>
        <c:lblOffset val="100"/>
        <c:noMultiLvlLbl val="0"/>
      </c:catAx>
      <c:valAx>
        <c:axId val="5006540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00651784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dk1">
                <a:lumMod val="35000"/>
                <a:lumOff val="6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dTable>
      <c:spPr>
        <a:solidFill>
          <a:schemeClr val="accent6">
            <a:lumMod val="20000"/>
            <a:lumOff val="80000"/>
          </a:schemeClr>
        </a:solidFill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3DA0F-2184-4DF1-B046-6C03B76F47E6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48A97-7C80-4115-A22F-69D5C9D28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417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3DA0F-2184-4DF1-B046-6C03B76F47E6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48A97-7C80-4115-A22F-69D5C9D28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585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3DA0F-2184-4DF1-B046-6C03B76F47E6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48A97-7C80-4115-A22F-69D5C9D28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408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3DA0F-2184-4DF1-B046-6C03B76F47E6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48A97-7C80-4115-A22F-69D5C9D28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6980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3DA0F-2184-4DF1-B046-6C03B76F47E6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48A97-7C80-4115-A22F-69D5C9D28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056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3DA0F-2184-4DF1-B046-6C03B76F47E6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48A97-7C80-4115-A22F-69D5C9D28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788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3DA0F-2184-4DF1-B046-6C03B76F47E6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48A97-7C80-4115-A22F-69D5C9D28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111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3DA0F-2184-4DF1-B046-6C03B76F47E6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48A97-7C80-4115-A22F-69D5C9D28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842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3DA0F-2184-4DF1-B046-6C03B76F47E6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48A97-7C80-4115-A22F-69D5C9D28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19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3DA0F-2184-4DF1-B046-6C03B76F47E6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48A97-7C80-4115-A22F-69D5C9D28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0231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3DA0F-2184-4DF1-B046-6C03B76F47E6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48A97-7C80-4115-A22F-69D5C9D28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1217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C3DA0F-2184-4DF1-B046-6C03B76F47E6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48A97-7C80-4115-A22F-69D5C9D28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39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7999" y="362857"/>
            <a:ext cx="11277599" cy="3001963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</a:rPr>
              <a:t>Корреляция психического, речевого, личностного развития моих учащихся с динамикой их образовательных достижений</a:t>
            </a:r>
            <a:endParaRPr lang="ru-RU" sz="4400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8000" y="3602037"/>
            <a:ext cx="11277599" cy="2769734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МБОУ Гимназия № 91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имени М.В. Ломоносова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ПРЕЗЕНТАЦИЯ</a:t>
            </a:r>
          </a:p>
          <a:p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Учителя-логопеда: Небыта Натальи Рифкатовны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ЗАТО г. Железногорск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90188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3628634"/>
              </p:ext>
            </p:extLst>
          </p:nvPr>
        </p:nvGraphicFramePr>
        <p:xfrm>
          <a:off x="627017" y="1214846"/>
          <a:ext cx="11038113" cy="523820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29331">
                  <a:extLst>
                    <a:ext uri="{9D8B030D-6E8A-4147-A177-3AD203B41FA5}">
                      <a16:colId xmlns:a16="http://schemas.microsoft.com/office/drawing/2014/main" val="445695812"/>
                    </a:ext>
                  </a:extLst>
                </a:gridCol>
                <a:gridCol w="2552012">
                  <a:extLst>
                    <a:ext uri="{9D8B030D-6E8A-4147-A177-3AD203B41FA5}">
                      <a16:colId xmlns:a16="http://schemas.microsoft.com/office/drawing/2014/main" val="1385454622"/>
                    </a:ext>
                  </a:extLst>
                </a:gridCol>
                <a:gridCol w="2443838">
                  <a:extLst>
                    <a:ext uri="{9D8B030D-6E8A-4147-A177-3AD203B41FA5}">
                      <a16:colId xmlns:a16="http://schemas.microsoft.com/office/drawing/2014/main" val="1731993340"/>
                    </a:ext>
                  </a:extLst>
                </a:gridCol>
                <a:gridCol w="2412932">
                  <a:extLst>
                    <a:ext uri="{9D8B030D-6E8A-4147-A177-3AD203B41FA5}">
                      <a16:colId xmlns:a16="http://schemas.microsoft.com/office/drawing/2014/main" val="807756359"/>
                    </a:ext>
                  </a:extLst>
                </a:gridCol>
              </a:tblGrid>
              <a:tr h="10487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</a:rPr>
                        <a:t>Речевые показатели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2015-2016</a:t>
                      </a:r>
                      <a:endParaRPr lang="ru-RU" sz="2800" b="1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</a:rPr>
                        <a:t>уч. год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/>
                        </a:rPr>
                        <a:t>2016-2017</a:t>
                      </a:r>
                      <a:endParaRPr lang="ru-RU" sz="2800" b="1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</a:rPr>
                        <a:t>уч. год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</a:rPr>
                        <a:t>2017-2018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</a:rPr>
                        <a:t> уч. год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4602866"/>
                  </a:ext>
                </a:extLst>
              </a:tr>
              <a:tr h="5186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Звукопроизношение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95%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97%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98%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90420441"/>
                  </a:ext>
                </a:extLst>
              </a:tr>
              <a:tr h="10487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Фонематические процессы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8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</a:rPr>
                        <a:t>75</a:t>
                      </a:r>
                      <a:r>
                        <a:rPr lang="ru-RU" sz="2800" dirty="0">
                          <a:effectLst/>
                        </a:rPr>
                        <a:t>%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8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</a:rPr>
                        <a:t>76</a:t>
                      </a:r>
                      <a:r>
                        <a:rPr lang="ru-RU" sz="2800" dirty="0">
                          <a:effectLst/>
                        </a:rPr>
                        <a:t>%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8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</a:rPr>
                        <a:t>79</a:t>
                      </a:r>
                      <a:r>
                        <a:rPr lang="ru-RU" sz="2800" dirty="0">
                          <a:effectLst/>
                        </a:rPr>
                        <a:t>%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8678922"/>
                  </a:ext>
                </a:extLst>
              </a:tr>
              <a:tr h="15849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Лексико-грамматические средства языка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75%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79%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85%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98317036"/>
                  </a:ext>
                </a:extLst>
              </a:tr>
              <a:tr h="5186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Связная речь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80%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82%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89%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08426735"/>
                  </a:ext>
                </a:extLst>
              </a:tr>
              <a:tr h="5186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Письменная речь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79%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81%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86%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96298998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627017" y="274320"/>
            <a:ext cx="11038113" cy="7184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Эффективность логопедической коррекционно-развивающей работы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7724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1075" y="828288"/>
            <a:ext cx="1149531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0" i="1" u="none" strike="noStrike" baseline="0" dirty="0" smtClean="0">
                <a:solidFill>
                  <a:srgbClr val="000000"/>
                </a:solidFill>
                <a:latin typeface="Arial Cyr,Italic"/>
              </a:rPr>
              <a:t>Динамика образовательных достижений и личностного развития первоклассника</a:t>
            </a:r>
          </a:p>
          <a:p>
            <a:pPr algn="ctr"/>
            <a:r>
              <a:rPr lang="ru-RU" sz="3600" b="0" i="1" u="none" strike="noStrike" baseline="0" dirty="0" smtClean="0">
                <a:solidFill>
                  <a:srgbClr val="000000"/>
                </a:solidFill>
                <a:latin typeface="Arial Cyr,Italic"/>
              </a:rPr>
              <a:t>(2017/2018 учебный год)</a:t>
            </a:r>
          </a:p>
          <a:p>
            <a:r>
              <a:rPr lang="ru-RU" sz="3600" b="1" i="1" dirty="0" smtClean="0">
                <a:solidFill>
                  <a:srgbClr val="000000"/>
                </a:solidFill>
                <a:latin typeface="Arial Cyr,BoldItalic"/>
              </a:rPr>
              <a:t>Регион: </a:t>
            </a:r>
            <a:r>
              <a:rPr lang="ru-RU" sz="3600" b="1" dirty="0" smtClean="0">
                <a:solidFill>
                  <a:srgbClr val="000081"/>
                </a:solidFill>
                <a:latin typeface="Arial Cyr,Bold"/>
              </a:rPr>
              <a:t>Красноярск</a:t>
            </a:r>
          </a:p>
          <a:p>
            <a:r>
              <a:rPr lang="ru-RU" sz="3600" b="1" i="1" dirty="0" smtClean="0">
                <a:solidFill>
                  <a:srgbClr val="000000"/>
                </a:solidFill>
                <a:latin typeface="Arial Cyr,BoldItalic"/>
              </a:rPr>
              <a:t>Код ОУ: </a:t>
            </a:r>
            <a:r>
              <a:rPr lang="ru-RU" sz="3600" b="1" dirty="0" smtClean="0">
                <a:solidFill>
                  <a:srgbClr val="000081"/>
                </a:solidFill>
                <a:latin typeface="Arial Cyr,Bold"/>
              </a:rPr>
              <a:t>410002</a:t>
            </a:r>
          </a:p>
          <a:p>
            <a:r>
              <a:rPr lang="ru-RU" sz="3600" b="1" i="1" dirty="0" smtClean="0">
                <a:solidFill>
                  <a:srgbClr val="000000"/>
                </a:solidFill>
                <a:latin typeface="Arial Cyr,BoldItalic"/>
              </a:rPr>
              <a:t>Название или номер ОУ: </a:t>
            </a:r>
            <a:r>
              <a:rPr lang="ru-RU" sz="3600" b="1" dirty="0" smtClean="0">
                <a:solidFill>
                  <a:srgbClr val="000081"/>
                </a:solidFill>
                <a:latin typeface="Arial Cyr,Bold"/>
              </a:rPr>
              <a:t>МБОУ Гимназия №91 </a:t>
            </a:r>
            <a:r>
              <a:rPr lang="ru-RU" sz="3600" b="1" dirty="0" err="1" smtClean="0">
                <a:solidFill>
                  <a:srgbClr val="000081"/>
                </a:solidFill>
                <a:latin typeface="Arial Cyr,Bold"/>
              </a:rPr>
              <a:t>г.Железногорск</a:t>
            </a:r>
            <a:endParaRPr lang="ru-RU" sz="3600" b="1" dirty="0" smtClean="0">
              <a:solidFill>
                <a:srgbClr val="000081"/>
              </a:solidFill>
              <a:latin typeface="Arial Cyr,Bold"/>
            </a:endParaRPr>
          </a:p>
        </p:txBody>
      </p:sp>
    </p:spTree>
    <p:extLst>
      <p:ext uri="{BB962C8B-B14F-4D97-AF65-F5344CB8AC3E}">
        <p14:creationId xmlns:p14="http://schemas.microsoft.com/office/powerpoint/2010/main" val="13898794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824593"/>
            <a:ext cx="11299371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0" i="0" u="none" strike="noStrike" baseline="0" dirty="0" smtClean="0">
                <a:solidFill>
                  <a:srgbClr val="000000"/>
                </a:solidFill>
                <a:latin typeface="Arial" panose="020B0604020202020204" pitchFamily="34" charset="0"/>
              </a:rPr>
              <a:t>Начало 1 класса Конец 1 класса</a:t>
            </a:r>
          </a:p>
          <a:p>
            <a:endParaRPr lang="ru-RU" sz="2000" b="1" dirty="0" smtClean="0">
              <a:solidFill>
                <a:srgbClr val="000081"/>
              </a:solidFill>
              <a:latin typeface="Arial Cyr,Bold"/>
            </a:endParaRPr>
          </a:p>
          <a:p>
            <a:r>
              <a:rPr lang="ru-RU" sz="2000" b="1" i="0" u="none" strike="noStrike" baseline="0" dirty="0" smtClean="0">
                <a:solidFill>
                  <a:srgbClr val="000081"/>
                </a:solidFill>
                <a:latin typeface="Arial Cyr,Bold"/>
              </a:rPr>
              <a:t>Б </a:t>
            </a:r>
            <a:r>
              <a:rPr lang="ru-RU" sz="2000" b="0" i="1" u="none" strike="noStrike" baseline="0" dirty="0" smtClean="0">
                <a:solidFill>
                  <a:srgbClr val="000000"/>
                </a:solidFill>
                <a:latin typeface="Arial Cyr,Italic"/>
              </a:rPr>
              <a:t>- достиг базового уровня</a:t>
            </a:r>
          </a:p>
          <a:p>
            <a:r>
              <a:rPr lang="ru-RU" sz="2000" b="1" i="0" u="none" strike="noStrike" baseline="0" dirty="0" smtClean="0">
                <a:solidFill>
                  <a:srgbClr val="000081"/>
                </a:solidFill>
                <a:latin typeface="Arial Cyr,Bold"/>
              </a:rPr>
              <a:t>– </a:t>
            </a:r>
            <a:r>
              <a:rPr lang="ru-RU" sz="2000" b="0" i="1" u="none" strike="noStrike" baseline="0" dirty="0" smtClean="0">
                <a:solidFill>
                  <a:srgbClr val="000000"/>
                </a:solidFill>
                <a:latin typeface="Arial Cyr,Italic"/>
              </a:rPr>
              <a:t>- не достиг базового уровня</a:t>
            </a:r>
          </a:p>
          <a:p>
            <a:r>
              <a:rPr lang="ru-RU" sz="2000" b="1" dirty="0">
                <a:solidFill>
                  <a:srgbClr val="000000"/>
                </a:solidFill>
                <a:latin typeface="TimesNewRomanPS-BoldMT"/>
              </a:rPr>
              <a:t>Познавательная сфера (начало 1 класса)</a:t>
            </a:r>
          </a:p>
          <a:p>
            <a:r>
              <a:rPr lang="ru-RU" sz="2000" dirty="0">
                <a:solidFill>
                  <a:srgbClr val="000000"/>
                </a:solidFill>
                <a:latin typeface="TimesNewRomanPSMT"/>
              </a:rPr>
              <a:t>1. Тест Рисунок человека</a:t>
            </a:r>
          </a:p>
          <a:p>
            <a:r>
              <a:rPr lang="ru-RU" sz="2000" dirty="0">
                <a:solidFill>
                  <a:srgbClr val="000000"/>
                </a:solidFill>
                <a:latin typeface="TimesNewRomanPSMT"/>
              </a:rPr>
              <a:t>2. Тест Графический диктант</a:t>
            </a:r>
          </a:p>
          <a:p>
            <a:r>
              <a:rPr lang="ru-RU" sz="2000" dirty="0">
                <a:solidFill>
                  <a:srgbClr val="000000"/>
                </a:solidFill>
                <a:latin typeface="TimesNewRomanPSMT"/>
              </a:rPr>
              <a:t>3. Тест Образец и правило</a:t>
            </a:r>
          </a:p>
          <a:p>
            <a:r>
              <a:rPr lang="ru-RU" sz="2000" dirty="0">
                <a:solidFill>
                  <a:srgbClr val="000000"/>
                </a:solidFill>
                <a:latin typeface="TimesNewRomanPSMT"/>
              </a:rPr>
              <a:t>4. Тест Первая буква</a:t>
            </a: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5. </a:t>
            </a:r>
            <a:r>
              <a:rPr lang="ru-RU" sz="2000" dirty="0">
                <a:solidFill>
                  <a:srgbClr val="000000"/>
                </a:solidFill>
                <a:latin typeface="TimesNewRomanPSMT"/>
              </a:rPr>
              <a:t>Навыки чтения, письма, счета (по мнению</a:t>
            </a:r>
          </a:p>
          <a:p>
            <a:r>
              <a:rPr lang="ru-RU" sz="2000" dirty="0">
                <a:solidFill>
                  <a:srgbClr val="000000"/>
                </a:solidFill>
                <a:latin typeface="TimesNewRomanPSMT"/>
              </a:rPr>
              <a:t>учителя)</a:t>
            </a:r>
          </a:p>
          <a:p>
            <a:r>
              <a:rPr lang="ru-RU" sz="2000" b="1" dirty="0">
                <a:solidFill>
                  <a:srgbClr val="000000"/>
                </a:solidFill>
                <a:latin typeface="TimesNewRomanPS-BoldMT"/>
              </a:rPr>
              <a:t>Познавательная сфера (конец 1 класса)</a:t>
            </a:r>
          </a:p>
          <a:p>
            <a:r>
              <a:rPr lang="ru-RU" sz="2000" dirty="0">
                <a:solidFill>
                  <a:srgbClr val="000000"/>
                </a:solidFill>
                <a:latin typeface="TimesNewRomanPSMT"/>
              </a:rPr>
              <a:t>6. Математика</a:t>
            </a:r>
          </a:p>
          <a:p>
            <a:r>
              <a:rPr lang="ru-RU" sz="2000" dirty="0">
                <a:solidFill>
                  <a:srgbClr val="000000"/>
                </a:solidFill>
                <a:latin typeface="TimesNewRomanPSMT"/>
              </a:rPr>
              <a:t>7. Русский язык</a:t>
            </a:r>
          </a:p>
          <a:p>
            <a:r>
              <a:rPr lang="ru-RU" sz="2000" dirty="0">
                <a:solidFill>
                  <a:srgbClr val="000000"/>
                </a:solidFill>
                <a:latin typeface="TimesNewRomanPSMT"/>
              </a:rPr>
              <a:t>8. Чтение</a:t>
            </a: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9. </a:t>
            </a:r>
            <a:r>
              <a:rPr lang="ru-RU" sz="2000" dirty="0">
                <a:solidFill>
                  <a:srgbClr val="000000"/>
                </a:solidFill>
                <a:latin typeface="TimesNewRomanPSMT"/>
              </a:rPr>
              <a:t>Успешность в освоении программы по математике, русскому языку</a:t>
            </a:r>
          </a:p>
          <a:p>
            <a:r>
              <a:rPr lang="ru-RU" sz="2000" dirty="0">
                <a:solidFill>
                  <a:srgbClr val="000000"/>
                </a:solidFill>
                <a:latin typeface="TimesNewRomanPSMT"/>
              </a:rPr>
              <a:t>и чтению (по мнению учителя</a:t>
            </a:r>
            <a:r>
              <a:rPr lang="ru-RU" sz="2000" dirty="0" smtClean="0">
                <a:solidFill>
                  <a:srgbClr val="000000"/>
                </a:solidFill>
                <a:latin typeface="TimesNewRomanPSMT"/>
              </a:rPr>
              <a:t>)</a:t>
            </a:r>
            <a:endParaRPr lang="ru-RU" sz="2000" dirty="0">
              <a:solidFill>
                <a:srgbClr val="000000"/>
              </a:solidFill>
              <a:latin typeface="TimesNewRomanPSMT"/>
            </a:endParaRPr>
          </a:p>
        </p:txBody>
      </p:sp>
    </p:spTree>
    <p:extLst>
      <p:ext uri="{BB962C8B-B14F-4D97-AF65-F5344CB8AC3E}">
        <p14:creationId xmlns:p14="http://schemas.microsoft.com/office/powerpoint/2010/main" val="34286672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0447" y="1443841"/>
            <a:ext cx="116912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imesNewRomanPS-BoldMT"/>
              </a:rPr>
              <a:t>Индивидуально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-</a:t>
            </a:r>
            <a:r>
              <a:rPr lang="ru-RU" b="1" dirty="0">
                <a:solidFill>
                  <a:srgbClr val="000000"/>
                </a:solidFill>
                <a:latin typeface="TimesNewRomanPS-BoldMT"/>
              </a:rPr>
              <a:t>личностные особенности ребенка</a:t>
            </a:r>
          </a:p>
          <a:p>
            <a:r>
              <a:rPr lang="ru-RU" dirty="0">
                <a:solidFill>
                  <a:srgbClr val="000000"/>
                </a:solidFill>
                <a:latin typeface="TimesNewRomanPSMT"/>
              </a:rPr>
              <a:t>10. Мотивация</a:t>
            </a:r>
          </a:p>
          <a:p>
            <a:r>
              <a:rPr lang="ru-RU" dirty="0">
                <a:solidFill>
                  <a:srgbClr val="000000"/>
                </a:solidFill>
                <a:latin typeface="TimesNewRomanPSMT"/>
              </a:rPr>
              <a:t>11. Усвоение норм поведения в школе</a:t>
            </a:r>
          </a:p>
          <a:p>
            <a:r>
              <a:rPr lang="ru-RU" dirty="0">
                <a:solidFill>
                  <a:srgbClr val="000000"/>
                </a:solidFill>
                <a:latin typeface="TimesNewRomanPSMT"/>
              </a:rPr>
              <a:t>12. Успешность функционирования в роли ученика</a:t>
            </a:r>
          </a:p>
          <a:p>
            <a:r>
              <a:rPr lang="ru-RU" dirty="0">
                <a:solidFill>
                  <a:srgbClr val="000000"/>
                </a:solidFill>
                <a:latin typeface="TimesNewRomanPSMT"/>
              </a:rPr>
              <a:t>13. Взаимодействие со сверстниками</a:t>
            </a:r>
          </a:p>
          <a:p>
            <a:r>
              <a:rPr lang="ru-RU" dirty="0">
                <a:solidFill>
                  <a:srgbClr val="000000"/>
                </a:solidFill>
                <a:latin typeface="TimesNewRomanPSMT"/>
              </a:rPr>
              <a:t>14. Эмоциональное благополучие</a:t>
            </a:r>
          </a:p>
          <a:p>
            <a:r>
              <a:rPr lang="ru-RU" dirty="0">
                <a:solidFill>
                  <a:srgbClr val="000000"/>
                </a:solidFill>
                <a:latin typeface="TimesNewRomanPSMT"/>
              </a:rPr>
              <a:t>15. </a:t>
            </a:r>
            <a:r>
              <a:rPr lang="ru-RU" dirty="0" err="1">
                <a:solidFill>
                  <a:srgbClr val="000000"/>
                </a:solidFill>
                <a:latin typeface="TimesNewRomanPSMT"/>
              </a:rPr>
              <a:t>Нетревожность</a:t>
            </a:r>
            <a:endParaRPr lang="ru-RU" dirty="0">
              <a:solidFill>
                <a:srgbClr val="000000"/>
              </a:solidFill>
              <a:latin typeface="TimesNewRomanPSMT"/>
            </a:endParaRPr>
          </a:p>
          <a:p>
            <a:r>
              <a:rPr lang="ru-RU" b="1" dirty="0">
                <a:solidFill>
                  <a:srgbClr val="000000"/>
                </a:solidFill>
                <a:latin typeface="TimesNewRomanPS-BoldMT"/>
              </a:rPr>
              <a:t>16. Семья как ресурс адаптации первоклассника</a:t>
            </a:r>
          </a:p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17. </a:t>
            </a:r>
            <a:r>
              <a:rPr lang="ru-RU" b="1" dirty="0">
                <a:solidFill>
                  <a:srgbClr val="000000"/>
                </a:solidFill>
                <a:latin typeface="TimesNewRomanPS-BoldMT"/>
              </a:rPr>
              <a:t>Лёгкость адаптации</a:t>
            </a:r>
          </a:p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18. </a:t>
            </a:r>
            <a:r>
              <a:rPr lang="ru-RU" b="1" dirty="0">
                <a:solidFill>
                  <a:srgbClr val="000000"/>
                </a:solidFill>
                <a:latin typeface="TimesNewRomanPS-BoldMT"/>
              </a:rPr>
              <a:t>Индивидуальные особенности здоровья</a:t>
            </a:r>
          </a:p>
          <a:p>
            <a:r>
              <a:rPr lang="ru-RU" b="1" dirty="0">
                <a:solidFill>
                  <a:srgbClr val="000000"/>
                </a:solidFill>
                <a:latin typeface="TimesNewRomanPS-BoldMT"/>
              </a:rPr>
              <a:t>19. Уровень готовности ребенка к обучению в школе глазами учителя</a:t>
            </a:r>
          </a:p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20</a:t>
            </a:r>
            <a:r>
              <a:rPr lang="ru-RU" b="1" dirty="0">
                <a:solidFill>
                  <a:srgbClr val="000000"/>
                </a:solidFill>
                <a:latin typeface="TimesNewRomanPS-BoldMT"/>
              </a:rPr>
              <a:t>. Уровень готовности ребенка к обучению во 2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-</a:t>
            </a:r>
            <a:r>
              <a:rPr lang="ru-RU" b="1" dirty="0">
                <a:solidFill>
                  <a:srgbClr val="000000"/>
                </a:solidFill>
                <a:latin typeface="TimesNewRomanPS-BoldMT"/>
              </a:rPr>
              <a:t>м классе глазами учителя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21428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3691" y="380724"/>
            <a:ext cx="1167819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28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Результаты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выполнения моими учениками </a:t>
            </a:r>
            <a:r>
              <a:rPr lang="ru-RU" sz="28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Всероссийских проверочных работ (ВПР) 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2015-2016 </a:t>
            </a:r>
            <a:r>
              <a:rPr lang="ru-RU" sz="28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уч.г</a:t>
            </a: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ru-RU" sz="28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русскому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языку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 литературному чтению демонстрируют 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полноту освоения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Основной образовательной программы начального общего образования обучающимися (100%) и 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готовность продолжить успешное обучение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 уровне основного общего образования.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1139586"/>
              </p:ext>
            </p:extLst>
          </p:nvPr>
        </p:nvGraphicFramePr>
        <p:xfrm>
          <a:off x="143691" y="2260322"/>
          <a:ext cx="11678193" cy="42715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67543">
                  <a:extLst>
                    <a:ext uri="{9D8B030D-6E8A-4147-A177-3AD203B41FA5}">
                      <a16:colId xmlns:a16="http://schemas.microsoft.com/office/drawing/2014/main" val="486907565"/>
                    </a:ext>
                  </a:extLst>
                </a:gridCol>
                <a:gridCol w="2743761">
                  <a:extLst>
                    <a:ext uri="{9D8B030D-6E8A-4147-A177-3AD203B41FA5}">
                      <a16:colId xmlns:a16="http://schemas.microsoft.com/office/drawing/2014/main" val="493290422"/>
                    </a:ext>
                  </a:extLst>
                </a:gridCol>
                <a:gridCol w="1149052">
                  <a:extLst>
                    <a:ext uri="{9D8B030D-6E8A-4147-A177-3AD203B41FA5}">
                      <a16:colId xmlns:a16="http://schemas.microsoft.com/office/drawing/2014/main" val="804959721"/>
                    </a:ext>
                  </a:extLst>
                </a:gridCol>
                <a:gridCol w="957317">
                  <a:extLst>
                    <a:ext uri="{9D8B030D-6E8A-4147-A177-3AD203B41FA5}">
                      <a16:colId xmlns:a16="http://schemas.microsoft.com/office/drawing/2014/main" val="609819473"/>
                    </a:ext>
                  </a:extLst>
                </a:gridCol>
                <a:gridCol w="938414">
                  <a:extLst>
                    <a:ext uri="{9D8B030D-6E8A-4147-A177-3AD203B41FA5}">
                      <a16:colId xmlns:a16="http://schemas.microsoft.com/office/drawing/2014/main" val="707044607"/>
                    </a:ext>
                  </a:extLst>
                </a:gridCol>
                <a:gridCol w="880354">
                  <a:extLst>
                    <a:ext uri="{9D8B030D-6E8A-4147-A177-3AD203B41FA5}">
                      <a16:colId xmlns:a16="http://schemas.microsoft.com/office/drawing/2014/main" val="546402500"/>
                    </a:ext>
                  </a:extLst>
                </a:gridCol>
                <a:gridCol w="1902483">
                  <a:extLst>
                    <a:ext uri="{9D8B030D-6E8A-4147-A177-3AD203B41FA5}">
                      <a16:colId xmlns:a16="http://schemas.microsoft.com/office/drawing/2014/main" val="3001406590"/>
                    </a:ext>
                  </a:extLst>
                </a:gridCol>
                <a:gridCol w="1539269">
                  <a:extLst>
                    <a:ext uri="{9D8B030D-6E8A-4147-A177-3AD203B41FA5}">
                      <a16:colId xmlns:a16="http://schemas.microsoft.com/office/drawing/2014/main" val="3136045790"/>
                    </a:ext>
                  </a:extLst>
                </a:gridCol>
              </a:tblGrid>
              <a:tr h="85431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Класс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</a:rPr>
                        <a:t>Учитель-логопед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Получили оценки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</a:rPr>
                        <a:t>% успе-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</a:rPr>
                        <a:t>ваемости</a:t>
                      </a:r>
                      <a:endParaRPr lang="ru-RU" sz="2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% качества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9636635"/>
                  </a:ext>
                </a:extLst>
              </a:tr>
              <a:tr h="8543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«5»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«4»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«3»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«2»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6151557"/>
                  </a:ext>
                </a:extLst>
              </a:tr>
              <a:tr h="8543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</a:rPr>
                        <a:t>4 А,</a:t>
                      </a:r>
                      <a:r>
                        <a:rPr lang="ru-RU" sz="2800" baseline="0" dirty="0" smtClean="0">
                          <a:solidFill>
                            <a:schemeClr val="tx1"/>
                          </a:solidFill>
                          <a:effectLst/>
                        </a:rPr>
                        <a:t> Б</a:t>
                      </a:r>
                      <a:r>
                        <a:rPr lang="ru-RU" sz="2800" baseline="0" dirty="0" smtClean="0">
                          <a:solidFill>
                            <a:schemeClr val="tx1"/>
                          </a:solidFill>
                          <a:effectLst/>
                        </a:rPr>
                        <a:t>, В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Небыта</a:t>
                      </a:r>
                      <a:r>
                        <a:rPr lang="ru-RU" sz="28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Н.Р.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</a:rPr>
                        <a:t>16</a:t>
                      </a:r>
                      <a:endParaRPr lang="ru-RU" sz="2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2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100%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</a:rPr>
                        <a:t>84%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4556888"/>
                  </a:ext>
                </a:extLst>
              </a:tr>
              <a:tr h="854311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Итоги по Красноярскому краю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98,1%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86,8%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2607873"/>
                  </a:ext>
                </a:extLst>
              </a:tr>
              <a:tr h="854311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Итоги по Российской Федерации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97,2%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82,2%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1003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29878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4457" y="659174"/>
            <a:ext cx="11390811" cy="5632311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Полученная по итогам проверочных работ информация позволяет мне </a:t>
            </a:r>
            <a:r>
              <a:rPr lang="ru-RU" sz="40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индивидуализировать процесс обучения</a:t>
            </a:r>
            <a:r>
              <a:rPr lang="ru-RU" sz="40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сделав его более эффективным, объективно оценивать состояние обученности и развития каждого ребенка. </a:t>
            </a:r>
            <a:endParaRPr lang="ru-RU" sz="4000" b="1" i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4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Таким </a:t>
            </a:r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образом, я получаю возможность оптимизировать свою деятельность и учебную деятельность учащихся.</a:t>
            </a:r>
            <a:endParaRPr lang="ru-RU" sz="4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75908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9475" y="508284"/>
            <a:ext cx="11586753" cy="600164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 окончании 4-го класса в 2015-2016 уч.г. мои ученики показали высокий уровень сформированности предметных и метапредметных умений, успешно выполнив 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краевые диагностические работы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по материалам ЦОКО Красноярского края. В качестве основных показателей, по которым оценивались результаты обучающихся 4-х классов 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 читательской грамотности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были следующие: сформированность метапредметных умений в области чтения и работы с информацией и сформированность отдельных групп умений. Результаты выполнения краевой контрольной работы 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 читательской грамотности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показывают, что 91,7% обучающихся достигли базового уровня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(включая повышенный)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34401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9825" y="430815"/>
            <a:ext cx="10826927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«Читательская грамотность»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Результаты выполнения работы по группам умений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( 4-ые классы)</a:t>
            </a:r>
            <a:endParaRPr lang="ru-RU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7692288"/>
              </p:ext>
            </p:extLst>
          </p:nvPr>
        </p:nvGraphicFramePr>
        <p:xfrm>
          <a:off x="759825" y="1107923"/>
          <a:ext cx="10832009" cy="52657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07325">
                  <a:extLst>
                    <a:ext uri="{9D8B030D-6E8A-4147-A177-3AD203B41FA5}">
                      <a16:colId xmlns:a16="http://schemas.microsoft.com/office/drawing/2014/main" val="3961069559"/>
                    </a:ext>
                  </a:extLst>
                </a:gridCol>
                <a:gridCol w="902244">
                  <a:extLst>
                    <a:ext uri="{9D8B030D-6E8A-4147-A177-3AD203B41FA5}">
                      <a16:colId xmlns:a16="http://schemas.microsoft.com/office/drawing/2014/main" val="2525547409"/>
                    </a:ext>
                  </a:extLst>
                </a:gridCol>
                <a:gridCol w="902244">
                  <a:extLst>
                    <a:ext uri="{9D8B030D-6E8A-4147-A177-3AD203B41FA5}">
                      <a16:colId xmlns:a16="http://schemas.microsoft.com/office/drawing/2014/main" val="4288918428"/>
                    </a:ext>
                  </a:extLst>
                </a:gridCol>
                <a:gridCol w="902244">
                  <a:extLst>
                    <a:ext uri="{9D8B030D-6E8A-4147-A177-3AD203B41FA5}">
                      <a16:colId xmlns:a16="http://schemas.microsoft.com/office/drawing/2014/main" val="4191892938"/>
                    </a:ext>
                  </a:extLst>
                </a:gridCol>
                <a:gridCol w="902244">
                  <a:extLst>
                    <a:ext uri="{9D8B030D-6E8A-4147-A177-3AD203B41FA5}">
                      <a16:colId xmlns:a16="http://schemas.microsoft.com/office/drawing/2014/main" val="3046148964"/>
                    </a:ext>
                  </a:extLst>
                </a:gridCol>
                <a:gridCol w="902244">
                  <a:extLst>
                    <a:ext uri="{9D8B030D-6E8A-4147-A177-3AD203B41FA5}">
                      <a16:colId xmlns:a16="http://schemas.microsoft.com/office/drawing/2014/main" val="2705087521"/>
                    </a:ext>
                  </a:extLst>
                </a:gridCol>
                <a:gridCol w="902244">
                  <a:extLst>
                    <a:ext uri="{9D8B030D-6E8A-4147-A177-3AD203B41FA5}">
                      <a16:colId xmlns:a16="http://schemas.microsoft.com/office/drawing/2014/main" val="1245729564"/>
                    </a:ext>
                  </a:extLst>
                </a:gridCol>
                <a:gridCol w="902244">
                  <a:extLst>
                    <a:ext uri="{9D8B030D-6E8A-4147-A177-3AD203B41FA5}">
                      <a16:colId xmlns:a16="http://schemas.microsoft.com/office/drawing/2014/main" val="2703439258"/>
                    </a:ext>
                  </a:extLst>
                </a:gridCol>
                <a:gridCol w="902244">
                  <a:extLst>
                    <a:ext uri="{9D8B030D-6E8A-4147-A177-3AD203B41FA5}">
                      <a16:colId xmlns:a16="http://schemas.microsoft.com/office/drawing/2014/main" val="2277149731"/>
                    </a:ext>
                  </a:extLst>
                </a:gridCol>
                <a:gridCol w="902244">
                  <a:extLst>
                    <a:ext uri="{9D8B030D-6E8A-4147-A177-3AD203B41FA5}">
                      <a16:colId xmlns:a16="http://schemas.microsoft.com/office/drawing/2014/main" val="582946301"/>
                    </a:ext>
                  </a:extLst>
                </a:gridCol>
                <a:gridCol w="902244">
                  <a:extLst>
                    <a:ext uri="{9D8B030D-6E8A-4147-A177-3AD203B41FA5}">
                      <a16:colId xmlns:a16="http://schemas.microsoft.com/office/drawing/2014/main" val="229312961"/>
                    </a:ext>
                  </a:extLst>
                </a:gridCol>
                <a:gridCol w="902244">
                  <a:extLst>
                    <a:ext uri="{9D8B030D-6E8A-4147-A177-3AD203B41FA5}">
                      <a16:colId xmlns:a16="http://schemas.microsoft.com/office/drawing/2014/main" val="2878308235"/>
                    </a:ext>
                  </a:extLst>
                </a:gridCol>
              </a:tblGrid>
              <a:tr h="544506"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</a:rPr>
                        <a:t>Вся работа (общий балл)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</a:rPr>
                        <a:t>Задания по группам умений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</a:rPr>
                        <a:t>Уровни достижений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7992221"/>
                  </a:ext>
                </a:extLst>
              </a:tr>
              <a:tr h="2823259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</a:rPr>
                        <a:t>Общее понимание и ориентация в тексте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</a:rPr>
                        <a:t>Глубокое и детальное </a:t>
                      </a:r>
                      <a:r>
                        <a:rPr lang="ru-RU" sz="2000" kern="1200" dirty="0" err="1">
                          <a:solidFill>
                            <a:schemeClr val="tx1"/>
                          </a:solidFill>
                          <a:effectLst/>
                        </a:rPr>
                        <a:t>пон-ие</a:t>
                      </a: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</a:rPr>
                        <a:t> содержания и формы текста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</a:rPr>
                        <a:t>Использование информации из текста для различных целей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</a:rPr>
                        <a:t>Достигли базового уровня (включая повышенный)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</a:rPr>
                        <a:t>Достигли повышенного уровня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2308373"/>
                  </a:ext>
                </a:extLst>
              </a:tr>
              <a:tr h="49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</a:rPr>
                        <a:t>классы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</a:rPr>
                        <a:t>регион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</a:rPr>
                        <a:t>класс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</a:rPr>
                        <a:t>регион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</a:rPr>
                        <a:t>класс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</a:rPr>
                        <a:t>регион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</a:rPr>
                        <a:t>класс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</a:rPr>
                        <a:t>регион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</a:rPr>
                        <a:t>класс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</a:rPr>
                        <a:t>регион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</a:rPr>
                        <a:t>класс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</a:rPr>
                        <a:t>регион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311066"/>
                  </a:ext>
                </a:extLst>
              </a:tr>
              <a:tr h="5445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</a:rPr>
                        <a:t>73,4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</a:t>
                      </a:r>
                      <a:r>
                        <a:rPr lang="ru-RU" sz="2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балл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</a:rPr>
                        <a:t>70,8%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</a:rPr>
                        <a:t>82,5%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</a:rPr>
                        <a:t>77,3%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</a:rPr>
                        <a:t>69%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</a:rPr>
                        <a:t>67%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</a:rPr>
                        <a:t>70,1%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</a:rPr>
                        <a:t>69,3%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</a:rPr>
                        <a:t>91,7%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</a:rPr>
                        <a:t>91,2%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</a:rPr>
                        <a:t>41,7%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</a:rPr>
                        <a:t>36,1%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44327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72424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0263" y="349571"/>
            <a:ext cx="110119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«Читательская грамотность» </a:t>
            </a:r>
            <a:r>
              <a:rPr lang="ru-RU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Результаты выполнения работы.</a:t>
            </a:r>
            <a:endParaRPr lang="ru-RU" sz="14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407711"/>
              </p:ext>
            </p:extLst>
          </p:nvPr>
        </p:nvGraphicFramePr>
        <p:xfrm>
          <a:off x="561703" y="1162227"/>
          <a:ext cx="10920548" cy="24688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41818">
                  <a:extLst>
                    <a:ext uri="{9D8B030D-6E8A-4147-A177-3AD203B41FA5}">
                      <a16:colId xmlns:a16="http://schemas.microsoft.com/office/drawing/2014/main" val="2519395721"/>
                    </a:ext>
                  </a:extLst>
                </a:gridCol>
                <a:gridCol w="2671120">
                  <a:extLst>
                    <a:ext uri="{9D8B030D-6E8A-4147-A177-3AD203B41FA5}">
                      <a16:colId xmlns:a16="http://schemas.microsoft.com/office/drawing/2014/main" val="209344939"/>
                    </a:ext>
                  </a:extLst>
                </a:gridCol>
                <a:gridCol w="2246598">
                  <a:extLst>
                    <a:ext uri="{9D8B030D-6E8A-4147-A177-3AD203B41FA5}">
                      <a16:colId xmlns:a16="http://schemas.microsoft.com/office/drawing/2014/main" val="2643789147"/>
                    </a:ext>
                  </a:extLst>
                </a:gridCol>
                <a:gridCol w="3661012">
                  <a:extLst>
                    <a:ext uri="{9D8B030D-6E8A-4147-A177-3AD203B41FA5}">
                      <a16:colId xmlns:a16="http://schemas.microsoft.com/office/drawing/2014/main" val="930248554"/>
                    </a:ext>
                  </a:extLst>
                </a:gridCol>
              </a:tblGrid>
              <a:tr h="75565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chemeClr val="tx1"/>
                          </a:solidFill>
                          <a:effectLst/>
                        </a:rPr>
                        <a:t>Уровни достижений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2447399"/>
                  </a:ext>
                </a:extLst>
              </a:tr>
              <a:tr h="1587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effectLst/>
                        </a:rPr>
                        <a:t>Недостаточный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effectLst/>
                        </a:rPr>
                        <a:t>(</a:t>
                      </a:r>
                      <a:r>
                        <a:rPr lang="ru-RU" sz="2400" kern="1200" dirty="0">
                          <a:solidFill>
                            <a:schemeClr val="tx1"/>
                          </a:solidFill>
                          <a:effectLst/>
                        </a:rPr>
                        <a:t>набрал </a:t>
                      </a:r>
                      <a:r>
                        <a:rPr lang="en-US" sz="2400" kern="1200" dirty="0">
                          <a:solidFill>
                            <a:schemeClr val="tx1"/>
                          </a:solidFill>
                          <a:effectLst/>
                        </a:rPr>
                        <a:t>менее 4 </a:t>
                      </a:r>
                      <a:r>
                        <a:rPr lang="ru-RU" sz="2400" kern="1200" dirty="0">
                          <a:solidFill>
                            <a:schemeClr val="tx1"/>
                          </a:solidFill>
                          <a:effectLst/>
                        </a:rPr>
                        <a:t>б</a:t>
                      </a:r>
                      <a:r>
                        <a:rPr lang="en-US" sz="2400" kern="120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kern="1200" dirty="0">
                          <a:solidFill>
                            <a:schemeClr val="tx1"/>
                          </a:solidFill>
                          <a:effectLst/>
                        </a:rPr>
                        <a:t>Пониженный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kern="1200" dirty="0">
                          <a:solidFill>
                            <a:schemeClr val="tx1"/>
                          </a:solidFill>
                          <a:effectLst/>
                        </a:rPr>
                        <a:t>(выполнил менее 7 з-й)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chemeClr val="tx1"/>
                          </a:solidFill>
                          <a:effectLst/>
                        </a:rPr>
                        <a:t>Базовый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chemeClr val="tx1"/>
                          </a:solidFill>
                          <a:effectLst/>
                        </a:rPr>
                        <a:t>(</a:t>
                      </a:r>
                      <a:r>
                        <a:rPr lang="ru-RU" sz="2800" kern="1200" dirty="0">
                          <a:solidFill>
                            <a:schemeClr val="tx1"/>
                          </a:solidFill>
                          <a:effectLst/>
                        </a:rPr>
                        <a:t>выполнил </a:t>
                      </a:r>
                      <a:r>
                        <a:rPr lang="en-US" sz="2800" kern="1200" dirty="0">
                          <a:solidFill>
                            <a:schemeClr val="tx1"/>
                          </a:solidFill>
                          <a:effectLst/>
                        </a:rPr>
                        <a:t>7-12 з</a:t>
                      </a:r>
                      <a:r>
                        <a:rPr lang="ru-RU" sz="2800" kern="1200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r>
                        <a:rPr lang="en-US" sz="2800" kern="1200" dirty="0">
                          <a:solidFill>
                            <a:schemeClr val="tx1"/>
                          </a:solidFill>
                          <a:effectLst/>
                        </a:rPr>
                        <a:t>й)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kern="1200" dirty="0">
                          <a:solidFill>
                            <a:schemeClr val="tx1"/>
                          </a:solidFill>
                          <a:effectLst/>
                        </a:rPr>
                        <a:t>Повышенный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kern="1200" dirty="0">
                          <a:solidFill>
                            <a:schemeClr val="tx1"/>
                          </a:solidFill>
                          <a:effectLst/>
                        </a:rPr>
                        <a:t>(выполнил не &lt;13 з-й и набрал не &lt;14 б)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4159339"/>
                  </a:ext>
                </a:extLst>
              </a:tr>
              <a:tr h="647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kern="120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ru-RU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kern="120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r>
                        <a:rPr lang="ru-RU" sz="2800" kern="1200">
                          <a:solidFill>
                            <a:schemeClr val="tx1"/>
                          </a:solidFill>
                          <a:effectLst/>
                        </a:rPr>
                        <a:t> чел.</a:t>
                      </a:r>
                      <a:endParaRPr lang="ru-RU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ru-RU" sz="2800" kern="1200" dirty="0">
                          <a:solidFill>
                            <a:schemeClr val="tx1"/>
                          </a:solidFill>
                          <a:effectLst/>
                        </a:rPr>
                        <a:t>0 чел.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53846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9333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1257" y="323987"/>
            <a:ext cx="11508377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ctr"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Групповой проект «Метапредметные результаты»</a:t>
            </a:r>
            <a:endParaRPr lang="ru-RU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Результаты выполнения работы по группам умений.</a:t>
            </a:r>
            <a:endParaRPr lang="ru-RU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1296879"/>
              </p:ext>
            </p:extLst>
          </p:nvPr>
        </p:nvGraphicFramePr>
        <p:xfrm>
          <a:off x="496388" y="1541416"/>
          <a:ext cx="11273246" cy="3698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77870">
                  <a:extLst>
                    <a:ext uri="{9D8B030D-6E8A-4147-A177-3AD203B41FA5}">
                      <a16:colId xmlns:a16="http://schemas.microsoft.com/office/drawing/2014/main" val="3914281232"/>
                    </a:ext>
                  </a:extLst>
                </a:gridCol>
                <a:gridCol w="1066502">
                  <a:extLst>
                    <a:ext uri="{9D8B030D-6E8A-4147-A177-3AD203B41FA5}">
                      <a16:colId xmlns:a16="http://schemas.microsoft.com/office/drawing/2014/main" val="1746537026"/>
                    </a:ext>
                  </a:extLst>
                </a:gridCol>
                <a:gridCol w="896046">
                  <a:extLst>
                    <a:ext uri="{9D8B030D-6E8A-4147-A177-3AD203B41FA5}">
                      <a16:colId xmlns:a16="http://schemas.microsoft.com/office/drawing/2014/main" val="2432173726"/>
                    </a:ext>
                  </a:extLst>
                </a:gridCol>
                <a:gridCol w="1065351">
                  <a:extLst>
                    <a:ext uri="{9D8B030D-6E8A-4147-A177-3AD203B41FA5}">
                      <a16:colId xmlns:a16="http://schemas.microsoft.com/office/drawing/2014/main" val="2320326301"/>
                    </a:ext>
                  </a:extLst>
                </a:gridCol>
                <a:gridCol w="1061896">
                  <a:extLst>
                    <a:ext uri="{9D8B030D-6E8A-4147-A177-3AD203B41FA5}">
                      <a16:colId xmlns:a16="http://schemas.microsoft.com/office/drawing/2014/main" val="3951145431"/>
                    </a:ext>
                  </a:extLst>
                </a:gridCol>
                <a:gridCol w="1142516">
                  <a:extLst>
                    <a:ext uri="{9D8B030D-6E8A-4147-A177-3AD203B41FA5}">
                      <a16:colId xmlns:a16="http://schemas.microsoft.com/office/drawing/2014/main" val="1264024465"/>
                    </a:ext>
                  </a:extLst>
                </a:gridCol>
                <a:gridCol w="1261145">
                  <a:extLst>
                    <a:ext uri="{9D8B030D-6E8A-4147-A177-3AD203B41FA5}">
                      <a16:colId xmlns:a16="http://schemas.microsoft.com/office/drawing/2014/main" val="3831044146"/>
                    </a:ext>
                  </a:extLst>
                </a:gridCol>
                <a:gridCol w="1469609">
                  <a:extLst>
                    <a:ext uri="{9D8B030D-6E8A-4147-A177-3AD203B41FA5}">
                      <a16:colId xmlns:a16="http://schemas.microsoft.com/office/drawing/2014/main" val="2161188652"/>
                    </a:ext>
                  </a:extLst>
                </a:gridCol>
                <a:gridCol w="981725">
                  <a:extLst>
                    <a:ext uri="{9D8B030D-6E8A-4147-A177-3AD203B41FA5}">
                      <a16:colId xmlns:a16="http://schemas.microsoft.com/office/drawing/2014/main" val="2857699692"/>
                    </a:ext>
                  </a:extLst>
                </a:gridCol>
                <a:gridCol w="750586">
                  <a:extLst>
                    <a:ext uri="{9D8B030D-6E8A-4147-A177-3AD203B41FA5}">
                      <a16:colId xmlns:a16="http://schemas.microsoft.com/office/drawing/2014/main" val="1430069127"/>
                    </a:ext>
                  </a:extLst>
                </a:gridCol>
              </a:tblGrid>
              <a:tr h="518870"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</a:rPr>
                        <a:t>Весь проект (общий балл)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</a:rPr>
                        <a:t>Успешность выполнения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</a:rPr>
                        <a:t>Уровни достижений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8963690"/>
                  </a:ext>
                </a:extLst>
              </a:tr>
              <a:tr h="160071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schemeClr val="tx1"/>
                          </a:solidFill>
                          <a:effectLst/>
                        </a:rPr>
                        <a:t>Регулятивные действия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schemeClr val="tx1"/>
                          </a:solidFill>
                          <a:effectLst/>
                        </a:rPr>
                        <a:t>Коммуникативные действия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</a:rPr>
                        <a:t>Достигли базового уровня (</a:t>
                      </a:r>
                      <a:r>
                        <a:rPr lang="ru-RU" sz="1600" kern="1200" dirty="0" err="1">
                          <a:solidFill>
                            <a:schemeClr val="tx1"/>
                          </a:solidFill>
                          <a:effectLst/>
                        </a:rPr>
                        <a:t>вкл</a:t>
                      </a: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</a:rPr>
                        <a:t>-я </a:t>
                      </a:r>
                      <a:r>
                        <a:rPr lang="ru-RU" sz="1600" kern="1200" dirty="0" err="1">
                          <a:solidFill>
                            <a:schemeClr val="tx1"/>
                          </a:solidFill>
                          <a:effectLst/>
                        </a:rPr>
                        <a:t>повыш</a:t>
                      </a: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</a:rPr>
                        <a:t>-й)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</a:rPr>
                        <a:t>Достигли повышенного </a:t>
                      </a:r>
                      <a:r>
                        <a:rPr lang="ru-RU" sz="1600" kern="1200" dirty="0" err="1">
                          <a:solidFill>
                            <a:schemeClr val="tx1"/>
                          </a:solidFill>
                          <a:effectLst/>
                        </a:rPr>
                        <a:t>ур</a:t>
                      </a: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8161640"/>
                  </a:ext>
                </a:extLst>
              </a:tr>
              <a:tr h="5188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</a:rPr>
                        <a:t>классы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</a:rPr>
                        <a:t>регион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schemeClr val="tx1"/>
                          </a:solidFill>
                          <a:effectLst/>
                        </a:rPr>
                        <a:t>класс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</a:rPr>
                        <a:t>регион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schemeClr val="tx1"/>
                          </a:solidFill>
                          <a:effectLst/>
                        </a:rPr>
                        <a:t>класс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</a:rPr>
                        <a:t>регион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schemeClr val="tx1"/>
                          </a:solidFill>
                          <a:effectLst/>
                        </a:rPr>
                        <a:t>класс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</a:rPr>
                        <a:t>регион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</a:rPr>
                        <a:t>класс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</a:rPr>
                        <a:t>регион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5290113"/>
                  </a:ext>
                </a:extLst>
              </a:tr>
              <a:tr h="10597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</a:rPr>
                        <a:t>75,3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 балл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</a:rPr>
                        <a:t>75%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schemeClr val="tx1"/>
                          </a:solidFill>
                          <a:effectLst/>
                        </a:rPr>
                        <a:t>72%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</a:rPr>
                        <a:t>71,5%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schemeClr val="tx1"/>
                          </a:solidFill>
                          <a:effectLst/>
                        </a:rPr>
                        <a:t>79,5%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</a:rPr>
                        <a:t>79,4%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</a:rPr>
                        <a:t>100%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</a:rPr>
                        <a:t>92,9%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</a:rPr>
                        <a:t>52%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</a:rPr>
                        <a:t>43,1%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31963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6336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9857948"/>
              </p:ext>
            </p:extLst>
          </p:nvPr>
        </p:nvGraphicFramePr>
        <p:xfrm>
          <a:off x="718456" y="1161143"/>
          <a:ext cx="10737670" cy="5180780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348651">
                  <a:extLst>
                    <a:ext uri="{9D8B030D-6E8A-4147-A177-3AD203B41FA5}">
                      <a16:colId xmlns:a16="http://schemas.microsoft.com/office/drawing/2014/main" val="316867103"/>
                    </a:ext>
                  </a:extLst>
                </a:gridCol>
                <a:gridCol w="1565552">
                  <a:extLst>
                    <a:ext uri="{9D8B030D-6E8A-4147-A177-3AD203B41FA5}">
                      <a16:colId xmlns:a16="http://schemas.microsoft.com/office/drawing/2014/main" val="1398024004"/>
                    </a:ext>
                  </a:extLst>
                </a:gridCol>
                <a:gridCol w="1565552">
                  <a:extLst>
                    <a:ext uri="{9D8B030D-6E8A-4147-A177-3AD203B41FA5}">
                      <a16:colId xmlns:a16="http://schemas.microsoft.com/office/drawing/2014/main" val="1912636001"/>
                    </a:ext>
                  </a:extLst>
                </a:gridCol>
                <a:gridCol w="1494684">
                  <a:extLst>
                    <a:ext uri="{9D8B030D-6E8A-4147-A177-3AD203B41FA5}">
                      <a16:colId xmlns:a16="http://schemas.microsoft.com/office/drawing/2014/main" val="780316955"/>
                    </a:ext>
                  </a:extLst>
                </a:gridCol>
                <a:gridCol w="1587028">
                  <a:extLst>
                    <a:ext uri="{9D8B030D-6E8A-4147-A177-3AD203B41FA5}">
                      <a16:colId xmlns:a16="http://schemas.microsoft.com/office/drawing/2014/main" val="1083021151"/>
                    </a:ext>
                  </a:extLst>
                </a:gridCol>
                <a:gridCol w="2143239">
                  <a:extLst>
                    <a:ext uri="{9D8B030D-6E8A-4147-A177-3AD203B41FA5}">
                      <a16:colId xmlns:a16="http://schemas.microsoft.com/office/drawing/2014/main" val="1523701795"/>
                    </a:ext>
                  </a:extLst>
                </a:gridCol>
                <a:gridCol w="1032964">
                  <a:extLst>
                    <a:ext uri="{9D8B030D-6E8A-4147-A177-3AD203B41FA5}">
                      <a16:colId xmlns:a16="http://schemas.microsoft.com/office/drawing/2014/main" val="278491992"/>
                    </a:ext>
                  </a:extLst>
                </a:gridCol>
              </a:tblGrid>
              <a:tr h="1349166">
                <a:tc rowSpan="2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50" dirty="0">
                          <a:solidFill>
                            <a:schemeClr val="tx1"/>
                          </a:solidFill>
                          <a:effectLst/>
                        </a:rPr>
                        <a:t>Уч.год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50" dirty="0">
                          <a:solidFill>
                            <a:schemeClr val="tx1"/>
                          </a:solidFill>
                          <a:effectLst/>
                        </a:rPr>
                        <a:t>Группа риска по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50" dirty="0">
                          <a:solidFill>
                            <a:schemeClr val="tx1"/>
                          </a:solidFill>
                          <a:effectLst/>
                        </a:rPr>
                        <a:t>дисграфии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50" dirty="0">
                          <a:solidFill>
                            <a:schemeClr val="tx1"/>
                          </a:solidFill>
                          <a:effectLst/>
                        </a:rPr>
                        <a:t>Норма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5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50">
                          <a:solidFill>
                            <a:schemeClr val="tx1"/>
                          </a:solidFill>
                          <a:effectLst/>
                        </a:rPr>
                        <a:t>Знач.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50">
                          <a:solidFill>
                            <a:schemeClr val="tx1"/>
                          </a:solidFill>
                          <a:effectLst/>
                        </a:rPr>
                        <a:t>улучш.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50" dirty="0">
                          <a:solidFill>
                            <a:schemeClr val="tx1"/>
                          </a:solidFill>
                          <a:effectLst/>
                        </a:rPr>
                        <a:t>Улучшение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4602586"/>
                  </a:ext>
                </a:extLst>
              </a:tr>
              <a:tr h="3777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50">
                          <a:solidFill>
                            <a:schemeClr val="tx1"/>
                          </a:solidFill>
                          <a:effectLst/>
                        </a:rPr>
                        <a:t>ОНР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50" dirty="0">
                          <a:solidFill>
                            <a:schemeClr val="tx1"/>
                          </a:solidFill>
                          <a:effectLst/>
                        </a:rPr>
                        <a:t>ФФНР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50" dirty="0">
                          <a:solidFill>
                            <a:schemeClr val="tx1"/>
                          </a:solidFill>
                          <a:effectLst/>
                        </a:rPr>
                        <a:t>ФНР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3551158"/>
                  </a:ext>
                </a:extLst>
              </a:tr>
              <a:tr h="37770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5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50" dirty="0">
                          <a:solidFill>
                            <a:schemeClr val="tx1"/>
                          </a:solidFill>
                          <a:effectLst/>
                        </a:rPr>
                        <a:t>Начало учебного года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50" dirty="0">
                          <a:solidFill>
                            <a:schemeClr val="tx1"/>
                          </a:solidFill>
                          <a:effectLst/>
                        </a:rPr>
                        <a:t>Конец учебного года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5560624"/>
                  </a:ext>
                </a:extLst>
              </a:tr>
              <a:tr h="377702">
                <a:tc rowSpan="3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50">
                          <a:solidFill>
                            <a:schemeClr val="tx1"/>
                          </a:solidFill>
                          <a:effectLst/>
                        </a:rPr>
                        <a:t>2015-2016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5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50" dirty="0">
                          <a:solidFill>
                            <a:schemeClr val="tx1"/>
                          </a:solidFill>
                          <a:effectLst/>
                        </a:rPr>
                        <a:t>21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50" dirty="0">
                          <a:solidFill>
                            <a:schemeClr val="tx1"/>
                          </a:solidFill>
                          <a:effectLst/>
                        </a:rPr>
                        <a:t>13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50" dirty="0">
                          <a:solidFill>
                            <a:schemeClr val="tx1"/>
                          </a:solidFill>
                          <a:effectLst/>
                        </a:rPr>
                        <a:t>32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5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5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2565436"/>
                  </a:ext>
                </a:extLst>
              </a:tr>
              <a:tr h="3777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50">
                          <a:solidFill>
                            <a:schemeClr val="tx1"/>
                          </a:solidFill>
                          <a:effectLst/>
                        </a:rPr>
                        <a:t>5,6%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50" dirty="0">
                          <a:solidFill>
                            <a:schemeClr val="tx1"/>
                          </a:solidFill>
                          <a:effectLst/>
                        </a:rPr>
                        <a:t>58,3%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50">
                          <a:solidFill>
                            <a:schemeClr val="tx1"/>
                          </a:solidFill>
                          <a:effectLst/>
                        </a:rPr>
                        <a:t>36,1%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50" dirty="0">
                          <a:solidFill>
                            <a:schemeClr val="tx1"/>
                          </a:solidFill>
                          <a:effectLst/>
                        </a:rPr>
                        <a:t>88,9 %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50" dirty="0">
                          <a:solidFill>
                            <a:schemeClr val="tx1"/>
                          </a:solidFill>
                          <a:effectLst/>
                        </a:rPr>
                        <a:t>8,3%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50">
                          <a:solidFill>
                            <a:schemeClr val="tx1"/>
                          </a:solidFill>
                          <a:effectLst/>
                        </a:rPr>
                        <a:t>2,8%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5925023"/>
                  </a:ext>
                </a:extLst>
              </a:tr>
              <a:tr h="7729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50">
                          <a:solidFill>
                            <a:schemeClr val="tx1"/>
                          </a:solidFill>
                          <a:effectLst/>
                        </a:rPr>
                        <a:t>Всего учащихся: 36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kern="50" dirty="0">
                          <a:solidFill>
                            <a:srgbClr val="FF0000"/>
                          </a:solidFill>
                          <a:effectLst/>
                        </a:rPr>
                        <a:t>97,2% </a:t>
                      </a:r>
                      <a:r>
                        <a:rPr lang="ru-RU" sz="2000" kern="50" dirty="0">
                          <a:solidFill>
                            <a:schemeClr val="tx1"/>
                          </a:solidFill>
                          <a:effectLst/>
                        </a:rPr>
                        <a:t>речь приближена к </a:t>
                      </a:r>
                      <a:r>
                        <a:rPr lang="ru-RU" sz="2000" b="1" kern="50" dirty="0">
                          <a:solidFill>
                            <a:schemeClr val="tx1"/>
                          </a:solidFill>
                          <a:effectLst/>
                        </a:rPr>
                        <a:t>норме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5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2688774"/>
                  </a:ext>
                </a:extLst>
              </a:tr>
              <a:tr h="377702">
                <a:tc rowSpan="3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50">
                          <a:solidFill>
                            <a:schemeClr val="tx1"/>
                          </a:solidFill>
                          <a:effectLst/>
                        </a:rPr>
                        <a:t>2016-2017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5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50" dirty="0">
                          <a:solidFill>
                            <a:schemeClr val="tx1"/>
                          </a:solidFill>
                          <a:effectLst/>
                        </a:rPr>
                        <a:t>16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50" dirty="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50" dirty="0">
                          <a:solidFill>
                            <a:schemeClr val="tx1"/>
                          </a:solidFill>
                          <a:effectLst/>
                        </a:rPr>
                        <a:t>28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5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5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805855"/>
                  </a:ext>
                </a:extLst>
              </a:tr>
              <a:tr h="3777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50">
                          <a:solidFill>
                            <a:schemeClr val="tx1"/>
                          </a:solidFill>
                          <a:effectLst/>
                        </a:rPr>
                        <a:t>6,6 </a:t>
                      </a:r>
                      <a:r>
                        <a:rPr lang="en-US" sz="2000" kern="5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5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r>
                        <a:rPr lang="ru-RU" sz="2000" kern="5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en-US" sz="2000" kern="50">
                          <a:solidFill>
                            <a:schemeClr val="tx1"/>
                          </a:solidFill>
                          <a:effectLst/>
                        </a:rPr>
                        <a:t>,</a:t>
                      </a:r>
                      <a:r>
                        <a:rPr lang="ru-RU" sz="2000" kern="5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r>
                        <a:rPr lang="en-US" sz="2000" kern="5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5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r>
                        <a:rPr lang="ru-RU" sz="2000" kern="5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r>
                        <a:rPr lang="en-US" sz="2000" kern="5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50">
                          <a:solidFill>
                            <a:schemeClr val="tx1"/>
                          </a:solidFill>
                          <a:effectLst/>
                        </a:rPr>
                        <a:t>93,4%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50" dirty="0">
                          <a:solidFill>
                            <a:schemeClr val="tx1"/>
                          </a:solidFill>
                          <a:effectLst/>
                        </a:rPr>
                        <a:t>3,3%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50" dirty="0">
                          <a:solidFill>
                            <a:schemeClr val="tx1"/>
                          </a:solidFill>
                          <a:effectLst/>
                        </a:rPr>
                        <a:t>3,3%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9601159"/>
                  </a:ext>
                </a:extLst>
              </a:tr>
              <a:tr h="7729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50">
                          <a:solidFill>
                            <a:schemeClr val="tx1"/>
                          </a:solidFill>
                          <a:effectLst/>
                        </a:rPr>
                        <a:t>Всего учащихся: 30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kern="50" dirty="0">
                          <a:solidFill>
                            <a:srgbClr val="FF0000"/>
                          </a:solidFill>
                          <a:effectLst/>
                        </a:rPr>
                        <a:t>96,7% </a:t>
                      </a:r>
                      <a:r>
                        <a:rPr lang="ru-RU" sz="2000" kern="50" dirty="0">
                          <a:solidFill>
                            <a:schemeClr val="tx1"/>
                          </a:solidFill>
                          <a:effectLst/>
                        </a:rPr>
                        <a:t>речь приближена к </a:t>
                      </a:r>
                      <a:r>
                        <a:rPr lang="ru-RU" sz="2000" b="1" kern="50" dirty="0">
                          <a:solidFill>
                            <a:schemeClr val="tx1"/>
                          </a:solidFill>
                          <a:effectLst/>
                        </a:rPr>
                        <a:t>норме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5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0249832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09005" y="0"/>
            <a:ext cx="117565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Результы логопедической </a:t>
            </a:r>
            <a:endParaRPr lang="ru-RU" sz="36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коррекционно-развивающей </a:t>
            </a:r>
            <a:r>
              <a:rPr lang="ru-RU" sz="3600" b="1" dirty="0" smtClean="0">
                <a:solidFill>
                  <a:srgbClr val="C00000"/>
                </a:solidFill>
              </a:rPr>
              <a:t>работы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3731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1074" y="469464"/>
            <a:ext cx="1145612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tabLst>
                <a:tab pos="1590040" algn="l"/>
              </a:tabLs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Групповой проект «Метапредметные результаты»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Результаты выполнения работы.</a:t>
            </a:r>
            <a:endParaRPr lang="ru-RU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4963896"/>
              </p:ext>
            </p:extLst>
          </p:nvPr>
        </p:nvGraphicFramePr>
        <p:xfrm>
          <a:off x="605608" y="1542138"/>
          <a:ext cx="11107058" cy="28556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84371">
                  <a:extLst>
                    <a:ext uri="{9D8B030D-6E8A-4147-A177-3AD203B41FA5}">
                      <a16:colId xmlns:a16="http://schemas.microsoft.com/office/drawing/2014/main" val="1332122525"/>
                    </a:ext>
                  </a:extLst>
                </a:gridCol>
                <a:gridCol w="2768607">
                  <a:extLst>
                    <a:ext uri="{9D8B030D-6E8A-4147-A177-3AD203B41FA5}">
                      <a16:colId xmlns:a16="http://schemas.microsoft.com/office/drawing/2014/main" val="2986327533"/>
                    </a:ext>
                  </a:extLst>
                </a:gridCol>
                <a:gridCol w="2977040">
                  <a:extLst>
                    <a:ext uri="{9D8B030D-6E8A-4147-A177-3AD203B41FA5}">
                      <a16:colId xmlns:a16="http://schemas.microsoft.com/office/drawing/2014/main" val="2118436996"/>
                    </a:ext>
                  </a:extLst>
                </a:gridCol>
                <a:gridCol w="2977040">
                  <a:extLst>
                    <a:ext uri="{9D8B030D-6E8A-4147-A177-3AD203B41FA5}">
                      <a16:colId xmlns:a16="http://schemas.microsoft.com/office/drawing/2014/main" val="2085804196"/>
                    </a:ext>
                  </a:extLst>
                </a:gridCol>
              </a:tblGrid>
              <a:tr h="640739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2400" kern="1200" dirty="0" err="1" smtClean="0">
                          <a:solidFill>
                            <a:schemeClr val="tx1"/>
                          </a:solidFill>
                          <a:effectLst/>
                        </a:rPr>
                        <a:t>Класс</a:t>
                      </a: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effectLst/>
                        </a:rPr>
                        <a:t>ы</a:t>
                      </a:r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effectLst/>
                        </a:rPr>
                        <a:t>Уровни достижений 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345074"/>
                  </a:ext>
                </a:extLst>
              </a:tr>
              <a:tr h="6407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2400" kern="1200" dirty="0" err="1">
                          <a:solidFill>
                            <a:schemeClr val="tx1"/>
                          </a:solidFill>
                          <a:effectLst/>
                        </a:rPr>
                        <a:t>Ниже</a:t>
                      </a:r>
                      <a:r>
                        <a:rPr lang="en-US" sz="2400" kern="12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2400" kern="1200" dirty="0" err="1">
                          <a:solidFill>
                            <a:schemeClr val="tx1"/>
                          </a:solidFill>
                          <a:effectLst/>
                        </a:rPr>
                        <a:t>базового</a:t>
                      </a:r>
                      <a:r>
                        <a:rPr lang="en-US" sz="2400" kern="12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effectLst/>
                        </a:rPr>
                        <a:t>Базовый 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2400" kern="1200" dirty="0" err="1">
                          <a:solidFill>
                            <a:schemeClr val="tx1"/>
                          </a:solidFill>
                          <a:effectLst/>
                        </a:rPr>
                        <a:t>Повышенный</a:t>
                      </a:r>
                      <a:r>
                        <a:rPr lang="en-US" sz="2400" kern="12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2515191"/>
                  </a:ext>
                </a:extLst>
              </a:tr>
              <a:tr h="15742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effectLst/>
                        </a:rPr>
                        <a:t>4 А </a:t>
                      </a: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effectLst/>
                        </a:rPr>
                        <a:t>, 4 Б, 4 В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effectLst/>
                        </a:rPr>
                        <a:t>- 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2400" kern="12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ru-RU" sz="2400" kern="1200">
                          <a:solidFill>
                            <a:schemeClr val="tx1"/>
                          </a:solidFill>
                          <a:effectLst/>
                        </a:rPr>
                        <a:t>2 чел.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ru-RU" sz="2400" kern="1200" dirty="0">
                          <a:solidFill>
                            <a:schemeClr val="tx1"/>
                          </a:solidFill>
                          <a:effectLst/>
                        </a:rPr>
                        <a:t>3 чел.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8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0705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31493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6891" y="172000"/>
            <a:ext cx="11495314" cy="6555641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соответствии с требованиями ФГОС НОО, составляя рабочие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программы, я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прописываю действия, направленные на </a:t>
            </a:r>
            <a:r>
              <a:rPr lang="ru-RU" sz="28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предметных действий и конкретных УУД. </a:t>
            </a:r>
            <a:endParaRPr lang="ru-RU" sz="2800" i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каждого ученика заполняю </a:t>
            </a:r>
            <a:r>
              <a:rPr lang="ru-RU" sz="28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лист учебных достижений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8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диагностическую карту формирования УУД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(регулятивных, познавательных, коммуникативных, личностных).</a:t>
            </a:r>
            <a:endParaRPr lang="ru-RU" sz="28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Листы разрабатываю на различный период обучения: четверть, полугодие, а иногда и по изучаемым темам. </a:t>
            </a:r>
            <a:endParaRPr lang="ru-RU" sz="2800" b="1" dirty="0" smtClean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Оценочный </a:t>
            </a:r>
            <a:r>
              <a:rPr lang="ru-RU" sz="28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лист может носить комплексный характер или разрабатываться отдельно для предметных и метапредметных результатов. </a:t>
            </a:r>
            <a:endParaRPr lang="ru-RU" sz="2800" b="1" dirty="0" smtClean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помощью методик «Лесенка», «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Светофорик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«Оценка школьной мотивации», «Незаконченные предложения» и других провожу мониторинг сформированности УУД у учащихся класса на начало и конец года.</a:t>
            </a:r>
            <a:endParaRPr lang="ru-RU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54795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0115" y="409082"/>
            <a:ext cx="112863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Динамика уровня сформированности УУД по итогам 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административных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комплексных к/р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1488075"/>
              </p:ext>
            </p:extLst>
          </p:nvPr>
        </p:nvGraphicFramePr>
        <p:xfrm>
          <a:off x="182881" y="1262743"/>
          <a:ext cx="11660776" cy="4907280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069988">
                  <a:extLst>
                    <a:ext uri="{9D8B030D-6E8A-4147-A177-3AD203B41FA5}">
                      <a16:colId xmlns:a16="http://schemas.microsoft.com/office/drawing/2014/main" val="2334071092"/>
                    </a:ext>
                  </a:extLst>
                </a:gridCol>
                <a:gridCol w="1552169">
                  <a:extLst>
                    <a:ext uri="{9D8B030D-6E8A-4147-A177-3AD203B41FA5}">
                      <a16:colId xmlns:a16="http://schemas.microsoft.com/office/drawing/2014/main" val="2028800382"/>
                    </a:ext>
                  </a:extLst>
                </a:gridCol>
                <a:gridCol w="1184792">
                  <a:extLst>
                    <a:ext uri="{9D8B030D-6E8A-4147-A177-3AD203B41FA5}">
                      <a16:colId xmlns:a16="http://schemas.microsoft.com/office/drawing/2014/main" val="4031231985"/>
                    </a:ext>
                  </a:extLst>
                </a:gridCol>
                <a:gridCol w="1276638">
                  <a:extLst>
                    <a:ext uri="{9D8B030D-6E8A-4147-A177-3AD203B41FA5}">
                      <a16:colId xmlns:a16="http://schemas.microsoft.com/office/drawing/2014/main" val="3706619270"/>
                    </a:ext>
                  </a:extLst>
                </a:gridCol>
                <a:gridCol w="1510839">
                  <a:extLst>
                    <a:ext uri="{9D8B030D-6E8A-4147-A177-3AD203B41FA5}">
                      <a16:colId xmlns:a16="http://schemas.microsoft.com/office/drawing/2014/main" val="1086925562"/>
                    </a:ext>
                  </a:extLst>
                </a:gridCol>
                <a:gridCol w="1336179">
                  <a:extLst>
                    <a:ext uri="{9D8B030D-6E8A-4147-A177-3AD203B41FA5}">
                      <a16:colId xmlns:a16="http://schemas.microsoft.com/office/drawing/2014/main" val="1439929475"/>
                    </a:ext>
                  </a:extLst>
                </a:gridCol>
                <a:gridCol w="1295163">
                  <a:extLst>
                    <a:ext uri="{9D8B030D-6E8A-4147-A177-3AD203B41FA5}">
                      <a16:colId xmlns:a16="http://schemas.microsoft.com/office/drawing/2014/main" val="1359828125"/>
                    </a:ext>
                  </a:extLst>
                </a:gridCol>
                <a:gridCol w="1136575">
                  <a:extLst>
                    <a:ext uri="{9D8B030D-6E8A-4147-A177-3AD203B41FA5}">
                      <a16:colId xmlns:a16="http://schemas.microsoft.com/office/drawing/2014/main" val="1725674597"/>
                    </a:ext>
                  </a:extLst>
                </a:gridCol>
                <a:gridCol w="1118206">
                  <a:extLst>
                    <a:ext uri="{9D8B030D-6E8A-4147-A177-3AD203B41FA5}">
                      <a16:colId xmlns:a16="http://schemas.microsoft.com/office/drawing/2014/main" val="3134879664"/>
                    </a:ext>
                  </a:extLst>
                </a:gridCol>
                <a:gridCol w="180227">
                  <a:extLst>
                    <a:ext uri="{9D8B030D-6E8A-4147-A177-3AD203B41FA5}">
                      <a16:colId xmlns:a16="http://schemas.microsoft.com/office/drawing/2014/main" val="296870559"/>
                    </a:ext>
                  </a:extLst>
                </a:gridCol>
              </a:tblGrid>
              <a:tr h="94197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№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Список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кл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(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2015-16уч.г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кл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(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2016-17 </a:t>
                      </a:r>
                      <a:r>
                        <a:rPr lang="ru-RU" sz="1800" dirty="0" err="1" smtClean="0">
                          <a:solidFill>
                            <a:schemeClr val="tx1"/>
                          </a:solidFill>
                          <a:effectLst/>
                        </a:rPr>
                        <a:t>уч.г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1-2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кл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(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2017-18 </a:t>
                      </a:r>
                      <a:r>
                        <a:rPr lang="ru-RU" sz="1800" dirty="0" err="1" smtClean="0">
                          <a:solidFill>
                            <a:schemeClr val="tx1"/>
                          </a:solidFill>
                          <a:effectLst/>
                        </a:rPr>
                        <a:t>уч.г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Динамика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4949557"/>
                  </a:ext>
                </a:extLst>
              </a:tr>
              <a:tr h="13667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Старт. ко-ль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Итог. ко-ль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Старт. ко-ль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Промеж. </a:t>
                      </a:r>
                      <a:endParaRPr lang="ru-RU" sz="20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контроль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Итог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контроль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Старт. ко-ль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Итог. ко-ль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9234562"/>
                  </a:ext>
                </a:extLst>
              </a:tr>
              <a:tr h="2102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София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</a:rPr>
                        <a:t>Б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</a:rPr>
                        <a:t>Б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</a:rPr>
                        <a:t>Б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</a:rPr>
                        <a:t>Б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</a:rPr>
                        <a:t>Б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</a:rPr>
                        <a:t>П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П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+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 anchor="ctr"/>
                </a:tc>
                <a:extLst>
                  <a:ext uri="{0D108BD9-81ED-4DB2-BD59-A6C34878D82A}">
                    <a16:rowId xmlns:a16="http://schemas.microsoft.com/office/drawing/2014/main" val="3027652444"/>
                  </a:ext>
                </a:extLst>
              </a:tr>
              <a:tr h="2102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Анастасия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</a:rPr>
                        <a:t>П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</a:rPr>
                        <a:t>П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</a:rPr>
                        <a:t>П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</a:rPr>
                        <a:t>В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</a:rPr>
                        <a:t>В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</a:rPr>
                        <a:t>В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В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+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 anchor="ctr"/>
                </a:tc>
                <a:extLst>
                  <a:ext uri="{0D108BD9-81ED-4DB2-BD59-A6C34878D82A}">
                    <a16:rowId xmlns:a16="http://schemas.microsoft.com/office/drawing/2014/main" val="1206162574"/>
                  </a:ext>
                </a:extLst>
              </a:tr>
              <a:tr h="2102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Алиса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</a:rPr>
                        <a:t>Н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</a:rPr>
                        <a:t>Н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</a:rPr>
                        <a:t>Н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</a:rPr>
                        <a:t>Н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</a:rPr>
                        <a:t>Б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</a:rPr>
                        <a:t>Б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Б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+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 anchor="ctr"/>
                </a:tc>
                <a:extLst>
                  <a:ext uri="{0D108BD9-81ED-4DB2-BD59-A6C34878D82A}">
                    <a16:rowId xmlns:a16="http://schemas.microsoft.com/office/drawing/2014/main" val="143841647"/>
                  </a:ext>
                </a:extLst>
              </a:tr>
              <a:tr h="2102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Никита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</a:rPr>
                        <a:t>Н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</a:rPr>
                        <a:t>Б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</a:rPr>
                        <a:t>Н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</a:rPr>
                        <a:t>Б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</a:rPr>
                        <a:t>Б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</a:rPr>
                        <a:t>Б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П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+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 anchor="ctr"/>
                </a:tc>
                <a:extLst>
                  <a:ext uri="{0D108BD9-81ED-4DB2-BD59-A6C34878D82A}">
                    <a16:rowId xmlns:a16="http://schemas.microsoft.com/office/drawing/2014/main" val="3208306808"/>
                  </a:ext>
                </a:extLst>
              </a:tr>
              <a:tr h="2102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Виктор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</a:rPr>
                        <a:t>Б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</a:rPr>
                        <a:t>Б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</a:rPr>
                        <a:t>Б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</a:rPr>
                        <a:t>Б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</a:rPr>
                        <a:t>П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</a:rPr>
                        <a:t>П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П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+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 anchor="ctr"/>
                </a:tc>
                <a:extLst>
                  <a:ext uri="{0D108BD9-81ED-4DB2-BD59-A6C34878D82A}">
                    <a16:rowId xmlns:a16="http://schemas.microsoft.com/office/drawing/2014/main" val="3387957509"/>
                  </a:ext>
                </a:extLst>
              </a:tr>
              <a:tr h="210262">
                <a:tc gridSpan="10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Уровни: Н – низкий, Б –базовый, П - повышенный, В - высокий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0318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88707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1074" y="314689"/>
            <a:ext cx="11390812" cy="637097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своей работе большое внимание я уделяю формированию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коммуникативных УУД</a:t>
            </a: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dirty="0" smtClean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занятиях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использую групповую работу, работу в парах. Начиная с первых дней учёбы, совместно с учениками договариваемся, над какими умениями надо поработать, обсуждаем, для чего это умение необходимо, решаем, как это умение будем оценивать. Например,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умею или нет договариваться, находить общее решение, умею аргументировать свое предложение, убеждать и уступать. Владею адекватными выходами из конфликта. Всегда или нет предоставляю помощь, различаю и понимаю различные позиции другого, проявляю доброжелательность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Ученик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 оценивает свои достижения, закрашивая или не закрашивая круги. Учитель может согласиться с самооценкой ученика – поставить напротив кружка знак «+» или не согласиться – оставить ячейку пустой. </a:t>
            </a:r>
            <a:endParaRPr lang="ru-RU" sz="24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конце года нужно определить, какими умениями ученик уже овладел полностью, какими частично, а какими ещё должен овладеть, и спланировать индивидуальную работу с ребёнком. </a:t>
            </a:r>
            <a:endParaRPr lang="ru-RU" sz="24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Ученики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начиная с 1-го класса, учатся оценивать свои достижения:</a:t>
            </a:r>
            <a:endParaRPr lang="ru-RU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72630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7707855"/>
              </p:ext>
            </p:extLst>
          </p:nvPr>
        </p:nvGraphicFramePr>
        <p:xfrm>
          <a:off x="522515" y="340429"/>
          <a:ext cx="11416934" cy="5974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106962">
                  <a:extLst>
                    <a:ext uri="{9D8B030D-6E8A-4147-A177-3AD203B41FA5}">
                      <a16:colId xmlns:a16="http://schemas.microsoft.com/office/drawing/2014/main" val="320797835"/>
                    </a:ext>
                  </a:extLst>
                </a:gridCol>
                <a:gridCol w="1076945">
                  <a:extLst>
                    <a:ext uri="{9D8B030D-6E8A-4147-A177-3AD203B41FA5}">
                      <a16:colId xmlns:a16="http://schemas.microsoft.com/office/drawing/2014/main" val="2824263060"/>
                    </a:ext>
                  </a:extLst>
                </a:gridCol>
                <a:gridCol w="1076945">
                  <a:extLst>
                    <a:ext uri="{9D8B030D-6E8A-4147-A177-3AD203B41FA5}">
                      <a16:colId xmlns:a16="http://schemas.microsoft.com/office/drawing/2014/main" val="2228901421"/>
                    </a:ext>
                  </a:extLst>
                </a:gridCol>
                <a:gridCol w="1078041">
                  <a:extLst>
                    <a:ext uri="{9D8B030D-6E8A-4147-A177-3AD203B41FA5}">
                      <a16:colId xmlns:a16="http://schemas.microsoft.com/office/drawing/2014/main" val="2925337686"/>
                    </a:ext>
                  </a:extLst>
                </a:gridCol>
                <a:gridCol w="1078041">
                  <a:extLst>
                    <a:ext uri="{9D8B030D-6E8A-4147-A177-3AD203B41FA5}">
                      <a16:colId xmlns:a16="http://schemas.microsoft.com/office/drawing/2014/main" val="440258345"/>
                    </a:ext>
                  </a:extLst>
                </a:gridCol>
              </a:tblGrid>
              <a:tr h="156845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Умения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Самооценка и подтверждение 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1092704"/>
                  </a:ext>
                </a:extLst>
              </a:tr>
              <a:tr h="298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итоги </a:t>
                      </a: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 полугод.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итоги уч. г.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312907"/>
                  </a:ext>
                </a:extLst>
              </a:tr>
              <a:tr h="298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</a:rPr>
                        <a:t>уч-ик</a:t>
                      </a:r>
                      <a:endParaRPr lang="ru-RU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логопед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solidFill>
                            <a:schemeClr val="tx1"/>
                          </a:solidFill>
                          <a:effectLst/>
                        </a:rPr>
                        <a:t>уч-ик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логопед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0144909"/>
                  </a:ext>
                </a:extLst>
              </a:tr>
              <a:tr h="1631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Я могу рассказать, что и зачем мы будем делать на уроке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  <a:sym typeface="Wingdings 2" panose="05020102010507070707" pitchFamily="18" charset="2"/>
                        </a:rPr>
                        <a:t></a:t>
                      </a:r>
                      <a:endParaRPr lang="ru-RU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sym typeface="Wingdings 2" panose="05020102010507070707" pitchFamily="18" charset="2"/>
                        </a:rPr>
                        <a:t>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88289826"/>
                  </a:ext>
                </a:extLst>
              </a:tr>
              <a:tr h="1631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Я могу рассказать, что нового я узнал на уроке.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  <a:sym typeface="Wingdings 2" panose="05020102010507070707" pitchFamily="18" charset="2"/>
                        </a:rPr>
                        <a:t></a:t>
                      </a:r>
                      <a:endParaRPr lang="ru-RU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sym typeface="Wingdings 2" panose="05020102010507070707" pitchFamily="18" charset="2"/>
                        </a:rPr>
                        <a:t>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32914458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Я с уважением отношусь к другим людям.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  <a:sym typeface="Wingdings 2" panose="05020102010507070707" pitchFamily="18" charset="2"/>
                        </a:rPr>
                        <a:t></a:t>
                      </a:r>
                      <a:endParaRPr lang="ru-RU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sym typeface="Wingdings 2" panose="05020102010507070707" pitchFamily="18" charset="2"/>
                        </a:rPr>
                        <a:t>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63522204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Я выполняю правила, которые мы обсудили и приняли в кл.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  <a:sym typeface="Wingdings 2" panose="05020102010507070707" pitchFamily="18" charset="2"/>
                        </a:rPr>
                        <a:t></a:t>
                      </a:r>
                      <a:endParaRPr lang="ru-RU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sym typeface="Wingdings 2" panose="05020102010507070707" pitchFamily="18" charset="2"/>
                        </a:rPr>
                        <a:t>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59398214"/>
                  </a:ext>
                </a:extLst>
              </a:tr>
              <a:tr h="311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Я умею объяснить, что я чувствую.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  <a:sym typeface="Wingdings 2" panose="05020102010507070707" pitchFamily="18" charset="2"/>
                        </a:rPr>
                        <a:t></a:t>
                      </a:r>
                      <a:endParaRPr lang="ru-RU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sym typeface="Wingdings 2" panose="05020102010507070707" pitchFamily="18" charset="2"/>
                        </a:rPr>
                        <a:t>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82925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76315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4949" y="454075"/>
            <a:ext cx="113777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spcAft>
                <a:spcPts val="0"/>
              </a:spcAft>
            </a:pP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Диагностика сформированности коммуникативных УУД</a:t>
            </a:r>
            <a:endParaRPr lang="ru-RU" sz="2800" dirty="0">
              <a:solidFill>
                <a:srgbClr val="C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7898896"/>
              </p:ext>
            </p:extLst>
          </p:nvPr>
        </p:nvGraphicFramePr>
        <p:xfrm>
          <a:off x="587828" y="1293801"/>
          <a:ext cx="11011988" cy="23762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52139">
                  <a:extLst>
                    <a:ext uri="{9D8B030D-6E8A-4147-A177-3AD203B41FA5}">
                      <a16:colId xmlns:a16="http://schemas.microsoft.com/office/drawing/2014/main" val="2011600089"/>
                    </a:ext>
                  </a:extLst>
                </a:gridCol>
                <a:gridCol w="2753283">
                  <a:extLst>
                    <a:ext uri="{9D8B030D-6E8A-4147-A177-3AD203B41FA5}">
                      <a16:colId xmlns:a16="http://schemas.microsoft.com/office/drawing/2014/main" val="2554117844"/>
                    </a:ext>
                  </a:extLst>
                </a:gridCol>
                <a:gridCol w="2753283">
                  <a:extLst>
                    <a:ext uri="{9D8B030D-6E8A-4147-A177-3AD203B41FA5}">
                      <a16:colId xmlns:a16="http://schemas.microsoft.com/office/drawing/2014/main" val="1772410449"/>
                    </a:ext>
                  </a:extLst>
                </a:gridCol>
                <a:gridCol w="2753283">
                  <a:extLst>
                    <a:ext uri="{9D8B030D-6E8A-4147-A177-3AD203B41FA5}">
                      <a16:colId xmlns:a16="http://schemas.microsoft.com/office/drawing/2014/main" val="4187591223"/>
                    </a:ext>
                  </a:extLst>
                </a:gridCol>
              </a:tblGrid>
              <a:tr h="1638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chemeClr val="tx1"/>
                          </a:solidFill>
                          <a:effectLst/>
                        </a:rPr>
                        <a:t>ФИ</a:t>
                      </a:r>
                      <a:endParaRPr lang="ru-RU" sz="3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chemeClr val="tx1"/>
                          </a:solidFill>
                          <a:effectLst/>
                        </a:rPr>
                        <a:t>Начало года</a:t>
                      </a:r>
                      <a:endParaRPr lang="ru-RU" sz="3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chemeClr val="tx1"/>
                          </a:solidFill>
                          <a:effectLst/>
                        </a:rPr>
                        <a:t>Конец года</a:t>
                      </a:r>
                      <a:endParaRPr lang="ru-RU" sz="3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chemeClr val="tx1"/>
                          </a:solidFill>
                          <a:effectLst/>
                        </a:rPr>
                        <a:t>Динамика</a:t>
                      </a:r>
                      <a:endParaRPr lang="ru-RU" sz="3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8321712"/>
                  </a:ext>
                </a:extLst>
              </a:tr>
              <a:tr h="7303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chemeClr val="tx1"/>
                          </a:solidFill>
                          <a:effectLst/>
                        </a:rPr>
                        <a:t>Кира</a:t>
                      </a:r>
                      <a:endParaRPr lang="ru-RU" sz="3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solidFill>
                            <a:schemeClr val="tx1"/>
                          </a:solidFill>
                          <a:effectLst/>
                        </a:rPr>
                        <a:t>- + - - + </a:t>
                      </a:r>
                      <a:endParaRPr lang="ru-RU" sz="3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chemeClr val="tx1"/>
                          </a:solidFill>
                          <a:effectLst/>
                        </a:rPr>
                        <a:t>- + + - +</a:t>
                      </a:r>
                      <a:endParaRPr lang="ru-RU" sz="3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3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2685328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chemeClr val="tx1"/>
                          </a:solidFill>
                          <a:effectLst/>
                        </a:rPr>
                        <a:t>Вероника</a:t>
                      </a:r>
                      <a:endParaRPr lang="ru-RU" sz="3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solidFill>
                            <a:schemeClr val="tx1"/>
                          </a:solidFill>
                          <a:effectLst/>
                        </a:rPr>
                        <a:t>+ + + + -</a:t>
                      </a:r>
                      <a:endParaRPr lang="ru-RU" sz="3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chemeClr val="tx1"/>
                          </a:solidFill>
                          <a:effectLst/>
                        </a:rPr>
                        <a:t>+ + + + +</a:t>
                      </a:r>
                      <a:endParaRPr lang="ru-RU" sz="3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3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7180929"/>
                  </a:ext>
                </a:extLst>
              </a:tr>
              <a:tr h="1701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>
                          <a:solidFill>
                            <a:schemeClr val="tx1"/>
                          </a:solidFill>
                          <a:effectLst/>
                        </a:rPr>
                        <a:t>Илья</a:t>
                      </a:r>
                      <a:endParaRPr lang="ru-RU" sz="3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chemeClr val="tx1"/>
                          </a:solidFill>
                          <a:effectLst/>
                        </a:rPr>
                        <a:t>+ + - - +</a:t>
                      </a:r>
                      <a:endParaRPr lang="ru-RU" sz="3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solidFill>
                            <a:schemeClr val="tx1"/>
                          </a:solidFill>
                          <a:effectLst/>
                        </a:rPr>
                        <a:t> + + + - + </a:t>
                      </a:r>
                      <a:endParaRPr lang="ru-RU" sz="3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3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3157072"/>
                  </a:ext>
                </a:extLst>
              </a:tr>
            </a:tbl>
          </a:graphicData>
        </a:graphic>
      </p:graphicFrame>
      <p:cxnSp>
        <p:nvCxnSpPr>
          <p:cNvPr id="9" name="Прямая со стрелкой 8"/>
          <p:cNvCxnSpPr/>
          <p:nvPr/>
        </p:nvCxnSpPr>
        <p:spPr>
          <a:xfrm flipV="1">
            <a:off x="8856617" y="1933303"/>
            <a:ext cx="1737360" cy="3265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8856617" y="2481943"/>
            <a:ext cx="1750423" cy="3657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8856617" y="2991394"/>
            <a:ext cx="1737360" cy="3828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1165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78821" y="383568"/>
            <a:ext cx="48199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ru-RU" sz="2400" b="1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На начало 2015 – 2016 уч. года</a:t>
            </a:r>
            <a:endParaRPr lang="ru-RU" sz="24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892198"/>
              </p:ext>
            </p:extLst>
          </p:nvPr>
        </p:nvGraphicFramePr>
        <p:xfrm>
          <a:off x="694508" y="963476"/>
          <a:ext cx="10892116" cy="537015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173993">
                  <a:extLst>
                    <a:ext uri="{9D8B030D-6E8A-4147-A177-3AD203B41FA5}">
                      <a16:colId xmlns:a16="http://schemas.microsoft.com/office/drawing/2014/main" val="2874425481"/>
                    </a:ext>
                  </a:extLst>
                </a:gridCol>
                <a:gridCol w="3415822">
                  <a:extLst>
                    <a:ext uri="{9D8B030D-6E8A-4147-A177-3AD203B41FA5}">
                      <a16:colId xmlns:a16="http://schemas.microsoft.com/office/drawing/2014/main" val="2403527579"/>
                    </a:ext>
                  </a:extLst>
                </a:gridCol>
                <a:gridCol w="3302301">
                  <a:extLst>
                    <a:ext uri="{9D8B030D-6E8A-4147-A177-3AD203B41FA5}">
                      <a16:colId xmlns:a16="http://schemas.microsoft.com/office/drawing/2014/main" val="4037741624"/>
                    </a:ext>
                  </a:extLst>
                </a:gridCol>
              </a:tblGrid>
              <a:tr h="7731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Речевое заключение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Количество учащихся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В процентах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634278"/>
                  </a:ext>
                </a:extLst>
              </a:tr>
              <a:tr h="15462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ОНР 3 уровня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r>
                        <a:rPr lang="ru-RU" sz="3200" dirty="0" smtClean="0">
                          <a:solidFill>
                            <a:schemeClr val="tx1"/>
                          </a:solidFill>
                          <a:effectLst/>
                        </a:rPr>
                        <a:t>,6 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9798662"/>
                  </a:ext>
                </a:extLst>
              </a:tr>
              <a:tr h="15462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ФФНР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21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  <a:effectLst/>
                        </a:rPr>
                        <a:t>58,3 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7127210"/>
                  </a:ext>
                </a:extLst>
              </a:tr>
              <a:tr h="13023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ФФН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  <a:effectLst/>
                        </a:rPr>
                        <a:t>13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  <a:effectLst/>
                        </a:rPr>
                        <a:t>36,1 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09994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9918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751786194"/>
              </p:ext>
            </p:extLst>
          </p:nvPr>
        </p:nvGraphicFramePr>
        <p:xfrm>
          <a:off x="587829" y="719666"/>
          <a:ext cx="11077302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59458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91884" y="370505"/>
            <a:ext cx="48199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2400" b="1" dirty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На начало 2016 – 2017 уч. года</a:t>
            </a:r>
            <a:endParaRPr lang="ru-RU" sz="24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7632904"/>
              </p:ext>
            </p:extLst>
          </p:nvPr>
        </p:nvGraphicFramePr>
        <p:xfrm>
          <a:off x="668383" y="976539"/>
          <a:ext cx="10892116" cy="537015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173993">
                  <a:extLst>
                    <a:ext uri="{9D8B030D-6E8A-4147-A177-3AD203B41FA5}">
                      <a16:colId xmlns:a16="http://schemas.microsoft.com/office/drawing/2014/main" val="1658404737"/>
                    </a:ext>
                  </a:extLst>
                </a:gridCol>
                <a:gridCol w="3415822">
                  <a:extLst>
                    <a:ext uri="{9D8B030D-6E8A-4147-A177-3AD203B41FA5}">
                      <a16:colId xmlns:a16="http://schemas.microsoft.com/office/drawing/2014/main" val="3130227472"/>
                    </a:ext>
                  </a:extLst>
                </a:gridCol>
                <a:gridCol w="3302301">
                  <a:extLst>
                    <a:ext uri="{9D8B030D-6E8A-4147-A177-3AD203B41FA5}">
                      <a16:colId xmlns:a16="http://schemas.microsoft.com/office/drawing/2014/main" val="2576239756"/>
                    </a:ext>
                  </a:extLst>
                </a:gridCol>
              </a:tblGrid>
              <a:tr h="7731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Речевое заключение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Количество учащихся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В процентах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860314"/>
                  </a:ext>
                </a:extLst>
              </a:tr>
              <a:tr h="15462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ОНР 3 уровня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6,6 %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506387"/>
                  </a:ext>
                </a:extLst>
              </a:tr>
              <a:tr h="15462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ФФНР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53,4 %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6731037"/>
                  </a:ext>
                </a:extLst>
              </a:tr>
              <a:tr h="13023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ФФН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40 %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09747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4900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844020120"/>
              </p:ext>
            </p:extLst>
          </p:nvPr>
        </p:nvGraphicFramePr>
        <p:xfrm>
          <a:off x="796834" y="719666"/>
          <a:ext cx="10724606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390773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432170856"/>
              </p:ext>
            </p:extLst>
          </p:nvPr>
        </p:nvGraphicFramePr>
        <p:xfrm>
          <a:off x="0" y="0"/>
          <a:ext cx="12192001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300083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3658" y="326963"/>
            <a:ext cx="75965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Результаты оздоровления в 2016 – 2017 уч. году</a:t>
            </a:r>
            <a:endParaRPr lang="ru-RU" altLang="ru-RU" sz="2400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4608472"/>
              </p:ext>
            </p:extLst>
          </p:nvPr>
        </p:nvGraphicFramePr>
        <p:xfrm>
          <a:off x="402771" y="998310"/>
          <a:ext cx="11308977" cy="537882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266826">
                  <a:extLst>
                    <a:ext uri="{9D8B030D-6E8A-4147-A177-3AD203B41FA5}">
                      <a16:colId xmlns:a16="http://schemas.microsoft.com/office/drawing/2014/main" val="136235642"/>
                    </a:ext>
                  </a:extLst>
                </a:gridCol>
                <a:gridCol w="3587155">
                  <a:extLst>
                    <a:ext uri="{9D8B030D-6E8A-4147-A177-3AD203B41FA5}">
                      <a16:colId xmlns:a16="http://schemas.microsoft.com/office/drawing/2014/main" val="777365136"/>
                    </a:ext>
                  </a:extLst>
                </a:gridCol>
                <a:gridCol w="3454996">
                  <a:extLst>
                    <a:ext uri="{9D8B030D-6E8A-4147-A177-3AD203B41FA5}">
                      <a16:colId xmlns:a16="http://schemas.microsoft.com/office/drawing/2014/main" val="3428204161"/>
                    </a:ext>
                  </a:extLst>
                </a:gridCol>
              </a:tblGrid>
              <a:tr h="10878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Результаты оздоровления 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Количество учащихся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В процентах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7187674"/>
                  </a:ext>
                </a:extLst>
              </a:tr>
              <a:tr h="10878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Речь приближена к норме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28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93,4 %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0897993"/>
                  </a:ext>
                </a:extLst>
              </a:tr>
              <a:tr h="10878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Значительное улучшение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3,3 %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9302829"/>
                  </a:ext>
                </a:extLst>
              </a:tr>
              <a:tr h="10878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Улучшение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3,3 %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5060291"/>
                  </a:ext>
                </a:extLst>
              </a:tr>
              <a:tr h="10274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 Всего учащихся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0721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45612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704142008"/>
              </p:ext>
            </p:extLst>
          </p:nvPr>
        </p:nvGraphicFramePr>
        <p:xfrm>
          <a:off x="914400" y="326571"/>
          <a:ext cx="10332720" cy="48978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088571" y="5471886"/>
            <a:ext cx="275772" cy="26125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88571" y="5849257"/>
            <a:ext cx="275772" cy="261257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88571" y="6226628"/>
            <a:ext cx="275772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480457" y="5471886"/>
            <a:ext cx="3512457" cy="261257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Речь приближена к норме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94971" y="5849257"/>
            <a:ext cx="3497943" cy="261257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Значительное улучшение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80456" y="6226628"/>
            <a:ext cx="3512457" cy="3048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Улучшение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91068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1482</Words>
  <Application>Microsoft Office PowerPoint</Application>
  <PresentationFormat>Широкоэкранный</PresentationFormat>
  <Paragraphs>419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6" baseType="lpstr">
      <vt:lpstr>Arial</vt:lpstr>
      <vt:lpstr>Arial Cyr,Bold</vt:lpstr>
      <vt:lpstr>Arial Cyr,BoldItalic</vt:lpstr>
      <vt:lpstr>Arial Cyr,Italic</vt:lpstr>
      <vt:lpstr>Calibri</vt:lpstr>
      <vt:lpstr>Calibri Light</vt:lpstr>
      <vt:lpstr>Times New Roman</vt:lpstr>
      <vt:lpstr>TimesNewRomanPS-BoldMT</vt:lpstr>
      <vt:lpstr>TimesNewRomanPSMT</vt:lpstr>
      <vt:lpstr>Wingdings 2</vt:lpstr>
      <vt:lpstr>Тема Office</vt:lpstr>
      <vt:lpstr>Корреляция психического, речевого, личностного развития моих учащихся с динамикой их образовательных достижений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22</cp:revision>
  <dcterms:created xsi:type="dcterms:W3CDTF">2018-11-10T15:43:07Z</dcterms:created>
  <dcterms:modified xsi:type="dcterms:W3CDTF">2018-11-18T13:32:59Z</dcterms:modified>
</cp:coreProperties>
</file>