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0C00CD-C99A-4731-8A15-AE9276D87EC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39FE3C-43CB-4DE8-8EFA-7E1B9DBABB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573016"/>
            <a:ext cx="6858000" cy="21419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Критерии оценивания;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Вид контроля;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ценка.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52028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Критерии оценивания знаний учащихся на уроках основ православной культуры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50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5976664"/>
          </a:xfrm>
        </p:spPr>
        <p:txBody>
          <a:bodyPr/>
          <a:lstStyle/>
          <a:p>
            <a:pPr algn="ctr"/>
            <a:r>
              <a:rPr lang="ru-RU" sz="3600" dirty="0">
                <a:effectLst/>
              </a:rPr>
              <a:t>Самооценка ученика (репродуктивные знания).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1.Знание терминов.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2.Активность на уроке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3Поведение на уроке.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4.Умение работать в команде.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717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512511" cy="5544616"/>
          </a:xfrm>
        </p:spPr>
        <p:txBody>
          <a:bodyPr/>
          <a:lstStyle/>
          <a:p>
            <a:pPr algn="ctr"/>
            <a:r>
              <a:rPr lang="ru-RU" sz="3200" dirty="0">
                <a:effectLst/>
              </a:rPr>
              <a:t>Самооценка ученика (продуктивные знания).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1.Умение приводить аргументы.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2.Умение сравнивать.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Самооценка ученика (творческий уровень).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Описания своих  впечатлений, ощущений и ассоциаций по данной теме с помощью </a:t>
            </a:r>
            <a:r>
              <a:rPr lang="ru-RU" sz="3200" dirty="0" err="1">
                <a:effectLst/>
              </a:rPr>
              <a:t>синквейна</a:t>
            </a:r>
            <a:r>
              <a:rPr lang="ru-RU" sz="3200" dirty="0">
                <a:effectLst/>
              </a:rPr>
              <a:t>.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149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92696"/>
            <a:ext cx="7478216" cy="5688632"/>
          </a:xfrm>
        </p:spPr>
        <p:txBody>
          <a:bodyPr/>
          <a:lstStyle/>
          <a:p>
            <a:pPr algn="ctr"/>
            <a:r>
              <a:rPr lang="ru-RU" sz="2400" dirty="0">
                <a:effectLst/>
              </a:rPr>
              <a:t>ПРАВИЛА НАПИСАНИЯ СИНКВЕЙНА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2400" dirty="0">
                <a:effectLst/>
              </a:rPr>
              <a:t>1 строчка – одно слово – название стихотворения, тема, обычно существительное.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2 строчка – два слова (прилагательные). Описание темы.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3 строчка – три слова (глаголы). Действия, относящиеся к теме.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4 строчка – четыре слова – предложение. Фраза, которая показывает отношение автора к теме в 1-ой строчке.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5 строчка – одно слово – ассоциация, синоним, который повторяет суть темы в 1-ой строчке, обычно существительное.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1152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Критерии оценивания работы в команде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Положение о системе оценивания планируемых результатов освоения курса ОРКСЭ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3721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110809"/>
              </p:ext>
            </p:extLst>
          </p:nvPr>
        </p:nvGraphicFramePr>
        <p:xfrm>
          <a:off x="611560" y="692696"/>
          <a:ext cx="8136904" cy="5125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6"/>
                <a:gridCol w="320435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Критерии  оценивания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контроля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воспитанности по направлениям «Нравственность», «Гражданственность», «Толерантность»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Анкетирование</a:t>
                      </a:r>
                    </a:p>
                    <a:p>
                      <a:r>
                        <a:rPr lang="ru-RU" dirty="0" smtClean="0"/>
                        <a:t>Вводный;</a:t>
                      </a:r>
                    </a:p>
                    <a:p>
                      <a:r>
                        <a:rPr lang="ru-RU" dirty="0" smtClean="0"/>
                        <a:t>Промежуточный;</a:t>
                      </a:r>
                    </a:p>
                    <a:p>
                      <a:r>
                        <a:rPr lang="ru-RU" dirty="0" smtClean="0"/>
                        <a:t>Итоговый.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Высокий;</a:t>
                      </a:r>
                    </a:p>
                    <a:p>
                      <a:r>
                        <a:rPr lang="ru-RU" dirty="0" smtClean="0"/>
                        <a:t>Средний;</a:t>
                      </a:r>
                    </a:p>
                    <a:p>
                      <a:r>
                        <a:rPr lang="ru-RU" dirty="0" smtClean="0"/>
                        <a:t>Низкий.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Поведение в Храме, больнице, Доме милосердия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Наблюдение за поведением учеников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Похвала, осуждение;</a:t>
                      </a:r>
                    </a:p>
                    <a:p>
                      <a:r>
                        <a:rPr lang="ru-RU" dirty="0" smtClean="0"/>
                        <a:t>недовольство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знаний во время экскурсии в Храм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 на вопросы в беседе со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священослужите-лем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 </a:t>
                      </a:r>
                      <a:r>
                        <a:rPr lang="ru-RU" dirty="0" err="1" smtClean="0"/>
                        <a:t>священослужите</a:t>
                      </a:r>
                      <a:r>
                        <a:rPr lang="ru-RU" dirty="0" smtClean="0"/>
                        <a:t>-ля (похвала и др.)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участия в акциях, мероприятиях,</a:t>
                      </a:r>
                      <a:r>
                        <a:rPr lang="ru-RU" baseline="0" dirty="0" smtClean="0"/>
                        <a:t> коллективных делах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Наблюдения учеников,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</a:t>
                      </a:r>
                    </a:p>
                    <a:p>
                      <a:r>
                        <a:rPr lang="ru-RU" dirty="0" smtClean="0"/>
                        <a:t>Средний</a:t>
                      </a:r>
                    </a:p>
                    <a:p>
                      <a:r>
                        <a:rPr lang="ru-RU" dirty="0" smtClean="0"/>
                        <a:t>Низкий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0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36004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328509"/>
              </p:ext>
            </p:extLst>
          </p:nvPr>
        </p:nvGraphicFramePr>
        <p:xfrm>
          <a:off x="395536" y="980729"/>
          <a:ext cx="8496944" cy="5866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456384"/>
                <a:gridCol w="2124236"/>
                <a:gridCol w="2124236"/>
              </a:tblGrid>
              <a:tr h="1392366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Насколько  хорошо</a:t>
                      </a:r>
                      <a:r>
                        <a:rPr lang="ru-RU" baseline="0" dirty="0" smtClean="0"/>
                        <a:t>  ученик знает содержание текста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Проверка д/з:</a:t>
                      </a:r>
                    </a:p>
                    <a:p>
                      <a:r>
                        <a:rPr lang="ru-RU" dirty="0" smtClean="0"/>
                        <a:t>Выборочное чтение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Готовился хорошо</a:t>
                      </a:r>
                    </a:p>
                    <a:p>
                      <a:r>
                        <a:rPr lang="ru-RU" dirty="0" smtClean="0"/>
                        <a:t>Читал невнимательно</a:t>
                      </a:r>
                    </a:p>
                    <a:p>
                      <a:r>
                        <a:rPr lang="ru-RU" dirty="0" smtClean="0"/>
                        <a:t>Не читал текст</a:t>
                      </a:r>
                      <a:endParaRPr lang="ru-RU" dirty="0"/>
                    </a:p>
                  </a:txBody>
                  <a:tcPr/>
                </a:tc>
              </a:tr>
              <a:tr h="1976124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Насколько хорошо ученик может</a:t>
                      </a:r>
                      <a:r>
                        <a:rPr lang="ru-RU" baseline="0" dirty="0" smtClean="0"/>
                        <a:t> объяснить термины по ОПК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Выполнение заданий типа:</a:t>
                      </a:r>
                      <a:r>
                        <a:rPr lang="ru-RU" baseline="0" dirty="0" smtClean="0"/>
                        <a:t> дополни предложение, игра «Назови слово»,</a:t>
                      </a:r>
                    </a:p>
                    <a:p>
                      <a:r>
                        <a:rPr lang="ru-RU" baseline="0" dirty="0" smtClean="0"/>
                        <a:t>«Экзаменаторы»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1 б. за правильный ответ,</a:t>
                      </a:r>
                    </a:p>
                    <a:p>
                      <a:r>
                        <a:rPr lang="ru-RU" dirty="0" smtClean="0"/>
                        <a:t>По 1 смайлику и др.</a:t>
                      </a:r>
                      <a:endParaRPr lang="ru-RU" dirty="0"/>
                    </a:p>
                  </a:txBody>
                  <a:tcPr/>
                </a:tc>
              </a:tr>
              <a:tr h="1040065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Объяснение значения притчи, молитвы Господней, др. символов.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Опрос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Знает</a:t>
                      </a:r>
                    </a:p>
                    <a:p>
                      <a:r>
                        <a:rPr lang="ru-RU" dirty="0" smtClean="0"/>
                        <a:t>Знает слабо</a:t>
                      </a:r>
                    </a:p>
                    <a:p>
                      <a:r>
                        <a:rPr lang="ru-RU" dirty="0" smtClean="0"/>
                        <a:t>Не знает </a:t>
                      </a:r>
                      <a:endParaRPr lang="ru-RU" dirty="0"/>
                    </a:p>
                  </a:txBody>
                  <a:tcPr/>
                </a:tc>
              </a:tr>
              <a:tr h="1352084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выделять главную мысль</a:t>
                      </a:r>
                    </a:p>
                    <a:p>
                      <a:r>
                        <a:rPr lang="ru-RU" dirty="0" smtClean="0"/>
                        <a:t>при конспектировании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обобщающей таблицы, схемы, интеллект-карты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Умеет</a:t>
                      </a:r>
                    </a:p>
                    <a:p>
                      <a:r>
                        <a:rPr lang="ru-RU" dirty="0" smtClean="0"/>
                        <a:t>Затрудняется</a:t>
                      </a:r>
                    </a:p>
                    <a:p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умеет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34397"/>
              </p:ext>
            </p:extLst>
          </p:nvPr>
        </p:nvGraphicFramePr>
        <p:xfrm>
          <a:off x="539552" y="836713"/>
          <a:ext cx="8208912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168352"/>
                <a:gridCol w="2052228"/>
                <a:gridCol w="2052228"/>
              </a:tblGrid>
              <a:tr h="1512167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выполнения заданий  итогового теста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Самоконтроль</a:t>
                      </a:r>
                    </a:p>
                    <a:p>
                      <a:r>
                        <a:rPr lang="ru-RU" dirty="0" smtClean="0"/>
                        <a:t>Взаимоконтроль</a:t>
                      </a:r>
                    </a:p>
                    <a:p>
                      <a:r>
                        <a:rPr lang="ru-RU" dirty="0" smtClean="0"/>
                        <a:t>Контроль учителем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Балльная система:</a:t>
                      </a:r>
                    </a:p>
                    <a:p>
                      <a:r>
                        <a:rPr lang="ru-RU" dirty="0" smtClean="0"/>
                        <a:t>От 50 до 100 б- зачет;</a:t>
                      </a:r>
                    </a:p>
                    <a:p>
                      <a:r>
                        <a:rPr lang="ru-RU" dirty="0" smtClean="0"/>
                        <a:t>От 10</a:t>
                      </a:r>
                      <a:r>
                        <a:rPr lang="ru-RU" baseline="0" dirty="0" smtClean="0"/>
                        <a:t> до 50 б.- незачет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выполнения  тестов на уроках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Самоконтроль</a:t>
                      </a:r>
                    </a:p>
                    <a:p>
                      <a:r>
                        <a:rPr lang="ru-RU" dirty="0" smtClean="0"/>
                        <a:t>Взаимоконтроль</a:t>
                      </a:r>
                    </a:p>
                    <a:p>
                      <a:r>
                        <a:rPr lang="ru-RU" dirty="0" smtClean="0"/>
                        <a:t>Контроль учителем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10-ти</a:t>
                      </a:r>
                      <a:r>
                        <a:rPr lang="ru-RU" baseline="0" dirty="0" smtClean="0"/>
                        <a:t> балльная с.</a:t>
                      </a:r>
                    </a:p>
                    <a:p>
                      <a:r>
                        <a:rPr lang="ru-RU" baseline="0" dirty="0" smtClean="0"/>
                        <a:t>0-4-низкий;</a:t>
                      </a:r>
                    </a:p>
                    <a:p>
                      <a:r>
                        <a:rPr lang="ru-RU" baseline="0" dirty="0" smtClean="0"/>
                        <a:t>5-8- средний;</a:t>
                      </a:r>
                    </a:p>
                    <a:p>
                      <a:r>
                        <a:rPr lang="ru-RU" baseline="0" dirty="0" smtClean="0"/>
                        <a:t>9-10- высокий.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активности на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Наблюдение  учащихся и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Активен + больше правильных ответов- доволен работой;</a:t>
                      </a:r>
                    </a:p>
                    <a:p>
                      <a:r>
                        <a:rPr lang="ru-RU" sz="1400" dirty="0" smtClean="0"/>
                        <a:t>Активен, но больше неправильных ответов- не совсем доволен;</a:t>
                      </a:r>
                    </a:p>
                    <a:p>
                      <a:r>
                        <a:rPr lang="ru-RU" sz="1400" dirty="0" smtClean="0"/>
                        <a:t>Неактивен – не знает </a:t>
                      </a:r>
                      <a:r>
                        <a:rPr lang="ru-RU" sz="1400" dirty="0" err="1" smtClean="0"/>
                        <a:t>уч</a:t>
                      </a:r>
                      <a:r>
                        <a:rPr lang="ru-RU" sz="1400" dirty="0" smtClean="0"/>
                        <a:t> мат. – не доволен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9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842448" cy="5832648"/>
          </a:xfrm>
        </p:spPr>
        <p:txBody>
          <a:bodyPr/>
          <a:lstStyle/>
          <a:p>
            <a:pPr algn="just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84043"/>
              </p:ext>
            </p:extLst>
          </p:nvPr>
        </p:nvGraphicFramePr>
        <p:xfrm>
          <a:off x="827584" y="620688"/>
          <a:ext cx="7704856" cy="6231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844316"/>
                <a:gridCol w="1926214"/>
                <a:gridCol w="1926214"/>
              </a:tblGrid>
              <a:tr h="32596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Уровень выполнения творческого задания,  разработанного сценария</a:t>
                      </a:r>
                      <a:r>
                        <a:rPr lang="ru-RU" sz="1400" baseline="0" dirty="0" smtClean="0"/>
                        <a:t> мероприятия,  проекта</a:t>
                      </a:r>
                    </a:p>
                    <a:p>
                      <a:r>
                        <a:rPr lang="ru-RU" sz="1400" baseline="0" dirty="0" smtClean="0"/>
                        <a:t>Использование ИКТ, интернет –ресурсов, дополнительной литературы, все ли стороны вопроса, темы учтены в докладе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Самооценка, оценка одноклассников,</a:t>
                      </a:r>
                    </a:p>
                    <a:p>
                      <a:r>
                        <a:rPr lang="ru-RU" sz="1400" dirty="0" smtClean="0"/>
                        <a:t>Оценка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Очень хорошо</a:t>
                      </a:r>
                    </a:p>
                    <a:p>
                      <a:r>
                        <a:rPr lang="ru-RU" sz="1400" dirty="0" smtClean="0"/>
                        <a:t>Не совсем</a:t>
                      </a:r>
                      <a:r>
                        <a:rPr lang="ru-RU" sz="1400" baseline="0" dirty="0" smtClean="0"/>
                        <a:t> хорошо</a:t>
                      </a:r>
                    </a:p>
                    <a:p>
                      <a:r>
                        <a:rPr lang="ru-RU" sz="1400" baseline="0" dirty="0" smtClean="0"/>
                        <a:t>Плохо </a:t>
                      </a:r>
                      <a:r>
                        <a:rPr lang="ru-RU" sz="1400" baseline="0" dirty="0" err="1" smtClean="0"/>
                        <a:t>подговлен</a:t>
                      </a:r>
                      <a:r>
                        <a:rPr lang="ru-RU" sz="1400" baseline="0" dirty="0" smtClean="0"/>
                        <a:t> к выступлению с докладом, рефератом.</a:t>
                      </a:r>
                      <a:endParaRPr lang="ru-RU" sz="1400" dirty="0"/>
                    </a:p>
                  </a:txBody>
                  <a:tcPr/>
                </a:tc>
              </a:tr>
              <a:tr h="29720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13.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14.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Знание учебного материала за полугодие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«Портфолио»-</a:t>
                      </a:r>
                    </a:p>
                    <a:p>
                      <a:r>
                        <a:rPr lang="ru-RU" sz="1400" dirty="0" smtClean="0"/>
                        <a:t>Количество, содержание </a:t>
                      </a:r>
                      <a:r>
                        <a:rPr lang="ru-RU" sz="1400" dirty="0" err="1" smtClean="0"/>
                        <a:t>тв.работ</a:t>
                      </a:r>
                      <a:r>
                        <a:rPr lang="ru-RU" sz="1400" dirty="0" smtClean="0"/>
                        <a:t>,</a:t>
                      </a:r>
                    </a:p>
                    <a:p>
                      <a:r>
                        <a:rPr lang="ru-RU" sz="1400" dirty="0" err="1" smtClean="0"/>
                        <a:t>художесв</a:t>
                      </a:r>
                      <a:r>
                        <a:rPr lang="ru-RU" sz="1400" dirty="0" smtClean="0"/>
                        <a:t>. уровень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Контрольная работа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Самооценка;</a:t>
                      </a:r>
                    </a:p>
                    <a:p>
                      <a:r>
                        <a:rPr lang="ru-RU" sz="1400" dirty="0" smtClean="0"/>
                        <a:t>Оценка учащихся;</a:t>
                      </a:r>
                    </a:p>
                    <a:p>
                      <a:r>
                        <a:rPr lang="ru-RU" sz="1400" dirty="0" smtClean="0"/>
                        <a:t>Оценка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 каждое задание ( от 0 до 3 баллов):</a:t>
                      </a:r>
                    </a:p>
                    <a:p>
                      <a:r>
                        <a:rPr lang="ru-RU" sz="1400" dirty="0" smtClean="0"/>
                        <a:t>0 – неверно или не приступил;</a:t>
                      </a:r>
                    </a:p>
                    <a:p>
                      <a:r>
                        <a:rPr lang="ru-RU" sz="1400" dirty="0" smtClean="0"/>
                        <a:t>1-2- выполнил частично;</a:t>
                      </a:r>
                    </a:p>
                    <a:p>
                      <a:r>
                        <a:rPr lang="ru-RU" sz="1400" dirty="0" smtClean="0"/>
                        <a:t>3 – правильный ответ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4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sz="3100" dirty="0"/>
              <a:t>Критерии оценивания работы в </a:t>
            </a:r>
            <a:r>
              <a:rPr lang="ru-RU" sz="3100" dirty="0" smtClean="0"/>
              <a:t>команде</a:t>
            </a:r>
            <a:br>
              <a:rPr lang="ru-RU" sz="3100" dirty="0" smtClean="0"/>
            </a:br>
            <a:r>
              <a:rPr lang="ru-RU" sz="3100" dirty="0"/>
              <a:t>Класс делится на 3 команды. Учитель объясняет критерии оценки перед началом работы.</a:t>
            </a:r>
            <a:br>
              <a:rPr lang="ru-RU" sz="3100" dirty="0"/>
            </a:br>
            <a:r>
              <a:rPr lang="ru-RU" sz="3100" dirty="0"/>
              <a:t>Критерии оценки работы команды (репродуктивные знания)</a:t>
            </a:r>
            <a:br>
              <a:rPr lang="ru-RU" sz="3100" dirty="0"/>
            </a:br>
            <a:r>
              <a:rPr lang="ru-RU" sz="3100" dirty="0"/>
              <a:t>Знание терминов.</a:t>
            </a:r>
            <a:br>
              <a:rPr lang="ru-RU" sz="3100" dirty="0"/>
            </a:br>
            <a:r>
              <a:rPr lang="ru-RU" sz="3100" dirty="0"/>
              <a:t>2.Культура речи.</a:t>
            </a:r>
            <a:br>
              <a:rPr lang="ru-RU" sz="3100" dirty="0"/>
            </a:br>
            <a:r>
              <a:rPr lang="ru-RU" sz="3100" dirty="0"/>
              <a:t>3.Логика ответа.</a:t>
            </a:r>
            <a:br>
              <a:rPr lang="ru-RU" sz="3100" dirty="0"/>
            </a:br>
            <a:r>
              <a:rPr lang="ru-RU" sz="3100" dirty="0"/>
              <a:t>4.Умение работать в команде.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8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66248" cy="6120680"/>
          </a:xfrm>
        </p:spPr>
        <p:txBody>
          <a:bodyPr/>
          <a:lstStyle/>
          <a:p>
            <a:pPr algn="ctr"/>
            <a:r>
              <a:rPr lang="ru-RU" sz="3200" dirty="0">
                <a:effectLst/>
              </a:rPr>
              <a:t>Критерии оценки работы команды (продуктивные знания).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1.Умение приводить аргументы.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2.Умение сравнивать.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3.Культура речи.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4.Логика ответа.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5.Умение работать в команде.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090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1" cy="5832648"/>
          </a:xfrm>
        </p:spPr>
        <p:txBody>
          <a:bodyPr/>
          <a:lstStyle/>
          <a:p>
            <a:pPr algn="ctr"/>
            <a:r>
              <a:rPr lang="ru-RU" sz="3600" dirty="0">
                <a:effectLst/>
              </a:rPr>
              <a:t>Критерии оценки работы команды (творческий уровень).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1.Описания своих  впечатлений, ощущений и ассоциаций по данной теме с помощью </a:t>
            </a:r>
            <a:r>
              <a:rPr lang="ru-RU" sz="3600" dirty="0" err="1">
                <a:effectLst/>
              </a:rPr>
              <a:t>синквейна</a:t>
            </a:r>
            <a:r>
              <a:rPr lang="ru-RU" sz="3600" dirty="0">
                <a:effectLst/>
              </a:rPr>
              <a:t>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2.Соответствие теме урока.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3.Культура речи.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4.Оформление работы.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5.Умение работать в команде.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4446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462</Words>
  <Application>Microsoft Office PowerPoint</Application>
  <PresentationFormat>Экран (4:3)</PresentationFormat>
  <Paragraphs>127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Критерии оценивания знаний учащихся на уроках основ православной культуры</vt:lpstr>
      <vt:lpstr>Критерии оценивания работы в команде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 работы в команде Класс делится на 3 команды. Учитель объясняет критерии оценки перед началом работы. Критерии оценки работы команды (репродуктивные знания) Знание терминов. 2.Культура речи. 3.Логика ответа. 4.Умение работать в команде. </vt:lpstr>
      <vt:lpstr>Критерии оценки работы команды (продуктивные знания). 1.Умение приводить аргументы. 2.Умение сравнивать. 3.Культура речи. 4.Логика ответа. 5.Умение работать в команде. </vt:lpstr>
      <vt:lpstr>Критерии оценки работы команды (творческий уровень). 1.Описания своих  впечатлений, ощущений и ассоциаций по данной теме с помощью синквейна. 2.Соответствие теме урока. 3.Культура речи. 4.Оформление работы. 5.Умение работать в команде. </vt:lpstr>
      <vt:lpstr>Самооценка ученика (репродуктивные знания). 1.Знание терминов. 2.Активность на уроке 3Поведение на уроке. 4.Умение работать в команде. </vt:lpstr>
      <vt:lpstr>Самооценка ученика (продуктивные знания). 1.Умение приводить аргументы. 2.Умение сравнивать. Самооценка ученика (творческий уровень). Описания своих  впечатлений, ощущений и ассоциаций по данной теме с помощью синквейна. </vt:lpstr>
      <vt:lpstr>ПРАВИЛА НАПИСАНИЯ СИНКВЕЙНА 1 строчка – одно слово – название стихотворения, тема, обычно существительное. 2 строчка – два слова (прилагательные). Описание темы. 3 строчка – три слова (глаголы). Действия, относящиеся к теме. 4 строчка – четыре слова – предложение. Фраза, которая показывает отношение автора к теме в 1-ой строчке. 5 строчка – одно слово – ассоциация, синоним, который повторяет суть темы в 1-ой строчке, обычно существительное. 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Критерии оценивания знаний учащихся на уроках основ православной культуры</dc:title>
  <dc:creator>й</dc:creator>
  <cp:lastModifiedBy>Класс 1</cp:lastModifiedBy>
  <cp:revision>16</cp:revision>
  <cp:lastPrinted>2018-02-01T11:53:10Z</cp:lastPrinted>
  <dcterms:created xsi:type="dcterms:W3CDTF">2018-01-30T13:37:37Z</dcterms:created>
  <dcterms:modified xsi:type="dcterms:W3CDTF">2018-02-01T11:59:00Z</dcterms:modified>
</cp:coreProperties>
</file>