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1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BB21A-B6B3-44B1-9C6E-B8B4AC4043F5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708D9-3402-49C8-A6CE-5487EB93C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7573B08-8357-4C2A-9049-10AB01BAC6B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0017CF-C4E2-49E7-A71E-F178FE06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6480048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«Как запомнить английские слова с помощью ассоциаций»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437112"/>
            <a:ext cx="6480048" cy="1752600"/>
          </a:xfrm>
        </p:spPr>
        <p:txBody>
          <a:bodyPr/>
          <a:lstStyle/>
          <a:p>
            <a:r>
              <a:rPr lang="ru-RU" dirty="0" smtClean="0"/>
              <a:t>Выполнил учитель английского языка</a:t>
            </a:r>
          </a:p>
          <a:p>
            <a:r>
              <a:rPr lang="ru-RU" dirty="0" smtClean="0"/>
              <a:t>МОБУ СОШ с. </a:t>
            </a:r>
            <a:r>
              <a:rPr lang="ru-RU" dirty="0" err="1" smtClean="0"/>
              <a:t>Наумовка</a:t>
            </a:r>
            <a:endParaRPr lang="ru-RU" dirty="0" smtClean="0"/>
          </a:p>
          <a:p>
            <a:r>
              <a:rPr lang="ru-RU" dirty="0" smtClean="0"/>
              <a:t>Ильина А.О.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1928826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>
                <a:solidFill>
                  <a:schemeClr val="accent4"/>
                </a:solidFill>
                <a:cs typeface="Mangal" pitchFamily="2"/>
              </a:rPr>
              <a:t>Цель мастер-класса</a:t>
            </a:r>
            <a:r>
              <a:rPr lang="ru-RU" sz="2200" b="1" dirty="0" smtClean="0">
                <a:solidFill>
                  <a:schemeClr val="accent4"/>
                </a:solidFill>
                <a:cs typeface="Mangal" pitchFamily="2"/>
              </a:rPr>
              <a:t>:</a:t>
            </a:r>
            <a:r>
              <a:rPr lang="ru-RU" sz="2000" dirty="0" smtClean="0">
                <a:solidFill>
                  <a:schemeClr val="tx1"/>
                </a:solidFill>
              </a:rPr>
              <a:t> </a:t>
            </a:r>
            <a:r>
              <a:rPr lang="ru-RU" sz="2000" b="0" dirty="0" smtClean="0">
                <a:solidFill>
                  <a:schemeClr val="tx1"/>
                </a:solidFill>
              </a:rPr>
              <a:t>сформировать представление об изучении английских слов с помощью ассоциаций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endParaRPr lang="ru-RU" b="0" dirty="0">
              <a:cs typeface="Mangal" pitchFamily="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7467600" cy="3411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4"/>
                </a:solidFill>
                <a:cs typeface="Mangal" pitchFamily="2"/>
              </a:rPr>
              <a:t>Задачи мастер-класса:</a:t>
            </a:r>
          </a:p>
          <a:p>
            <a:pPr algn="just"/>
            <a:r>
              <a:rPr lang="ru-RU" sz="2000" dirty="0" smtClean="0"/>
              <a:t>- познакомить членов жюри с теоретической основой представляемого опыта;</a:t>
            </a:r>
          </a:p>
          <a:p>
            <a:pPr algn="just"/>
            <a:r>
              <a:rPr lang="ru-RU" sz="2000" dirty="0" smtClean="0"/>
              <a:t>- создать условия для плодотворного общения участников мастер-класса с целью развития критического мышления;</a:t>
            </a:r>
          </a:p>
          <a:p>
            <a:pPr algn="just"/>
            <a:r>
              <a:rPr lang="ru-RU" sz="2000" dirty="0" smtClean="0"/>
              <a:t>- рефлексия собственного профессионального мастерства участниками мастер-класса. </a:t>
            </a:r>
          </a:p>
          <a:p>
            <a:pPr>
              <a:buNone/>
            </a:pP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Прием фонетических ассоциаций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Прием лексических ассоциаций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Суть метода – подобрать слово из родного языка, созвучное с иностранным словом, которое нужно выучить.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Суть метода – подобрать слово, которое похоже по произношению и хоть отдалённо связано с изучаемым словом по значению. </a:t>
            </a:r>
            <a:r>
              <a:rPr lang="ru-RU" dirty="0" smtClean="0"/>
              <a:t>Если </a:t>
            </a:r>
            <a:r>
              <a:rPr lang="ru-RU" dirty="0" smtClean="0"/>
              <a:t>нет хотя бы отдаленной связи, то </a:t>
            </a:r>
            <a:r>
              <a:rPr lang="ru-RU" dirty="0" smtClean="0"/>
              <a:t>попытаться </a:t>
            </a:r>
            <a:r>
              <a:rPr lang="ru-RU" dirty="0" smtClean="0"/>
              <a:t>её создать.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7772400" cy="5544616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what </a:t>
            </a:r>
            <a:r>
              <a:rPr lang="en-US" sz="2800" i="1" dirty="0" smtClean="0">
                <a:solidFill>
                  <a:schemeClr val="tx1"/>
                </a:solidFill>
              </a:rPr>
              <a:t>is love </a:t>
            </a:r>
            <a:r>
              <a:rPr lang="ru-RU" sz="2800" i="1" dirty="0" smtClean="0">
                <a:solidFill>
                  <a:schemeClr val="tx1"/>
                </a:solidFill>
              </a:rPr>
              <a:t>– «Владислав»</a:t>
            </a: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bread 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ru-RU" sz="2800" dirty="0" smtClean="0">
                <a:solidFill>
                  <a:schemeClr val="tx1"/>
                </a:solidFill>
              </a:rPr>
              <a:t>хлеб</a:t>
            </a:r>
            <a:r>
              <a:rPr lang="en-US" sz="2800" dirty="0" smtClean="0">
                <a:solidFill>
                  <a:schemeClr val="tx1"/>
                </a:solidFill>
              </a:rPr>
              <a:t>) </a:t>
            </a:r>
            <a:r>
              <a:rPr lang="ru-RU" sz="2800" dirty="0" smtClean="0">
                <a:solidFill>
                  <a:schemeClr val="tx1"/>
                </a:solidFill>
              </a:rPr>
              <a:t>– «бред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hill </a:t>
            </a:r>
            <a:r>
              <a:rPr lang="ru-RU" sz="2800" dirty="0" smtClean="0">
                <a:solidFill>
                  <a:schemeClr val="tx1"/>
                </a:solidFill>
              </a:rPr>
              <a:t>(холм</a:t>
            </a:r>
            <a:r>
              <a:rPr lang="ru-RU" sz="2800" dirty="0" smtClean="0">
                <a:solidFill>
                  <a:schemeClr val="tx1"/>
                </a:solidFill>
              </a:rPr>
              <a:t>) – «хилый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i="1" dirty="0" err="1" smtClean="0">
                <a:solidFill>
                  <a:schemeClr val="tx1"/>
                </a:solidFill>
              </a:rPr>
              <a:t>necessary</a:t>
            </a:r>
            <a:r>
              <a:rPr lang="ru-RU" sz="2800" dirty="0" smtClean="0">
                <a:solidFill>
                  <a:schemeClr val="tx1"/>
                </a:solidFill>
              </a:rPr>
              <a:t> (нужный, необходимый) – «несёт </a:t>
            </a:r>
            <a:r>
              <a:rPr lang="ru-RU" sz="2800" dirty="0" err="1" smtClean="0">
                <a:solidFill>
                  <a:schemeClr val="tx1"/>
                </a:solidFill>
              </a:rPr>
              <a:t>сарри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r>
              <a:rPr lang="ru-RU" sz="2800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sz="2800" i="1" dirty="0" smtClean="0">
              <a:solidFill>
                <a:schemeClr val="tx1"/>
              </a:solidFill>
            </a:endParaRPr>
          </a:p>
          <a:p>
            <a:pPr algn="ctr"/>
            <a:endParaRPr lang="ru-RU" sz="2800" i="1" dirty="0" smtClean="0">
              <a:solidFill>
                <a:schemeClr val="tx1"/>
              </a:solidFill>
            </a:endParaRP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s</a:t>
            </a:r>
            <a:r>
              <a:rPr lang="ru-RU" sz="2800" i="1" dirty="0" err="1" smtClean="0">
                <a:solidFill>
                  <a:schemeClr val="tx1"/>
                </a:solidFill>
              </a:rPr>
              <a:t>leep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(спать) – «слипаются глаза»</a:t>
            </a: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horror show</a:t>
            </a:r>
            <a:r>
              <a:rPr lang="en-US" sz="2800" dirty="0" smtClean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(шоу ужасов) – «хорошо»</a:t>
            </a: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keep it</a:t>
            </a:r>
            <a:r>
              <a:rPr lang="en-US" sz="2800" dirty="0" smtClean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(держи) – «кипит» </a:t>
            </a:r>
          </a:p>
          <a:p>
            <a:pPr algn="ctr"/>
            <a:r>
              <a:rPr lang="ru-RU" sz="2800" i="1" dirty="0" err="1" smtClean="0">
                <a:solidFill>
                  <a:schemeClr val="tx1"/>
                </a:solidFill>
              </a:rPr>
              <a:t>afraid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(бояться)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– «э, Фрейд!»</a:t>
            </a: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what can I do</a:t>
            </a:r>
            <a:r>
              <a:rPr lang="ru-RU" sz="2800" dirty="0" smtClean="0">
                <a:solidFill>
                  <a:schemeClr val="tx1"/>
                </a:solidFill>
              </a:rPr>
              <a:t> (что я могу сделать)</a:t>
            </a:r>
            <a:r>
              <a:rPr lang="en-US" sz="2800" dirty="0" smtClean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– «водки найду»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i="1" dirty="0" err="1" smtClean="0"/>
              <a:t>heel</a:t>
            </a:r>
            <a:r>
              <a:rPr lang="ru-RU" i="1" dirty="0" smtClean="0"/>
              <a:t> </a:t>
            </a:r>
            <a:r>
              <a:rPr lang="ru-RU" dirty="0" smtClean="0"/>
              <a:t>(пятка</a:t>
            </a:r>
            <a:r>
              <a:rPr lang="ru-RU" dirty="0" smtClean="0"/>
              <a:t>)- «Ахилл»</a:t>
            </a:r>
          </a:p>
          <a:p>
            <a:pPr algn="just"/>
            <a:r>
              <a:rPr lang="en-US" i="1" dirty="0" smtClean="0"/>
              <a:t>p</a:t>
            </a:r>
            <a:r>
              <a:rPr lang="ru-RU" i="1" dirty="0" err="1" smtClean="0"/>
              <a:t>alm</a:t>
            </a:r>
            <a:r>
              <a:rPr lang="ru-RU" dirty="0" smtClean="0"/>
              <a:t> (ладонь) – подумать о пальме и ее листочках, раскрытых как ладошка;</a:t>
            </a:r>
          </a:p>
          <a:p>
            <a:pPr algn="just"/>
            <a:r>
              <a:rPr lang="ru-RU" i="1" dirty="0" err="1" smtClean="0"/>
              <a:t>skull</a:t>
            </a:r>
            <a:r>
              <a:rPr lang="ru-RU" i="1" dirty="0" smtClean="0"/>
              <a:t> </a:t>
            </a:r>
            <a:r>
              <a:rPr lang="ru-RU" dirty="0" smtClean="0"/>
              <a:t>(череп) – представляем индейцев, любимым занятием которых было снимание скальпов;</a:t>
            </a:r>
          </a:p>
          <a:p>
            <a:pPr algn="just"/>
            <a:r>
              <a:rPr lang="en-US" i="1" dirty="0" smtClean="0"/>
              <a:t>to </a:t>
            </a:r>
            <a:r>
              <a:rPr lang="ru-RU" i="1" dirty="0" err="1" smtClean="0"/>
              <a:t>look</a:t>
            </a:r>
            <a:r>
              <a:rPr lang="ru-RU" i="1" dirty="0" smtClean="0"/>
              <a:t> </a:t>
            </a:r>
            <a:r>
              <a:rPr lang="ru-RU" dirty="0" smtClean="0"/>
              <a:t>(смотреть)</a:t>
            </a:r>
            <a:r>
              <a:rPr lang="ru-RU" i="1" dirty="0" smtClean="0"/>
              <a:t> – </a:t>
            </a:r>
            <a:r>
              <a:rPr lang="ru-RU" dirty="0" smtClean="0"/>
              <a:t>подумать</a:t>
            </a:r>
            <a:r>
              <a:rPr lang="ru-RU" i="1" dirty="0" smtClean="0"/>
              <a:t> </a:t>
            </a:r>
            <a:r>
              <a:rPr lang="ru-RU" dirty="0" smtClean="0"/>
              <a:t> о том, как трудно смотреть, как кто-то режет лук</a:t>
            </a:r>
          </a:p>
          <a:p>
            <a:pPr algn="just"/>
            <a:r>
              <a:rPr lang="en-US" i="1" dirty="0" smtClean="0"/>
              <a:t>to </a:t>
            </a:r>
            <a:r>
              <a:rPr lang="ru-RU" i="1" dirty="0" err="1" smtClean="0"/>
              <a:t>shoot</a:t>
            </a:r>
            <a:r>
              <a:rPr lang="ru-RU" dirty="0" smtClean="0"/>
              <a:t> (стрелять) – представить себе стреляющего шута;</a:t>
            </a:r>
          </a:p>
          <a:p>
            <a:pPr algn="just"/>
            <a:r>
              <a:rPr lang="ru-RU" i="1" dirty="0" err="1" smtClean="0"/>
              <a:t>court</a:t>
            </a:r>
            <a:r>
              <a:rPr lang="ru-RU" dirty="0" smtClean="0"/>
              <a:t> (суд) – представим теннисный корт и подумать о том, что раньше суды проводились на широких площадях, где могла разместиться толпа зевак.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err="1" smtClean="0"/>
              <a:t>obstinacy</a:t>
            </a:r>
            <a:r>
              <a:rPr lang="ru-RU" dirty="0" smtClean="0"/>
              <a:t> (упрямство) – три слога: </a:t>
            </a:r>
            <a:r>
              <a:rPr lang="ru-RU" dirty="0" err="1" smtClean="0"/>
              <a:t>ob-stin-acy</a:t>
            </a:r>
            <a:r>
              <a:rPr lang="ru-RU" dirty="0" smtClean="0"/>
              <a:t>, «упрямый, как </a:t>
            </a:r>
            <a:r>
              <a:rPr lang="ru-RU" dirty="0" err="1" smtClean="0"/>
              <a:t>об-стену-осел</a:t>
            </a:r>
            <a:r>
              <a:rPr lang="ru-RU" dirty="0" smtClean="0"/>
              <a:t>»;</a:t>
            </a:r>
          </a:p>
          <a:p>
            <a:pPr algn="just"/>
            <a:endParaRPr lang="ru-RU" dirty="0" smtClean="0"/>
          </a:p>
          <a:p>
            <a:pPr algn="just"/>
            <a:r>
              <a:rPr lang="ru-RU" i="1" dirty="0" err="1" smtClean="0"/>
              <a:t>experience</a:t>
            </a:r>
            <a:r>
              <a:rPr lang="ru-RU" dirty="0" smtClean="0"/>
              <a:t> (опыт) – «</a:t>
            </a:r>
            <a:r>
              <a:rPr lang="ru-RU" u="sng" dirty="0" smtClean="0"/>
              <a:t>экз</a:t>
            </a:r>
            <a:r>
              <a:rPr lang="ru-RU" dirty="0" smtClean="0"/>
              <a:t>амен», «</a:t>
            </a:r>
            <a:r>
              <a:rPr lang="ru-RU" u="sng" dirty="0" smtClean="0"/>
              <a:t>пери</a:t>
            </a:r>
            <a:r>
              <a:rPr lang="ru-RU" dirty="0" smtClean="0"/>
              <a:t>од», «</a:t>
            </a:r>
            <a:r>
              <a:rPr lang="ru-RU" u="sng" dirty="0" smtClean="0"/>
              <a:t>энц</a:t>
            </a:r>
            <a:r>
              <a:rPr lang="ru-RU" dirty="0" smtClean="0"/>
              <a:t>иклопедия».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err="1" smtClean="0"/>
              <a:t>clever</a:t>
            </a:r>
            <a:r>
              <a:rPr lang="ru-RU" dirty="0" smtClean="0"/>
              <a:t> (умный) – представить себе «умный клевер»;</a:t>
            </a:r>
          </a:p>
          <a:p>
            <a:pPr algn="just"/>
            <a:r>
              <a:rPr lang="ru-RU" i="1" dirty="0" err="1" smtClean="0"/>
              <a:t>ditch</a:t>
            </a:r>
            <a:r>
              <a:rPr lang="ru-RU" dirty="0" smtClean="0"/>
              <a:t> (яма) – представить «дичь в яме»;</a:t>
            </a:r>
          </a:p>
          <a:p>
            <a:pPr algn="just"/>
            <a:r>
              <a:rPr lang="ru-RU" i="1" dirty="0" err="1" smtClean="0"/>
              <a:t>ship</a:t>
            </a:r>
            <a:r>
              <a:rPr lang="ru-RU" dirty="0" smtClean="0"/>
              <a:t> (корабль) – представить себе «корабль с шипами».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err="1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connect</a:t>
            </a:r>
            <a:r>
              <a:rPr lang="ru-RU" dirty="0" smtClean="0"/>
              <a:t> (соединять) – «</a:t>
            </a:r>
            <a:r>
              <a:rPr lang="ru-RU" dirty="0" err="1" smtClean="0"/>
              <a:t>коннектиться</a:t>
            </a:r>
            <a:r>
              <a:rPr lang="ru-RU" dirty="0" smtClean="0"/>
              <a:t>»; </a:t>
            </a:r>
          </a:p>
          <a:p>
            <a:pPr algn="just"/>
            <a:r>
              <a:rPr lang="en-US" i="1" dirty="0" smtClean="0"/>
              <a:t>to e</a:t>
            </a:r>
            <a:r>
              <a:rPr lang="ru-RU" i="1" dirty="0" err="1" smtClean="0"/>
              <a:t>scape</a:t>
            </a:r>
            <a:r>
              <a:rPr lang="ru-RU" dirty="0" smtClean="0"/>
              <a:t> (убежать) – вспоминаем кнопку </a:t>
            </a:r>
            <a:r>
              <a:rPr lang="ru-RU" dirty="0" err="1" smtClean="0"/>
              <a:t>Esc</a:t>
            </a:r>
            <a:r>
              <a:rPr lang="ru-RU" dirty="0" smtClean="0"/>
              <a:t> на клавиатуре и то, как часто нам приходилось её нажимать);</a:t>
            </a:r>
          </a:p>
          <a:p>
            <a:pPr algn="just"/>
            <a:r>
              <a:rPr lang="ru-RU" dirty="0" smtClean="0"/>
              <a:t> </a:t>
            </a:r>
            <a:r>
              <a:rPr lang="ru-RU" i="1" dirty="0" err="1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use</a:t>
            </a:r>
            <a:r>
              <a:rPr lang="ru-RU" dirty="0" smtClean="0"/>
              <a:t> (использовать) – слово «</a:t>
            </a:r>
            <a:r>
              <a:rPr lang="ru-RU" dirty="0" err="1" smtClean="0"/>
              <a:t>юзать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i="1" dirty="0" err="1" smtClean="0"/>
              <a:t>step</a:t>
            </a:r>
            <a:r>
              <a:rPr lang="ru-RU" dirty="0" smtClean="0"/>
              <a:t> (шаг) – степь;</a:t>
            </a:r>
          </a:p>
          <a:p>
            <a:pPr algn="just"/>
            <a:r>
              <a:rPr lang="en-US" i="1" dirty="0" smtClean="0"/>
              <a:t>to o</a:t>
            </a:r>
            <a:r>
              <a:rPr lang="ru-RU" i="1" dirty="0" err="1" smtClean="0"/>
              <a:t>bserve</a:t>
            </a:r>
            <a:r>
              <a:rPr lang="ru-RU" dirty="0" smtClean="0"/>
              <a:t> (соблюдать) – обсерватория;</a:t>
            </a:r>
          </a:p>
          <a:p>
            <a:pPr algn="just"/>
            <a:r>
              <a:rPr lang="en-US" i="1" dirty="0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run</a:t>
            </a:r>
            <a:r>
              <a:rPr lang="ru-RU" dirty="0" smtClean="0"/>
              <a:t> (бегать) – рана;</a:t>
            </a:r>
          </a:p>
          <a:p>
            <a:pPr algn="just"/>
            <a:r>
              <a:rPr lang="en-US" i="1" dirty="0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tell</a:t>
            </a:r>
            <a:r>
              <a:rPr lang="ru-RU" dirty="0" smtClean="0"/>
              <a:t> (рассказывать) – телефон;</a:t>
            </a:r>
          </a:p>
          <a:p>
            <a:pPr algn="just"/>
            <a:r>
              <a:rPr lang="en-US" i="1" dirty="0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win</a:t>
            </a:r>
            <a:r>
              <a:rPr lang="ru-RU" dirty="0" smtClean="0"/>
              <a:t> (побеждать) – вино;</a:t>
            </a:r>
          </a:p>
          <a:p>
            <a:pPr algn="just"/>
            <a:r>
              <a:rPr lang="ru-RU" i="1" dirty="0" err="1" smtClean="0"/>
              <a:t>puddle</a:t>
            </a:r>
            <a:r>
              <a:rPr lang="ru-RU" dirty="0" smtClean="0"/>
              <a:t> – (грязь, лужа) – падать в лужу;</a:t>
            </a:r>
          </a:p>
          <a:p>
            <a:pPr algn="just"/>
            <a:r>
              <a:rPr lang="en-US" i="1" dirty="0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shake</a:t>
            </a:r>
            <a:r>
              <a:rPr lang="ru-RU" dirty="0" smtClean="0"/>
              <a:t> – «трясти» – можно подумать о бармене с шейкером;</a:t>
            </a:r>
          </a:p>
          <a:p>
            <a:pPr algn="just"/>
            <a:r>
              <a:rPr lang="en-US" i="1" dirty="0" smtClean="0"/>
              <a:t>to r</a:t>
            </a:r>
            <a:r>
              <a:rPr lang="ru-RU" i="1" dirty="0" err="1" smtClean="0"/>
              <a:t>oll</a:t>
            </a:r>
            <a:r>
              <a:rPr lang="ru-RU" i="1" dirty="0" smtClean="0"/>
              <a:t> –</a:t>
            </a:r>
            <a:r>
              <a:rPr lang="ru-RU" dirty="0" smtClean="0"/>
              <a:t> «катить», «катиться» – суши и японская кухня.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394</TotalTime>
  <Words>265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«Как запомнить английские слова с помощью ассоциаций»</vt:lpstr>
      <vt:lpstr>Цель мастер-класса: сформировать представление об изучении английских слов с помощью ассоциаций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Анжелика</cp:lastModifiedBy>
  <cp:revision>40</cp:revision>
  <dcterms:created xsi:type="dcterms:W3CDTF">2011-12-25T04:18:09Z</dcterms:created>
  <dcterms:modified xsi:type="dcterms:W3CDTF">2018-10-24T02:40:33Z</dcterms:modified>
</cp:coreProperties>
</file>