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4" r:id="rId3"/>
    <p:sldId id="260" r:id="rId4"/>
    <p:sldId id="265" r:id="rId5"/>
    <p:sldId id="264" r:id="rId6"/>
    <p:sldId id="259" r:id="rId7"/>
    <p:sldId id="268" r:id="rId8"/>
    <p:sldId id="269" r:id="rId9"/>
    <p:sldId id="270" r:id="rId10"/>
    <p:sldId id="271" r:id="rId11"/>
    <p:sldId id="272" r:id="rId12"/>
    <p:sldId id="273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7CD6-C89E-4D96-AE0F-A8C26E98F9B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433A66-4ED9-4EFE-B678-CCD8818EC0B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7CD6-C89E-4D96-AE0F-A8C26E98F9B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33A66-4ED9-4EFE-B678-CCD8818EC0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7CD6-C89E-4D96-AE0F-A8C26E98F9B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33A66-4ED9-4EFE-B678-CCD8818EC0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61B7CD6-C89E-4D96-AE0F-A8C26E98F9B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1433A66-4ED9-4EFE-B678-CCD8818EC0B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7CD6-C89E-4D96-AE0F-A8C26E98F9B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33A66-4ED9-4EFE-B678-CCD8818EC0B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7CD6-C89E-4D96-AE0F-A8C26E98F9B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33A66-4ED9-4EFE-B678-CCD8818EC0B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33A66-4ED9-4EFE-B678-CCD8818EC0B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7CD6-C89E-4D96-AE0F-A8C26E98F9B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7CD6-C89E-4D96-AE0F-A8C26E98F9B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33A66-4ED9-4EFE-B678-CCD8818EC0B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7CD6-C89E-4D96-AE0F-A8C26E98F9B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33A66-4ED9-4EFE-B678-CCD8818EC0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61B7CD6-C89E-4D96-AE0F-A8C26E98F9B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433A66-4ED9-4EFE-B678-CCD8818EC0B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7CD6-C89E-4D96-AE0F-A8C26E98F9B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433A66-4ED9-4EFE-B678-CCD8818EC0B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61B7CD6-C89E-4D96-AE0F-A8C26E98F9B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1433A66-4ED9-4EFE-B678-CCD8818EC0B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37626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effectLst/>
              </a:rPr>
              <a:t>Первое заседание педагогического суда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effectLst/>
              </a:rPr>
              <a:t/>
            </a:r>
            <a:br>
              <a:rPr lang="ru-RU" sz="3200" dirty="0">
                <a:solidFill>
                  <a:schemeClr val="accent1">
                    <a:lumMod val="50000"/>
                  </a:schemeClr>
                </a:solidFill>
                <a:effectLst/>
              </a:rPr>
            </a:br>
            <a:r>
              <a:rPr lang="ru-RU" sz="3200" dirty="0">
                <a:solidFill>
                  <a:schemeClr val="tx2">
                    <a:lumMod val="25000"/>
                  </a:schemeClr>
                </a:solidFill>
                <a:effectLst/>
              </a:rPr>
              <a:t>   «Конфликтные ситуации </a:t>
            </a:r>
            <a:br>
              <a:rPr lang="ru-RU" sz="3200" dirty="0">
                <a:solidFill>
                  <a:schemeClr val="tx2">
                    <a:lumMod val="25000"/>
                  </a:schemeClr>
                </a:solidFill>
                <a:effectLst/>
              </a:rPr>
            </a:br>
            <a:r>
              <a:rPr lang="ru-RU" sz="3200" dirty="0">
                <a:solidFill>
                  <a:schemeClr val="tx2">
                    <a:lumMod val="25000"/>
                  </a:schemeClr>
                </a:solidFill>
                <a:effectLst/>
              </a:rPr>
              <a:t>     </a:t>
            </a:r>
            <a:r>
              <a:rPr lang="ru-RU" sz="3200" dirty="0" smtClean="0">
                <a:solidFill>
                  <a:schemeClr val="tx2">
                    <a:lumMod val="25000"/>
                  </a:schemeClr>
                </a:solidFill>
                <a:effectLst/>
              </a:rPr>
              <a:t>                            педагогов </a:t>
            </a:r>
            <a:r>
              <a:rPr lang="ru-RU" sz="3200" dirty="0">
                <a:solidFill>
                  <a:schemeClr val="tx2">
                    <a:lumMod val="25000"/>
                  </a:schemeClr>
                </a:solidFill>
                <a:effectLst/>
              </a:rPr>
              <a:t>и родителей»</a:t>
            </a:r>
            <a:br>
              <a:rPr lang="ru-RU" sz="3200" dirty="0">
                <a:solidFill>
                  <a:schemeClr val="tx2">
                    <a:lumMod val="25000"/>
                  </a:schemeClr>
                </a:solidFill>
                <a:effectLst/>
              </a:rPr>
            </a:b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 </a:t>
            </a:r>
            <a:endParaRPr lang="ru-RU" dirty="0"/>
          </a:p>
        </p:txBody>
      </p:sp>
      <p:pic>
        <p:nvPicPr>
          <p:cNvPr id="3" name="Picture 2" descr="http://images.easyfreeclipart.com/248/lady-justice-vector-clipart-best-248391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492896"/>
            <a:ext cx="2764555" cy="3456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118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7992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Решение:</a:t>
            </a:r>
          </a:p>
          <a:p>
            <a:pPr fontAlgn="base"/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данной ситуации эффективны разъяснительные объявления в раздевалке группы. Если и это не поможет, необходимо обратиться за помощью медицинского работника детского сада. Пусть специалист еще раз сообщит родителю о требованиях и санитарно-гигиенические правилах дошкольного учреждения.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Интересно, что на практике подобные конфликтные ситуации чаще всего разрешаются детьми: они говорят родителям, что приносить в детский сад сладости «не по правилам»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04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79208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3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обратился к маме одного из воспитанников с рассказом о том, что нового дети узнали на занятиях, и предложил закрепить изученный материал дома. В ответ мама резко ответила, что ей не­когда заниматься с ребенком дома, что это обязанность воспитателя - он «получает за это деньги».</a:t>
            </a:r>
          </a:p>
        </p:txBody>
      </p:sp>
      <p:pic>
        <p:nvPicPr>
          <p:cNvPr id="3074" name="Picture 2" descr="http://www.igmgcocuk.de/upload/ifotolar/460_h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796545"/>
            <a:ext cx="3816424" cy="2542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0-tub-ru.yandex.net/i?id=ef03844b8ee9d5d03c4a646bfa00aa36&amp;n=13&amp;exp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75784"/>
            <a:ext cx="3355776" cy="2840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49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496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Решение:</a:t>
            </a:r>
          </a:p>
          <a:p>
            <a:pPr algn="just" fontAlgn="base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очень хорошо, когда родители и воспитатели действуют в одном направлении с целью развития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бывают семьи, где родители, по разным причинам, не хотят (или не могут) заниматься с ребенком сами. Если дошкольник из такой семьи воспитывается в вашей группе, необходимо по возможности уделять ему больше внимания.</a:t>
            </a:r>
          </a:p>
          <a:p>
            <a:pPr algn="just" fontAlgn="base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конфликт невозможно решить путем конфронтации, ведь заставить маму заниматься с ре­бенком нельзя. В данном случае лучше уклониться от конфликта. Это поможет сохранить достоинство воспитателя как профессионала. Очень важно не поддерживать навязываемый родителем резкий тон общения. Лучше попытаться косвенно побудить маму к занятиям с ребенком. Можно подготовить стенд об организации занятий и игр дома для последующего размещения рекомендаций по темам, конкретных игр, заданий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89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1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Вердикт</a:t>
            </a:r>
            <a:r>
              <a:rPr lang="ru-RU" sz="32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Признать актуальным вопрос о конфликтных ситуациях между участниками педагогического процесса (педагог-родитель)</a:t>
            </a:r>
          </a:p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Признать решение вопросов конфликтных ситуаций  как преодоление дисбаланса в отношениях между родителями и педагогом. 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71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64832"/>
          </a:xfrm>
        </p:spPr>
        <p:txBody>
          <a:bodyPr>
            <a:normAutofit fontScale="90000"/>
          </a:bodyPr>
          <a:lstStyle/>
          <a:p>
            <a:r>
              <a:rPr lang="ru-RU" sz="44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Взрослые смеются над детьми,</a:t>
            </a:r>
            <a:r>
              <a:rPr lang="ru-RU" sz="4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в своё оправдание </a:t>
            </a:r>
            <a:r>
              <a:rPr lang="ru-RU" sz="4400" i="1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ноют</a:t>
            </a:r>
            <a:r>
              <a:rPr lang="ru-RU" sz="44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 «Он первый начал».</a:t>
            </a:r>
            <a:br>
              <a:rPr lang="ru-RU" sz="44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 взрослые </a:t>
            </a:r>
            <a:r>
              <a:rPr lang="ru-RU" sz="44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конфликты</a:t>
            </a:r>
            <a:r>
              <a:rPr lang="ru-RU" sz="44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начинаются точно так же.</a:t>
            </a:r>
            <a:br>
              <a:rPr lang="ru-RU" sz="44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br>
              <a:rPr lang="ru-RU" sz="4400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r>
              <a:rPr lang="ru-RU" sz="4400" i="1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Амели</a:t>
            </a:r>
            <a:r>
              <a:rPr lang="ru-RU" sz="4400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Нотомб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537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220school.kiev.ua/wp-content/uploads/2016/02/%D0%A1%D0%BF%D1%96%D0%BB%D0%BA%D1%83%D0%B2%D0%B0%D0%BD%D0%BD%D1%8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281611"/>
            <a:ext cx="2950503" cy="30117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251520" y="578048"/>
            <a:ext cx="788436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Конфликт 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(от лат. 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</a:rPr>
              <a:t>conflictus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 – столкновение) –это столкновение противоположных интересов, взглядов, стремлений; серьезное разногласие, острый спор, приводящий к борьбе.</a:t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Самое неприятное в конфликте – это страх, злоба, обида, которые испытывают люди по отношению друг к другу. Мало того, они еще и не скупятся на взаимные упреки и оскорбления.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7189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7704856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Истина, как известно, рождается в споре. А рождение истины в споре педагога с родителем особенно важно, ведь его объектом становится беззащитный малыш. Но что делать, если дискуссия грозит перерасти в безобразную ссору с вытекающими неприятными последствиями? Решение подобной проблемы нельзя полностью возлагать на одну из сторон. Только совместными усилиями можно найти выход из сложившейся ситуации.</a:t>
            </a:r>
          </a:p>
        </p:txBody>
      </p:sp>
    </p:spTree>
    <p:extLst>
      <p:ext uri="{BB962C8B-B14F-4D97-AF65-F5344CB8AC3E}">
        <p14:creationId xmlns:p14="http://schemas.microsoft.com/office/powerpoint/2010/main" val="99324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92696"/>
            <a:ext cx="748883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             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Задача нашего заседания</a:t>
            </a:r>
          </a:p>
          <a:p>
            <a:pPr lvl="0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                            Узнать: </a:t>
            </a:r>
          </a:p>
          <a:p>
            <a:pPr lvl="0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1.«Чья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позиция вам ближе»</a:t>
            </a:r>
          </a:p>
          <a:p>
            <a:pPr lvl="0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2.Признать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, считаете ли вы актуальным вопрос о конфликтах между участниками образовательного процесса.</a:t>
            </a:r>
          </a:p>
          <a:p>
            <a:pPr lvl="0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3.Считаете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ли вы, что нужно принять меры для преодоления дисбаланса во взаимоотношениях «педагог-родитель»</a:t>
            </a:r>
          </a:p>
        </p:txBody>
      </p:sp>
    </p:spTree>
    <p:extLst>
      <p:ext uri="{BB962C8B-B14F-4D97-AF65-F5344CB8AC3E}">
        <p14:creationId xmlns:p14="http://schemas.microsoft.com/office/powerpoint/2010/main" val="378809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raw.githubusercontent.com/Konard/LinksPlatform/master/doc/Intro/1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00"/>
          <a:stretch/>
        </p:blipFill>
        <p:spPr bwMode="auto">
          <a:xfrm>
            <a:off x="1043608" y="1916832"/>
            <a:ext cx="2333625" cy="29495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https://raw.githubusercontent.com/Konard/LinksPlatform/master/doc/Intro/1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5364087" y="1942422"/>
            <a:ext cx="2388235" cy="29527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259631" y="908720"/>
            <a:ext cx="64926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  Карточки </a:t>
            </a:r>
            <a:r>
              <a:rPr lang="ru-RU" sz="3600" dirty="0">
                <a:solidFill>
                  <a:srgbClr val="002060"/>
                </a:solidFill>
              </a:rPr>
              <a:t>справедливости</a:t>
            </a:r>
          </a:p>
        </p:txBody>
      </p:sp>
    </p:spTree>
    <p:extLst>
      <p:ext uri="{BB962C8B-B14F-4D97-AF65-F5344CB8AC3E}">
        <p14:creationId xmlns:p14="http://schemas.microsoft.com/office/powerpoint/2010/main" val="146376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99288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 1</a:t>
            </a:r>
          </a:p>
          <a:p>
            <a:pPr fontAlgn="base"/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Забирая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вечером ребенка из детского сада, родители возмущаются, что его одежда очень грязная, и обвиняют педагога, что он плохо следит за детьми.</a:t>
            </a:r>
          </a:p>
        </p:txBody>
      </p:sp>
      <p:pic>
        <p:nvPicPr>
          <p:cNvPr id="1026" name="Picture 2" descr="https://st2.depositphotos.com/1763191/9083/v/950/depositphotos_90839730-stock-illustration-little-boy-wearing-dirty-cloth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684" y="2873763"/>
            <a:ext cx="1690235" cy="33804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accent3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53993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3"/>
            <a:ext cx="77048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Решение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algn="just" fontAlgn="base"/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шутливой форме, предложить родителям всю прогулку держать их ребенка за руку. Юмор - прекрасное средство снятия психологического напря­жения. Но тут же, постарайтесь доброжелательно объяснить родителям, как важно ребенку «наиграться», что ограничение движений он воспринимает как наказание, а для детского сада больше подойдет одеж­да попроще. Но все же, задумайтесь над словами родителей, возможно, «нет дыма без огня».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73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74888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endParaRPr lang="ru-RU" sz="2400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Папа, приводя сына в группу детского сада, все время дает ему с собой сладости, жевательную резин­ку. На просьбу воспитателя не делать этого грубо отвечает, что это его личное дело.</a:t>
            </a:r>
          </a:p>
        </p:txBody>
      </p:sp>
      <p:pic>
        <p:nvPicPr>
          <p:cNvPr id="2054" name="Picture 6" descr="https://im0-tub-ru.yandex.net/i?id=f4a673253b391c3ce90c6ab187432c7a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9274" y="3510661"/>
            <a:ext cx="4690206" cy="289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8" descr="https://banner2.kisspng.com/20180418/wxq/kisspng-lollipop-candy-cupcake-confectionery-clip-art-5ad794a2497595.649502091524077730300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10" descr="https://banner2.kisspng.com/20180418/wxq/kisspng-lollipop-candy-cupcake-confectionery-clip-art-5ad794a2497595.649502091524077730300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2" descr="https://banner2.kisspng.com/20180418/wxq/kisspng-lollipop-candy-cupcake-confectionery-clip-art-5ad794a2497595.649502091524077730300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2" name="Picture 14" descr="https://t4.ftcdn.net/jpg/00/27/84/97/500_F_27849710_23jpwbbnJn5UBx4PCtrzOQknjYcZwo9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93" y="3529498"/>
            <a:ext cx="2803363" cy="2878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429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146</TotalTime>
  <Words>372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Первое заседание педагогического суда    «Конфликтные ситуации                                   педагогов и родителей»  </vt:lpstr>
      <vt:lpstr>Взрослые смеются над детьми, которые в своё оправдание ноют: «Он первый начал». Но взрослые конфликты начинаются точно так же.                                                                       Амели Нотомб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 Михайлловна</dc:creator>
  <cp:lastModifiedBy>Лариса Михайлловна</cp:lastModifiedBy>
  <cp:revision>16</cp:revision>
  <dcterms:created xsi:type="dcterms:W3CDTF">2018-11-09T15:31:50Z</dcterms:created>
  <dcterms:modified xsi:type="dcterms:W3CDTF">2018-11-11T15:00:02Z</dcterms:modified>
</cp:coreProperties>
</file>