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2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64" r:id="rId15"/>
    <p:sldId id="275" r:id="rId16"/>
    <p:sldId id="26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05ABE-0C79-4BC6-A92D-4029470E9C6B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2FABE-4965-4B48-8882-9666DFD965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680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05ABE-0C79-4BC6-A92D-4029470E9C6B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2FABE-4965-4B48-8882-9666DFD965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609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05ABE-0C79-4BC6-A92D-4029470E9C6B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2FABE-4965-4B48-8882-9666DFD965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538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05ABE-0C79-4BC6-A92D-4029470E9C6B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2FABE-4965-4B48-8882-9666DFD965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680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05ABE-0C79-4BC6-A92D-4029470E9C6B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2FABE-4965-4B48-8882-9666DFD965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419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05ABE-0C79-4BC6-A92D-4029470E9C6B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2FABE-4965-4B48-8882-9666DFD965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3081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05ABE-0C79-4BC6-A92D-4029470E9C6B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2FABE-4965-4B48-8882-9666DFD965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319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05ABE-0C79-4BC6-A92D-4029470E9C6B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2FABE-4965-4B48-8882-9666DFD965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876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05ABE-0C79-4BC6-A92D-4029470E9C6B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2FABE-4965-4B48-8882-9666DFD965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623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05ABE-0C79-4BC6-A92D-4029470E9C6B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2FABE-4965-4B48-8882-9666DFD965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7964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05ABE-0C79-4BC6-A92D-4029470E9C6B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2FABE-4965-4B48-8882-9666DFD965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368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705ABE-0C79-4BC6-A92D-4029470E9C6B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32FABE-4965-4B48-8882-9666DFD965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140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kp.ua/upimg/3dbcf1e95a9df2bc3cfa526f880f3a43063654af/207049.jp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8860" y="2071678"/>
            <a:ext cx="6486516" cy="1470025"/>
          </a:xfrm>
        </p:spPr>
        <p:txBody>
          <a:bodyPr>
            <a:normAutofit fontScale="90000"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Практикум  «Способы повышения мотивации обучающихся в условиях дополнительного образования»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805264"/>
            <a:ext cx="6696744" cy="672480"/>
          </a:xfrm>
        </p:spPr>
        <p:txBody>
          <a:bodyPr/>
          <a:lstStyle/>
          <a:p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Заседание НМС, 9 октября 2017г.</a:t>
            </a:r>
            <a:endParaRPr lang="ru-RU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5" descr="C:\Documents and Settings\ddt\Рабочий стол\эмблема ДД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429993">
            <a:off x="60360" y="346138"/>
            <a:ext cx="2505999" cy="25040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4139952" y="4552709"/>
            <a:ext cx="48252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Разработала: Дружинина М.Х., </a:t>
            </a:r>
          </a:p>
          <a:p>
            <a:r>
              <a:rPr lang="ru-RU" b="1" i="1" dirty="0" smtClean="0"/>
              <a:t>методист МОДО «ДДТ г. Козьмодемьянска»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87609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b="1" dirty="0" smtClean="0">
                <a:solidFill>
                  <a:srgbClr val="FF0066"/>
                </a:solidFill>
                <a:latin typeface="Comic Sans MS" pitchFamily="66" charset="0"/>
              </a:rPr>
              <a:t>IV. Интерес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b="1" smtClean="0">
                <a:solidFill>
                  <a:srgbClr val="000000"/>
                </a:solidFill>
                <a:latin typeface="Comic Sans MS" pitchFamily="66" charset="0"/>
              </a:rPr>
              <a:t>С интересом не рождаются - его приобретают. </a:t>
            </a:r>
          </a:p>
        </p:txBody>
      </p:sp>
    </p:spTree>
    <p:extLst>
      <p:ext uri="{BB962C8B-B14F-4D97-AF65-F5344CB8AC3E}">
        <p14:creationId xmlns:p14="http://schemas.microsoft.com/office/powerpoint/2010/main" val="214577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3600" b="1" dirty="0" smtClean="0">
                <a:solidFill>
                  <a:srgbClr val="0000FF"/>
                </a:solidFill>
                <a:latin typeface="Tahoma" pitchFamily="34" charset="0"/>
              </a:rPr>
              <a:t>Педагог </a:t>
            </a:r>
            <a:r>
              <a:rPr lang="ru-RU" sz="3600" b="1" dirty="0" smtClean="0">
                <a:solidFill>
                  <a:srgbClr val="0000FF"/>
                </a:solidFill>
                <a:latin typeface="Tahoma" pitchFamily="34" charset="0"/>
              </a:rPr>
              <a:t>может развить это качество в своих питомцах двумя путями:</a:t>
            </a:r>
            <a:r>
              <a:rPr lang="ru-RU" sz="4000" dirty="0" smtClean="0"/>
              <a:t> 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800" i="1" smtClean="0">
                <a:solidFill>
                  <a:srgbClr val="000000"/>
                </a:solidFill>
                <a:latin typeface="Comic Sans MS" pitchFamily="66" charset="0"/>
              </a:rPr>
              <a:t>использование интереса учащегося к самому себе; привлечение материала из жизни самого учащегося, использование его имени и примеров, относящихся к его учебе и накопленному опыту, позитивные суждения о работе учащихся в классе и об их способностях;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i="1" smtClean="0">
                <a:solidFill>
                  <a:srgbClr val="000000"/>
                </a:solidFill>
                <a:latin typeface="Comic Sans MS" pitchFamily="66" charset="0"/>
              </a:rPr>
              <a:t> выделение нового или яркого элемента в учебном материале; все, выходящее за рамки привычного, включает "рефлекс внимания" в сознании учащихся, побуждает их вдумчивее относиться к занятиям. </a:t>
            </a:r>
          </a:p>
        </p:txBody>
      </p:sp>
    </p:spTree>
    <p:extLst>
      <p:ext uri="{BB962C8B-B14F-4D97-AF65-F5344CB8AC3E}">
        <p14:creationId xmlns:p14="http://schemas.microsoft.com/office/powerpoint/2010/main" val="292396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0066"/>
                </a:solidFill>
                <a:latin typeface="Comic Sans MS" pitchFamily="66" charset="0"/>
              </a:rPr>
              <a:t>V. Знание результатов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solidFill>
                  <a:srgbClr val="000000"/>
                </a:solidFill>
                <a:latin typeface="Comic Sans MS" pitchFamily="66" charset="0"/>
              </a:rPr>
              <a:t>Когда мы постоянно делаем одно и то же дело, не зная, как оно получается, мы не испытываем удовлетворения.</a:t>
            </a:r>
            <a:r>
              <a:rPr lang="ru-RU" smtClean="0">
                <a:solidFill>
                  <a:srgbClr val="000000"/>
                </a:solidFill>
                <a:latin typeface="Comic Sans MS" pitchFamily="66" charset="0"/>
              </a:rPr>
              <a:t>    </a:t>
            </a:r>
            <a:r>
              <a:rPr lang="ru-RU" b="1" smtClean="0">
                <a:solidFill>
                  <a:srgbClr val="000000"/>
                </a:solidFill>
                <a:latin typeface="Comic Sans MS" pitchFamily="66" charset="0"/>
              </a:rPr>
              <a:t>НО!</a:t>
            </a:r>
          </a:p>
          <a:p>
            <a:pPr eaLnBrk="1" hangingPunct="1"/>
            <a:r>
              <a:rPr lang="ru-RU" sz="2800" b="1" smtClean="0">
                <a:solidFill>
                  <a:srgbClr val="000000"/>
                </a:solidFill>
                <a:latin typeface="Comic Sans MS" pitchFamily="66" charset="0"/>
              </a:rPr>
              <a:t>Если мы знаем</a:t>
            </a:r>
            <a:r>
              <a:rPr lang="ru-RU" sz="2800" smtClean="0">
                <a:solidFill>
                  <a:srgbClr val="000000"/>
                </a:solidFill>
                <a:latin typeface="Comic Sans MS" pitchFamily="66" charset="0"/>
              </a:rPr>
              <a:t>, что нам сопутствует успех, </a:t>
            </a:r>
          </a:p>
          <a:p>
            <a:pPr eaLnBrk="1" hangingPunct="1"/>
            <a:r>
              <a:rPr lang="ru-RU" sz="2800" b="1" smtClean="0">
                <a:solidFill>
                  <a:srgbClr val="000000"/>
                </a:solidFill>
                <a:latin typeface="Comic Sans MS" pitchFamily="66" charset="0"/>
              </a:rPr>
              <a:t>если нам известно</a:t>
            </a:r>
            <a:r>
              <a:rPr lang="ru-RU" sz="2800" smtClean="0">
                <a:solidFill>
                  <a:srgbClr val="000000"/>
                </a:solidFill>
                <a:latin typeface="Comic Sans MS" pitchFamily="66" charset="0"/>
              </a:rPr>
              <a:t>, где конкретно надо внести исправления и улучшения, и главное, что делать, чтобы их внести, - тогда мы </a:t>
            </a:r>
            <a:r>
              <a:rPr lang="ru-RU" sz="2800" b="1" smtClean="0">
                <a:solidFill>
                  <a:srgbClr val="000000"/>
                </a:solidFill>
                <a:latin typeface="Comic Sans MS" pitchFamily="66" charset="0"/>
              </a:rPr>
              <a:t>приобретаем мотивацию и стремимся к прогрессу.</a:t>
            </a:r>
          </a:p>
          <a:p>
            <a:pPr eaLnBrk="1" hangingPunct="1">
              <a:buFontTx/>
              <a:buNone/>
            </a:pPr>
            <a:endParaRPr lang="ru-RU" sz="2800" b="1" smtClean="0">
              <a:solidFill>
                <a:srgbClr val="0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426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smtClean="0">
                <a:solidFill>
                  <a:srgbClr val="FF0066"/>
                </a:solidFill>
                <a:latin typeface="Comic Sans MS" pitchFamily="66" charset="0"/>
              </a:rPr>
              <a:t>VI. Внутренняя и внешняя мотивации -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400" b="1" i="1" smtClean="0">
                <a:solidFill>
                  <a:srgbClr val="0000FF"/>
                </a:solidFill>
                <a:latin typeface="Bookman Old Style" pitchFamily="18" charset="0"/>
              </a:rPr>
              <a:t>это противоположные стороны единого явления, которое связывает учебу и ее цель.</a:t>
            </a:r>
          </a:p>
          <a:p>
            <a:pPr eaLnBrk="1" hangingPunct="1">
              <a:lnSpc>
                <a:spcPct val="90000"/>
              </a:lnSpc>
            </a:pPr>
            <a:r>
              <a:rPr lang="ru-RU" sz="1600" smtClean="0"/>
              <a:t> </a:t>
            </a:r>
            <a:r>
              <a:rPr lang="ru-RU" sz="2400" b="1" smtClean="0">
                <a:solidFill>
                  <a:srgbClr val="000000"/>
                </a:solidFill>
                <a:latin typeface="Tahoma" pitchFamily="34" charset="0"/>
              </a:rPr>
              <a:t>Абсолютная внутренняя мотивация</a:t>
            </a:r>
            <a:r>
              <a:rPr lang="ru-RU" sz="2400" smtClean="0">
                <a:solidFill>
                  <a:srgbClr val="000000"/>
                </a:solidFill>
                <a:latin typeface="Tahoma" pitchFamily="34" charset="0"/>
              </a:rPr>
              <a:t> возникает в тех случаях, когда главной целью ученика является </a:t>
            </a:r>
            <a:r>
              <a:rPr lang="ru-RU" sz="2400" u="sng" smtClean="0">
                <a:solidFill>
                  <a:srgbClr val="000000"/>
                </a:solidFill>
                <a:latin typeface="Tahoma" pitchFamily="34" charset="0"/>
              </a:rPr>
              <a:t>получение удовлетворения от самой учебы.</a:t>
            </a:r>
            <a:r>
              <a:rPr lang="ru-RU" sz="2400" smtClean="0">
                <a:solidFill>
                  <a:srgbClr val="000000"/>
                </a:solidFill>
                <a:latin typeface="Tahoma" pitchFamily="34" charset="0"/>
              </a:rPr>
              <a:t> Ученик совершает какую-то работу, чтобы насладиться ею. 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>
                <a:solidFill>
                  <a:srgbClr val="000000"/>
                </a:solidFill>
                <a:latin typeface="Tahoma" pitchFamily="34" charset="0"/>
              </a:rPr>
              <a:t>Если же он </a:t>
            </a:r>
            <a:r>
              <a:rPr lang="ru-RU" sz="2400" u="sng" smtClean="0">
                <a:solidFill>
                  <a:srgbClr val="000000"/>
                </a:solidFill>
                <a:latin typeface="Tahoma" pitchFamily="34" charset="0"/>
              </a:rPr>
              <a:t>учится, чтобы добиться какого-то результата</a:t>
            </a:r>
            <a:r>
              <a:rPr lang="ru-RU" sz="2400" smtClean="0">
                <a:solidFill>
                  <a:srgbClr val="000000"/>
                </a:solidFill>
                <a:latin typeface="Tahoma" pitchFamily="34" charset="0"/>
              </a:rPr>
              <a:t>, получить конкретную пользу от своей учебы (заслужить хорошие отметки, завершить курс, выполнить поставленные требования, приобрести знания в данной области), это значит, что на него действует более </a:t>
            </a:r>
            <a:r>
              <a:rPr lang="ru-RU" sz="2400" b="1" smtClean="0">
                <a:solidFill>
                  <a:srgbClr val="000000"/>
                </a:solidFill>
                <a:latin typeface="Tahoma" pitchFamily="34" charset="0"/>
              </a:rPr>
              <a:t>внешняя</a:t>
            </a:r>
            <a:r>
              <a:rPr lang="ru-RU" sz="2400" smtClean="0">
                <a:solidFill>
                  <a:srgbClr val="000000"/>
                </a:solidFill>
                <a:latin typeface="Tahoma" pitchFamily="34" charset="0"/>
              </a:rPr>
              <a:t> по своему характеру </a:t>
            </a:r>
            <a:r>
              <a:rPr lang="ru-RU" sz="2400" b="1" smtClean="0">
                <a:solidFill>
                  <a:srgbClr val="000000"/>
                </a:solidFill>
                <a:latin typeface="Tahoma" pitchFamily="34" charset="0"/>
              </a:rPr>
              <a:t>мотивация</a:t>
            </a:r>
            <a:r>
              <a:rPr lang="ru-RU" sz="2400" smtClean="0">
                <a:solidFill>
                  <a:srgbClr val="000000"/>
                </a:solidFill>
                <a:latin typeface="Tahoma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0728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492896"/>
            <a:ext cx="7772400" cy="1470025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6309320"/>
            <a:ext cx="6696744" cy="672480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Заседание НМС, 9 октября 2017г.</a:t>
            </a:r>
            <a:endParaRPr lang="ru-RU" sz="2000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485000"/>
              </p:ext>
            </p:extLst>
          </p:nvPr>
        </p:nvGraphicFramePr>
        <p:xfrm>
          <a:off x="107504" y="188640"/>
          <a:ext cx="8928992" cy="6480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44092"/>
                <a:gridCol w="6084900"/>
              </a:tblGrid>
              <a:tr h="10859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Компоненты мотивационной сферы</a:t>
                      </a:r>
                      <a:endParaRPr lang="ru-RU" sz="20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989" marR="46989" marT="46989" marB="46989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/>
                      </a:r>
                      <a:br>
                        <a:rPr lang="ru-RU" sz="2000" b="1" dirty="0">
                          <a:effectLst/>
                        </a:rPr>
                      </a:br>
                      <a:r>
                        <a:rPr lang="ru-RU" sz="2000" b="1" dirty="0">
                          <a:effectLst/>
                        </a:rPr>
                        <a:t>Установки педагога и методы обучения</a:t>
                      </a:r>
                      <a:endParaRPr lang="ru-RU" sz="20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989" marR="46989" marT="46989" marB="46989"/>
                </a:tc>
              </a:tr>
              <a:tr h="53948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Мотив учения </a:t>
                      </a:r>
                      <a:br>
                        <a:rPr lang="ru-RU" sz="2000" b="1" dirty="0">
                          <a:effectLst/>
                        </a:rPr>
                      </a:br>
                      <a:r>
                        <a:rPr lang="ru-RU" sz="2000" b="1" dirty="0">
                          <a:effectLst/>
                        </a:rPr>
                        <a:t/>
                      </a:r>
                      <a:br>
                        <a:rPr lang="ru-RU" sz="2000" b="1" dirty="0">
                          <a:effectLst/>
                        </a:rPr>
                      </a:br>
                      <a:endParaRPr lang="ru-RU" sz="2000" b="1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</a:rPr>
                        <a:t>Смысл </a:t>
                      </a:r>
                      <a:r>
                        <a:rPr lang="ru-RU" sz="2000" b="1" dirty="0">
                          <a:effectLst/>
                        </a:rPr>
                        <a:t>учения</a:t>
                      </a:r>
                      <a:endParaRPr lang="ru-RU" sz="20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989" marR="46989" marT="46989" marB="4698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Совместная с детьми работа по осмыслению и принятию цели предстоящей деятельности и постановке учебных задач</a:t>
                      </a:r>
                      <a:br>
                        <a:rPr lang="ru-RU" sz="2000" b="1" dirty="0">
                          <a:effectLst/>
                        </a:rPr>
                      </a:br>
                      <a:r>
                        <a:rPr lang="ru-RU" sz="2000" b="1" dirty="0">
                          <a:effectLst/>
                        </a:rPr>
                        <a:t/>
                      </a:r>
                      <a:br>
                        <a:rPr lang="ru-RU" sz="2000" b="1" dirty="0">
                          <a:effectLst/>
                        </a:rPr>
                      </a:br>
                      <a:r>
                        <a:rPr lang="ru-RU" sz="2000" b="1" dirty="0">
                          <a:effectLst/>
                        </a:rPr>
                        <a:t>Учет возрастных особенностей обучающихся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Создание ситуации успеха</a:t>
                      </a:r>
                      <a:br>
                        <a:rPr lang="ru-RU" sz="2000" b="1" dirty="0">
                          <a:effectLst/>
                        </a:rPr>
                      </a:br>
                      <a:r>
                        <a:rPr lang="ru-RU" sz="2000" b="1" dirty="0">
                          <a:effectLst/>
                        </a:rPr>
                        <a:t>Вера педагога в возможности ученика (сравнение его самого сегодняшнего с ним вчерашним)</a:t>
                      </a:r>
                      <a:br>
                        <a:rPr lang="ru-RU" sz="2000" b="1" dirty="0">
                          <a:effectLst/>
                        </a:rPr>
                      </a:br>
                      <a:r>
                        <a:rPr lang="ru-RU" sz="2000" b="1" dirty="0">
                          <a:effectLst/>
                        </a:rPr>
                        <a:t>Формирование адекватной самооценки обучающихся</a:t>
                      </a:r>
                      <a:br>
                        <a:rPr lang="ru-RU" sz="2000" b="1" dirty="0">
                          <a:effectLst/>
                        </a:rPr>
                      </a:br>
                      <a:r>
                        <a:rPr lang="ru-RU" sz="2000" b="1" dirty="0">
                          <a:effectLst/>
                        </a:rPr>
                        <a:t>Выбор действий в соответствии с возможностями ученика</a:t>
                      </a:r>
                      <a:endParaRPr lang="ru-RU" sz="20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989" marR="46989" marT="46989" marB="46989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2654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492896"/>
            <a:ext cx="7772400" cy="1470025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6309320"/>
            <a:ext cx="6696744" cy="672480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Заседание НМС, 9 октября 2017г.</a:t>
            </a:r>
            <a:endParaRPr lang="ru-RU" sz="2000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5146372"/>
              </p:ext>
            </p:extLst>
          </p:nvPr>
        </p:nvGraphicFramePr>
        <p:xfrm>
          <a:off x="107504" y="44624"/>
          <a:ext cx="9036496" cy="70299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57089"/>
                <a:gridCol w="6979407"/>
              </a:tblGrid>
              <a:tr h="10081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Компоненты мотивационной сферы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989" marR="46989" marT="46989" marB="46989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/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Установки педагога и методы обучения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989" marR="46989" marT="46989" marB="46989"/>
                </a:tc>
              </a:tr>
              <a:tr h="21170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Постановка целей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989" marR="46989" marT="46989" marB="4698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Совместная с детьми работа по осмыслению и принятию цели предстоящей деятельности и постановке учебных задач</a:t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Выбор средств, адекватных цели</a:t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Выбор действия в соответствии с возможностями ученика</a:t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Использование проблемных ситуаций, споров, дискуссий</a:t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Создание ситуации успеха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989" marR="46989" marT="46989" marB="46989"/>
                </a:tc>
              </a:tr>
              <a:tr h="36872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Эмоции, интерес</a:t>
                      </a:r>
                      <a:endParaRPr lang="ru-RU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989" marR="46989" marT="46989" marB="4698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Создание атмосферы взаимопонимания и сотрудничества на занятии</a:t>
                      </a:r>
                      <a:br>
                        <a:rPr lang="ru-RU" sz="1800" dirty="0">
                          <a:effectLst/>
                        </a:rPr>
                      </a:br>
                      <a:r>
                        <a:rPr lang="ru-RU" sz="1800" dirty="0">
                          <a:effectLst/>
                        </a:rPr>
                        <a:t>Использование групповых и коллективных форм организации учебной деятельности </a:t>
                      </a:r>
                      <a:br>
                        <a:rPr lang="ru-RU" sz="1800" dirty="0">
                          <a:effectLst/>
                        </a:rPr>
                      </a:br>
                      <a:r>
                        <a:rPr lang="ru-RU" sz="1800" dirty="0">
                          <a:effectLst/>
                        </a:rPr>
                        <a:t>Эмоциональная речь педагога</a:t>
                      </a:r>
                      <a:br>
                        <a:rPr lang="ru-RU" sz="1800" dirty="0">
                          <a:effectLst/>
                        </a:rPr>
                      </a:br>
                      <a:r>
                        <a:rPr lang="ru-RU" sz="1800" dirty="0">
                          <a:effectLst/>
                        </a:rPr>
                        <a:t>Использование проблемных ситуаций, споров, дискуссий</a:t>
                      </a:r>
                      <a:br>
                        <a:rPr lang="ru-RU" sz="1800" dirty="0">
                          <a:effectLst/>
                        </a:rPr>
                      </a:br>
                      <a:r>
                        <a:rPr lang="ru-RU" sz="1800" dirty="0">
                          <a:effectLst/>
                        </a:rPr>
                        <a:t>Применение поощрения и порицания</a:t>
                      </a:r>
                      <a:br>
                        <a:rPr lang="ru-RU" sz="1800" dirty="0">
                          <a:effectLst/>
                        </a:rPr>
                      </a:br>
                      <a:r>
                        <a:rPr lang="ru-RU" sz="1800" dirty="0">
                          <a:effectLst/>
                        </a:rPr>
                        <a:t>Использование проблемных ситуаций, споров, дискуссий</a:t>
                      </a:r>
                      <a:br>
                        <a:rPr lang="ru-RU" sz="1800" dirty="0">
                          <a:effectLst/>
                        </a:rPr>
                      </a:br>
                      <a:r>
                        <a:rPr lang="ru-RU" sz="1800" dirty="0">
                          <a:effectLst/>
                        </a:rPr>
                        <a:t>Нестандартные формы проведения занятий</a:t>
                      </a:r>
                      <a:br>
                        <a:rPr lang="ru-RU" sz="1800" dirty="0">
                          <a:effectLst/>
                        </a:rPr>
                      </a:br>
                      <a:r>
                        <a:rPr lang="ru-RU" sz="1800" dirty="0">
                          <a:effectLst/>
                        </a:rPr>
                        <a:t>Использование познавательных и дидактических игр, игровых и других современных образовательных технологий.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989" marR="46989" marT="46989" marB="46989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1959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340801">
            <a:off x="507259" y="767317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Если тебе не нравится то, что ты получаешь, измени то, что ты даешь.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185520"/>
            <a:ext cx="6696744" cy="672480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Заседание НМС, 9 октября 2017г.</a:t>
            </a:r>
            <a:endParaRPr lang="ru-RU" sz="2000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5" descr="Картинка 155 из 12591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53269">
            <a:off x="808428" y="2393725"/>
            <a:ext cx="2222887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 rot="21160678">
            <a:off x="4594809" y="2488587"/>
            <a:ext cx="35451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/>
              <a:t>Карлос Кастанеда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280242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412776"/>
            <a:ext cx="8568952" cy="2622153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«Учение, лишенное всякого интереса и взятое только силой принуждения, убивает в ученике охоту к овладению знаниями. Приохотить ребенка к учению гораздо более достойная задача, чем приневолить».</a:t>
            </a:r>
            <a:b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/>
              <a:t>Константин Дмитриевич Ушинский</a:t>
            </a:r>
            <a:endParaRPr lang="ru-RU" sz="31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80528" y="5949280"/>
            <a:ext cx="6696744" cy="672480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Заседание НМС, 9 октября 2017г.</a:t>
            </a:r>
            <a:endParaRPr lang="ru-RU" sz="2000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00279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468560" y="6215996"/>
            <a:ext cx="6696744" cy="672480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Заседание НМС, 9 октября 2017г.</a:t>
            </a:r>
            <a:endParaRPr lang="ru-RU" sz="2000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img-fotki.yandex.ru/get/6810/160780412.565/0_13ed74_da4f2a0_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44724"/>
            <a:ext cx="3771266" cy="4896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Documents and Settings\ddt\Рабочий стол\эмблема ДД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82483"/>
            <a:ext cx="2505999" cy="25040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Овальная выноска 4"/>
          <p:cNvSpPr/>
          <p:nvPr/>
        </p:nvSpPr>
        <p:spPr>
          <a:xfrm rot="977563">
            <a:off x="3115371" y="542457"/>
            <a:ext cx="2394515" cy="1252046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/>
              <a:t>?</a:t>
            </a:r>
            <a:endParaRPr lang="ru-RU" sz="9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022786" y="2492896"/>
            <a:ext cx="4896543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узнать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нечто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новое;</a:t>
            </a:r>
          </a:p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-пообщаться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интересными </a:t>
            </a:r>
            <a:endParaRPr lang="ru-RU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людьми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взрослыми и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сверстниками;</a:t>
            </a:r>
          </a:p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проявить и развить свои </a:t>
            </a:r>
            <a:endParaRPr lang="ru-RU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творческие способности;</a:t>
            </a:r>
          </a:p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-знать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этом, что каждый из них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будет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интересен окружающим.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1752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04664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3600" b="1" dirty="0" smtClean="0"/>
              <a:t>Мотивация </a:t>
            </a:r>
            <a:r>
              <a:rPr lang="ru-RU" sz="3600" dirty="0"/>
              <a:t>- это побуждение к деятельности совокупностью различных мотивов, создание конкретного состояния </a:t>
            </a:r>
            <a:r>
              <a:rPr lang="ru-RU" sz="3600" dirty="0" smtClean="0"/>
              <a:t>личности.</a:t>
            </a:r>
            <a:br>
              <a:rPr lang="ru-RU" sz="3600" dirty="0" smtClean="0"/>
            </a:br>
            <a:r>
              <a:rPr lang="ru-RU" sz="3600" b="1" dirty="0" smtClean="0"/>
              <a:t>Мотив</a:t>
            </a:r>
            <a:r>
              <a:rPr lang="ru-RU" sz="3600" dirty="0" smtClean="0"/>
              <a:t> </a:t>
            </a:r>
            <a:r>
              <a:rPr lang="ru-RU" sz="3600" dirty="0"/>
              <a:t>- это то, что, отражаясь в голове ученика, побуждает к деятельности, направляет на удовлетворение определённой потребности.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5949280"/>
            <a:ext cx="6696744" cy="672480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Заседание НМС, 9 октября 2017г.</a:t>
            </a:r>
            <a:endParaRPr lang="ru-RU" sz="2000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0462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16532" y="404664"/>
            <a:ext cx="4824536" cy="1470025"/>
          </a:xfrm>
        </p:spPr>
        <p:txBody>
          <a:bodyPr>
            <a:noAutofit/>
          </a:bodyPr>
          <a:lstStyle/>
          <a:p>
            <a:r>
              <a:rPr lang="ru-RU" sz="3600" b="1" dirty="0"/>
              <a:t>школьная образовательная среда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5949280"/>
            <a:ext cx="6696744" cy="672480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Заседание НМС, 9 октября 2017г.</a:t>
            </a:r>
            <a:endParaRPr lang="ru-RU" sz="2000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567817"/>
            <a:ext cx="33123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/>
              <a:t>ориентирована в основном на формирование мотивации к учению.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443327" y="26064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/>
              <a:t>Образовательная среда объединения дополнительного </a:t>
            </a:r>
            <a:r>
              <a:rPr lang="ru-RU" sz="3600" b="1" dirty="0" smtClean="0"/>
              <a:t>образования</a:t>
            </a:r>
            <a:endParaRPr lang="ru-RU" sz="36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51385" y="2576077"/>
            <a:ext cx="476394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ориентирована на создание условий для включения детей в разнообразные виды деятельности, необходимые для социализации в соответствии с их индивидуальными склонностями и потребностями, а также возрастными особенностями. </a:t>
            </a:r>
          </a:p>
        </p:txBody>
      </p:sp>
    </p:spTree>
    <p:extLst>
      <p:ext uri="{BB962C8B-B14F-4D97-AF65-F5344CB8AC3E}">
        <p14:creationId xmlns:p14="http://schemas.microsoft.com/office/powerpoint/2010/main" val="171460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5949280"/>
            <a:ext cx="6696744" cy="672480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Заседание НМС, 9 октября 2017г.</a:t>
            </a:r>
            <a:endParaRPr lang="ru-RU" sz="2000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029" y="308548"/>
            <a:ext cx="2736304" cy="28047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9973" y="196812"/>
            <a:ext cx="2143519" cy="3215279"/>
          </a:xfrm>
          <a:prstGeom prst="roundRect">
            <a:avLst>
              <a:gd name="adj" fmla="val 14787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259632" y="3571559"/>
            <a:ext cx="68561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Появление корпоративного </a:t>
            </a:r>
            <a:r>
              <a:rPr lang="ru-RU" sz="2400" dirty="0" smtClean="0"/>
              <a:t>духа, </a:t>
            </a:r>
            <a:r>
              <a:rPr lang="ru-RU" sz="2400" dirty="0"/>
              <a:t>и восприятие как особого, «нашего» мира со своими ценностями и порядками, имиджем и атмосферой – это, основа личностно-ответственного </a:t>
            </a:r>
            <a:r>
              <a:rPr lang="ru-RU" sz="2400" dirty="0" smtClean="0"/>
              <a:t>отношения </a:t>
            </a:r>
            <a:r>
              <a:rPr lang="ru-RU" sz="2400" dirty="0"/>
              <a:t>детей и подростков к учёбе и коллективу сверстников. </a:t>
            </a:r>
          </a:p>
        </p:txBody>
      </p:sp>
    </p:spTree>
    <p:extLst>
      <p:ext uri="{BB962C8B-B14F-4D97-AF65-F5344CB8AC3E}">
        <p14:creationId xmlns:p14="http://schemas.microsoft.com/office/powerpoint/2010/main" val="3699203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4000" b="1" smtClean="0">
                <a:solidFill>
                  <a:srgbClr val="CC0066"/>
                </a:solidFill>
                <a:latin typeface="Bookman Old Style" pitchFamily="18" charset="0"/>
              </a:rPr>
              <a:t>I. Уровень озабоченности</a:t>
            </a:r>
            <a:r>
              <a:rPr lang="ru-RU" sz="3600" smtClean="0">
                <a:solidFill>
                  <a:srgbClr val="003366"/>
                </a:solidFill>
              </a:rPr>
              <a:t> </a:t>
            </a:r>
            <a:r>
              <a:rPr lang="ru-RU" sz="3600" smtClean="0">
                <a:solidFill>
                  <a:srgbClr val="3333CC"/>
                </a:solidFill>
                <a:latin typeface="Bookman Old Style" pitchFamily="18" charset="0"/>
              </a:rPr>
              <a:t>(стремление добиться успеха в учебе).</a:t>
            </a:r>
            <a:r>
              <a:rPr lang="ru-RU" sz="4000" smtClean="0"/>
              <a:t>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8229600" cy="4137025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000000"/>
                </a:solidFill>
                <a:latin typeface="Comic Sans MS" pitchFamily="66" charset="0"/>
              </a:rPr>
              <a:t>Умеренная озабоченность стимулирует усилия к учебе. Когда нет озабоченности, ученик плохо занимается или вообще не занимается. Но когда озабоченность слишком велика, то на учебу вообще не остается энергии.</a:t>
            </a:r>
          </a:p>
        </p:txBody>
      </p:sp>
    </p:spTree>
    <p:extLst>
      <p:ext uri="{BB962C8B-B14F-4D97-AF65-F5344CB8AC3E}">
        <p14:creationId xmlns:p14="http://schemas.microsoft.com/office/powerpoint/2010/main" val="3894120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dirty="0" smtClean="0">
                <a:solidFill>
                  <a:srgbClr val="FF0066"/>
                </a:solidFill>
                <a:latin typeface="Comic Sans MS" pitchFamily="66" charset="0"/>
              </a:rPr>
              <a:t>II. Оттенки чувств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0000"/>
                </a:solidFill>
                <a:latin typeface="Comic Sans MS" pitchFamily="66" charset="0"/>
              </a:rPr>
              <a:t>От того, как чувствует себя учащийся в определенной ситуации, зависит объем усилий, которые он прилагает в своей учебе. Оттенки таких ощущений бесконечно разнообразны и охватывают самый широкий спектр - от безграничной радости до полного отвращения. </a:t>
            </a:r>
          </a:p>
        </p:txBody>
      </p:sp>
    </p:spTree>
    <p:extLst>
      <p:ext uri="{BB962C8B-B14F-4D97-AF65-F5344CB8AC3E}">
        <p14:creationId xmlns:p14="http://schemas.microsoft.com/office/powerpoint/2010/main" val="205283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25538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0066"/>
                </a:solidFill>
                <a:latin typeface="Comic Sans MS" pitchFamily="66" charset="0"/>
              </a:rPr>
              <a:t>III. </a:t>
            </a:r>
            <a:r>
              <a:rPr lang="ru-RU" sz="4800" b="1" dirty="0" smtClean="0">
                <a:solidFill>
                  <a:srgbClr val="FF0000"/>
                </a:solidFill>
                <a:latin typeface="Comic Sans MS" pitchFamily="66" charset="0"/>
              </a:rPr>
              <a:t>Ощущение</a:t>
            </a:r>
            <a:r>
              <a:rPr lang="ru-RU" sz="4800" b="1" dirty="0" smtClean="0">
                <a:solidFill>
                  <a:srgbClr val="FF0000"/>
                </a:solidFill>
              </a:rPr>
              <a:t> </a:t>
            </a:r>
            <a:r>
              <a:rPr lang="ru-RU" sz="4800" b="1" dirty="0" smtClean="0">
                <a:solidFill>
                  <a:srgbClr val="FF0000"/>
                </a:solidFill>
                <a:latin typeface="Comic Sans MS" pitchFamily="66" charset="0"/>
              </a:rPr>
              <a:t>успеха</a:t>
            </a:r>
            <a:endParaRPr lang="ru-RU" sz="4800" b="1" dirty="0" smtClean="0">
              <a:solidFill>
                <a:srgbClr val="FF0066"/>
              </a:solidFill>
              <a:latin typeface="Comic Sans MS" pitchFamily="66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0006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800" smtClean="0">
                <a:solidFill>
                  <a:srgbClr val="000000"/>
                </a:solidFill>
                <a:latin typeface="Comic Sans MS" pitchFamily="66" charset="0"/>
              </a:rPr>
              <a:t>Чтобы почувствовать себя преуспевающим, надо приложить усилия, испытывая при этом некоторую неуверенность в конечном результате своих действий. Мы не чувствуем успеха, когда прилагаем мало усилий для достижения цели.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>
                <a:solidFill>
                  <a:srgbClr val="000000"/>
                </a:solidFill>
                <a:latin typeface="Comic Sans MS" pitchFamily="66" charset="0"/>
              </a:rPr>
              <a:t> Если задание простое и не требует серьезных усилий, мы не чувствуем, что добились особого успеха, и не стремимся продолжить учебу. Но если мы достигаем желанной цели, приложив старание и не будучи уверенными в благополучном результате, тогда мы рады успеху и стремимся к новым свершениям.</a:t>
            </a:r>
          </a:p>
        </p:txBody>
      </p:sp>
    </p:spTree>
    <p:extLst>
      <p:ext uri="{BB962C8B-B14F-4D97-AF65-F5344CB8AC3E}">
        <p14:creationId xmlns:p14="http://schemas.microsoft.com/office/powerpoint/2010/main" val="106952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747</Words>
  <Application>Microsoft Office PowerPoint</Application>
  <PresentationFormat>Экран (4:3)</PresentationFormat>
  <Paragraphs>62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Практикум  «Способы повышения мотивации обучающихся в условиях дополнительного образования»</vt:lpstr>
      <vt:lpstr>                        «Учение, лишенное всякого интереса и взятое только силой принуждения, убивает в ученике охоту к овладению знаниями. Приохотить ребенка к учению гораздо более достойная задача, чем приневолить».  Константин Дмитриевич Ушинский</vt:lpstr>
      <vt:lpstr>Презентация PowerPoint</vt:lpstr>
      <vt:lpstr>      Мотивация - это побуждение к деятельности совокупностью различных мотивов, создание конкретного состояния личности. Мотив - это то, что, отражаясь в голове ученика, побуждает к деятельности, направляет на удовлетворение определённой потребности. </vt:lpstr>
      <vt:lpstr>школьная образовательная среда </vt:lpstr>
      <vt:lpstr>Презентация PowerPoint</vt:lpstr>
      <vt:lpstr>I. Уровень озабоченности (стремление добиться успеха в учебе). </vt:lpstr>
      <vt:lpstr>II. Оттенки чувств</vt:lpstr>
      <vt:lpstr>III. Ощущение успеха</vt:lpstr>
      <vt:lpstr>IV. Интерес</vt:lpstr>
      <vt:lpstr>Педагог может развить это качество в своих питомцах двумя путями: </vt:lpstr>
      <vt:lpstr>V. Знание результатов</vt:lpstr>
      <vt:lpstr>VI. Внутренняя и внешняя мотивации -</vt:lpstr>
      <vt:lpstr>Презентация PowerPoint</vt:lpstr>
      <vt:lpstr>Презентация PowerPoint</vt:lpstr>
      <vt:lpstr>Если тебе не нравится то, что ты получаешь, измени то, что ты даешь.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Практикум  «Способы повышения мотивации обучающихся в условиях дополнительного образования»</dc:title>
  <dc:creator>Маша</dc:creator>
  <cp:lastModifiedBy>Маша</cp:lastModifiedBy>
  <cp:revision>27</cp:revision>
  <dcterms:created xsi:type="dcterms:W3CDTF">2017-10-08T17:20:44Z</dcterms:created>
  <dcterms:modified xsi:type="dcterms:W3CDTF">2018-11-18T16:41:39Z</dcterms:modified>
</cp:coreProperties>
</file>